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5"/>
  </p:notesMasterIdLst>
  <p:handoutMasterIdLst>
    <p:handoutMasterId r:id="rId46"/>
  </p:handoutMasterIdLst>
  <p:sldIdLst>
    <p:sldId id="680" r:id="rId5"/>
    <p:sldId id="681" r:id="rId6"/>
    <p:sldId id="682" r:id="rId7"/>
    <p:sldId id="706" r:id="rId8"/>
    <p:sldId id="721" r:id="rId9"/>
    <p:sldId id="724" r:id="rId10"/>
    <p:sldId id="707" r:id="rId11"/>
    <p:sldId id="678" r:id="rId12"/>
    <p:sldId id="708" r:id="rId13"/>
    <p:sldId id="723" r:id="rId14"/>
    <p:sldId id="689" r:id="rId15"/>
    <p:sldId id="687" r:id="rId16"/>
    <p:sldId id="725" r:id="rId17"/>
    <p:sldId id="714" r:id="rId18"/>
    <p:sldId id="692" r:id="rId19"/>
    <p:sldId id="672" r:id="rId20"/>
    <p:sldId id="726" r:id="rId21"/>
    <p:sldId id="743" r:id="rId22"/>
    <p:sldId id="717" r:id="rId23"/>
    <p:sldId id="702" r:id="rId24"/>
    <p:sldId id="686" r:id="rId25"/>
    <p:sldId id="688" r:id="rId26"/>
    <p:sldId id="669" r:id="rId27"/>
    <p:sldId id="728" r:id="rId28"/>
    <p:sldId id="671" r:id="rId29"/>
    <p:sldId id="734" r:id="rId30"/>
    <p:sldId id="744" r:id="rId31"/>
    <p:sldId id="735" r:id="rId32"/>
    <p:sldId id="729" r:id="rId33"/>
    <p:sldId id="695" r:id="rId34"/>
    <p:sldId id="736" r:id="rId35"/>
    <p:sldId id="737" r:id="rId36"/>
    <p:sldId id="730" r:id="rId37"/>
    <p:sldId id="696" r:id="rId38"/>
    <p:sldId id="731" r:id="rId39"/>
    <p:sldId id="685" r:id="rId40"/>
    <p:sldId id="732" r:id="rId41"/>
    <p:sldId id="733" r:id="rId42"/>
    <p:sldId id="738" r:id="rId43"/>
    <p:sldId id="677" r:id="rId44"/>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B57"/>
    <a:srgbClr val="E97924"/>
    <a:srgbClr val="915F9E"/>
    <a:srgbClr val="D2BED8"/>
    <a:srgbClr val="0C2D45"/>
    <a:srgbClr val="B79974"/>
    <a:srgbClr val="7654A2"/>
    <a:srgbClr val="305C6F"/>
    <a:srgbClr val="7C946D"/>
    <a:srgbClr val="0057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50" autoAdjust="0"/>
    <p:restoredTop sz="93939"/>
  </p:normalViewPr>
  <p:slideViewPr>
    <p:cSldViewPr snapToGrid="0" snapToObjects="1">
      <p:cViewPr varScale="1">
        <p:scale>
          <a:sx n="77" d="100"/>
          <a:sy n="77" d="100"/>
        </p:scale>
        <p:origin x="1109" y="43"/>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70" d="100"/>
          <a:sy n="70" d="100"/>
        </p:scale>
        <p:origin x="33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7/10/2024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7/10/2024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7995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73613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20964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006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972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5632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9720269" y="6076495"/>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996019" y="1034821"/>
            <a:ext cx="6577261" cy="845139"/>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000017" y="2603039"/>
            <a:ext cx="6561082" cy="1210204"/>
          </a:xfrm>
          <a:prstGeom prst="rect">
            <a:avLst/>
          </a:prstGeom>
        </p:spPr>
        <p:txBody>
          <a:bodyPr numCol="1" spcCol="288000" anchor="t">
            <a:noAutofit/>
          </a:bodyPr>
          <a:lstStyle>
            <a:lvl1pPr marL="0" indent="0" algn="l">
              <a:lnSpc>
                <a:spcPct val="100000"/>
              </a:lnSpc>
              <a:spcBef>
                <a:spcPts val="0"/>
              </a:spcBef>
              <a:buNone/>
              <a:defRPr sz="1774"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BD492FCF-3263-2845-8310-FBF1FA7259A3}"/>
              </a:ext>
            </a:extLst>
          </p:cNvPr>
          <p:cNvSpPr/>
          <p:nvPr userDrawn="1"/>
        </p:nvSpPr>
        <p:spPr>
          <a:xfrm rot="16200000">
            <a:off x="3475727" y="1277391"/>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Rectangle 1">
            <a:extLst>
              <a:ext uri="{FF2B5EF4-FFF2-40B4-BE49-F238E27FC236}">
                <a16:creationId xmlns:a16="http://schemas.microsoft.com/office/drawing/2014/main" id="{177B2456-C1C0-27EA-06E1-C4D547F3CEA9}"/>
              </a:ext>
            </a:extLst>
          </p:cNvPr>
          <p:cNvSpPr/>
          <p:nvPr userDrawn="1"/>
        </p:nvSpPr>
        <p:spPr>
          <a:xfrm>
            <a:off x="4156725" y="4169664"/>
            <a:ext cx="3994494" cy="2688336"/>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2">
            <a:extLst>
              <a:ext uri="{FF2B5EF4-FFF2-40B4-BE49-F238E27FC236}">
                <a16:creationId xmlns:a16="http://schemas.microsoft.com/office/drawing/2014/main" id="{73B6554F-A41E-697C-0FAD-9359499AE935}"/>
              </a:ext>
            </a:extLst>
          </p:cNvPr>
          <p:cNvSpPr>
            <a:spLocks noGrp="1"/>
          </p:cNvSpPr>
          <p:nvPr>
            <p:ph type="body" sz="quarter" idx="59" hasCustomPrompt="1"/>
          </p:nvPr>
        </p:nvSpPr>
        <p:spPr>
          <a:xfrm>
            <a:off x="4303748" y="4897435"/>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4" name="Text Placeholder 32">
            <a:extLst>
              <a:ext uri="{FF2B5EF4-FFF2-40B4-BE49-F238E27FC236}">
                <a16:creationId xmlns:a16="http://schemas.microsoft.com/office/drawing/2014/main" id="{AE7A0A05-83CE-414F-6B07-C62103AF336F}"/>
              </a:ext>
            </a:extLst>
          </p:cNvPr>
          <p:cNvSpPr>
            <a:spLocks noGrp="1"/>
          </p:cNvSpPr>
          <p:nvPr>
            <p:ph type="body" sz="quarter" idx="60" hasCustomPrompt="1"/>
          </p:nvPr>
        </p:nvSpPr>
        <p:spPr>
          <a:xfrm rot="10800000">
            <a:off x="4892899" y="3389811"/>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7ABB57"/>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5" name="Text Placeholder 32">
            <a:extLst>
              <a:ext uri="{FF2B5EF4-FFF2-40B4-BE49-F238E27FC236}">
                <a16:creationId xmlns:a16="http://schemas.microsoft.com/office/drawing/2014/main" id="{B60F2015-6895-4E97-0F5B-81DA0A0EBFCE}"/>
              </a:ext>
            </a:extLst>
          </p:cNvPr>
          <p:cNvSpPr>
            <a:spLocks noGrp="1"/>
          </p:cNvSpPr>
          <p:nvPr>
            <p:ph type="body" sz="quarter" idx="61" hasCustomPrompt="1"/>
          </p:nvPr>
        </p:nvSpPr>
        <p:spPr>
          <a:xfrm>
            <a:off x="4303748" y="6000502"/>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Tree>
    <p:extLst>
      <p:ext uri="{BB962C8B-B14F-4D97-AF65-F5344CB8AC3E}">
        <p14:creationId xmlns:p14="http://schemas.microsoft.com/office/powerpoint/2010/main" val="19002927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a:prstGeom prst="rect">
            <a:avLst/>
          </a:prstGeom>
        </p:spPr>
        <p:txBody>
          <a:bodyPr>
            <a:noAutofit/>
          </a:bodyPr>
          <a:lstStyle>
            <a:lvl1pPr marL="0" indent="0" algn="ctr">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a:prstGeom prst="rect">
            <a:avLst/>
          </a:prstGeom>
        </p:spPr>
        <p:txBody>
          <a:bodyPr numCol="1" spcCol="288000" anchor="t">
            <a:noAutofit/>
          </a:bodyPr>
          <a:lstStyle>
            <a:lvl1pPr marL="0" indent="0" algn="ctr">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18">
            <a:extLst>
              <a:ext uri="{FF2B5EF4-FFF2-40B4-BE49-F238E27FC236}">
                <a16:creationId xmlns:a16="http://schemas.microsoft.com/office/drawing/2014/main" id="{8B9D3D8F-588C-89A8-21E1-7A9F89B3B4FD}"/>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0B1808-228D-7E27-9B75-1CCC82DEB035}"/>
              </a:ext>
            </a:extLst>
          </p:cNvPr>
          <p:cNvSpPr>
            <a:spLocks noGrp="1"/>
          </p:cNvSpPr>
          <p:nvPr>
            <p:ph type="pic" sz="quarter" idx="21"/>
          </p:nvPr>
        </p:nvSpPr>
        <p:spPr>
          <a:xfrm>
            <a:off x="442452" y="0"/>
            <a:ext cx="11749547" cy="6284068"/>
          </a:xfrm>
          <a:custGeom>
            <a:avLst/>
            <a:gdLst>
              <a:gd name="connsiteX0" fmla="*/ 0 w 11749547"/>
              <a:gd name="connsiteY0" fmla="*/ 0 h 6284068"/>
              <a:gd name="connsiteX1" fmla="*/ 11749547 w 11749547"/>
              <a:gd name="connsiteY1" fmla="*/ 0 h 6284068"/>
              <a:gd name="connsiteX2" fmla="*/ 11749547 w 11749547"/>
              <a:gd name="connsiteY2" fmla="*/ 6284068 h 6284068"/>
              <a:gd name="connsiteX3" fmla="*/ 0 w 11749547"/>
              <a:gd name="connsiteY3" fmla="*/ 6284068 h 6284068"/>
              <a:gd name="connsiteX4" fmla="*/ 0 w 11749547"/>
              <a:gd name="connsiteY4" fmla="*/ 2251335 h 6284068"/>
              <a:gd name="connsiteX5" fmla="*/ 188050 w 11749547"/>
              <a:gd name="connsiteY5" fmla="*/ 2251335 h 6284068"/>
              <a:gd name="connsiteX6" fmla="*/ 188050 w 11749547"/>
              <a:gd name="connsiteY6" fmla="*/ 811334 h 6284068"/>
              <a:gd name="connsiteX7" fmla="*/ 0 w 11749547"/>
              <a:gd name="connsiteY7" fmla="*/ 811334 h 628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547" h="6284068">
                <a:moveTo>
                  <a:pt x="0" y="0"/>
                </a:moveTo>
                <a:lnTo>
                  <a:pt x="11749547" y="0"/>
                </a:lnTo>
                <a:lnTo>
                  <a:pt x="11749547" y="6284068"/>
                </a:lnTo>
                <a:lnTo>
                  <a:pt x="0" y="6284068"/>
                </a:lnTo>
                <a:lnTo>
                  <a:pt x="0" y="2251335"/>
                </a:lnTo>
                <a:lnTo>
                  <a:pt x="188050" y="2251335"/>
                </a:lnTo>
                <a:lnTo>
                  <a:pt x="188050" y="811334"/>
                </a:lnTo>
                <a:lnTo>
                  <a:pt x="0" y="81133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BEAA06E3-45B2-3953-6D8A-6036259389DF}"/>
              </a:ext>
            </a:extLst>
          </p:cNvPr>
          <p:cNvSpPr>
            <a:spLocks noGrp="1"/>
          </p:cNvSpPr>
          <p:nvPr>
            <p:ph type="body" sz="quarter" idx="31" hasCustomPrompt="1"/>
          </p:nvPr>
        </p:nvSpPr>
        <p:spPr>
          <a:xfrm>
            <a:off x="938369" y="1034821"/>
            <a:ext cx="6577261" cy="845139"/>
          </a:xfrm>
          <a:prstGeom prst="rect">
            <a:avLst/>
          </a:prstGeom>
        </p:spPr>
        <p:txBody>
          <a:bodyPr>
            <a:noAutofit/>
          </a:bodyPr>
          <a:lstStyle>
            <a:lvl1pPr marL="0" indent="0" algn="l">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6" name="Freeform 5">
            <a:extLst>
              <a:ext uri="{FF2B5EF4-FFF2-40B4-BE49-F238E27FC236}">
                <a16:creationId xmlns:a16="http://schemas.microsoft.com/office/drawing/2014/main" id="{193954E5-3078-93E1-AF20-06046AD16DD8}"/>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728685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1"/>
            <a:ext cx="12192000" cy="4366938"/>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5"/>
            <a:ext cx="4403214" cy="1346830"/>
          </a:xfrm>
          <a:prstGeom prst="rect">
            <a:avLst/>
          </a:prstGeom>
        </p:spPr>
        <p:txBody>
          <a:bodyPr>
            <a:noAutofit/>
          </a:bodyPr>
          <a:lstStyle>
            <a:lvl1pPr marL="0" indent="0" algn="l">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Picture Placeholder 9">
            <a:extLst>
              <a:ext uri="{FF2B5EF4-FFF2-40B4-BE49-F238E27FC236}">
                <a16:creationId xmlns:a16="http://schemas.microsoft.com/office/drawing/2014/main" id="{6ED7D2CD-F4CF-0B7D-F8C9-E6B398C7EB02}"/>
              </a:ext>
            </a:extLst>
          </p:cNvPr>
          <p:cNvSpPr>
            <a:spLocks noGrp="1"/>
          </p:cNvSpPr>
          <p:nvPr>
            <p:ph type="pic" sz="quarter" idx="23"/>
          </p:nvPr>
        </p:nvSpPr>
        <p:spPr>
          <a:xfrm>
            <a:off x="438150" y="423475"/>
            <a:ext cx="3752850" cy="3481775"/>
          </a:xfrm>
          <a:custGeom>
            <a:avLst/>
            <a:gdLst>
              <a:gd name="connsiteX0" fmla="*/ 0 w 3752850"/>
              <a:gd name="connsiteY0" fmla="*/ 0 h 3481775"/>
              <a:gd name="connsiteX1" fmla="*/ 3752850 w 3752850"/>
              <a:gd name="connsiteY1" fmla="*/ 0 h 3481775"/>
              <a:gd name="connsiteX2" fmla="*/ 3752850 w 3752850"/>
              <a:gd name="connsiteY2" fmla="*/ 3481775 h 3481775"/>
              <a:gd name="connsiteX3" fmla="*/ 0 w 3752850"/>
              <a:gd name="connsiteY3" fmla="*/ 3481775 h 3481775"/>
              <a:gd name="connsiteX4" fmla="*/ 0 w 3752850"/>
              <a:gd name="connsiteY4" fmla="*/ 1827860 h 3481775"/>
              <a:gd name="connsiteX5" fmla="*/ 192352 w 3752850"/>
              <a:gd name="connsiteY5" fmla="*/ 1827860 h 3481775"/>
              <a:gd name="connsiteX6" fmla="*/ 192352 w 3752850"/>
              <a:gd name="connsiteY6" fmla="*/ 387859 h 3481775"/>
              <a:gd name="connsiteX7" fmla="*/ 0 w 3752850"/>
              <a:gd name="connsiteY7" fmla="*/ 387859 h 34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50" h="3481775">
                <a:moveTo>
                  <a:pt x="0" y="0"/>
                </a:moveTo>
                <a:lnTo>
                  <a:pt x="3752850" y="0"/>
                </a:lnTo>
                <a:lnTo>
                  <a:pt x="3752850" y="3481775"/>
                </a:lnTo>
                <a:lnTo>
                  <a:pt x="0" y="3481775"/>
                </a:lnTo>
                <a:lnTo>
                  <a:pt x="0" y="1827860"/>
                </a:lnTo>
                <a:lnTo>
                  <a:pt x="192352" y="1827860"/>
                </a:lnTo>
                <a:lnTo>
                  <a:pt x="192352" y="387859"/>
                </a:lnTo>
                <a:lnTo>
                  <a:pt x="0" y="38785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4" name="Picture Placeholder 2">
            <a:extLst>
              <a:ext uri="{FF2B5EF4-FFF2-40B4-BE49-F238E27FC236}">
                <a16:creationId xmlns:a16="http://schemas.microsoft.com/office/drawing/2014/main" id="{C864CD90-85EA-4B60-7659-37893CBE48A5}"/>
              </a:ext>
            </a:extLst>
          </p:cNvPr>
          <p:cNvSpPr>
            <a:spLocks noGrp="1"/>
          </p:cNvSpPr>
          <p:nvPr>
            <p:ph type="pic" sz="quarter" idx="49"/>
          </p:nvPr>
        </p:nvSpPr>
        <p:spPr>
          <a:xfrm>
            <a:off x="4686300" y="4234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Picture Placeholder 2">
            <a:extLst>
              <a:ext uri="{FF2B5EF4-FFF2-40B4-BE49-F238E27FC236}">
                <a16:creationId xmlns:a16="http://schemas.microsoft.com/office/drawing/2014/main" id="{6342DCF9-EAE7-7B71-7388-9E6EC9E874C2}"/>
              </a:ext>
            </a:extLst>
          </p:cNvPr>
          <p:cNvSpPr>
            <a:spLocks noGrp="1"/>
          </p:cNvSpPr>
          <p:nvPr>
            <p:ph type="pic" sz="quarter" idx="50"/>
          </p:nvPr>
        </p:nvSpPr>
        <p:spPr>
          <a:xfrm>
            <a:off x="4686300" y="24046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9" name="Picture Placeholder 2">
            <a:extLst>
              <a:ext uri="{FF2B5EF4-FFF2-40B4-BE49-F238E27FC236}">
                <a16:creationId xmlns:a16="http://schemas.microsoft.com/office/drawing/2014/main" id="{D8FFF4D2-0329-8581-B1B1-5CC41D1E644C}"/>
              </a:ext>
            </a:extLst>
          </p:cNvPr>
          <p:cNvSpPr>
            <a:spLocks noGrp="1"/>
          </p:cNvSpPr>
          <p:nvPr>
            <p:ph type="pic" sz="quarter" idx="51"/>
          </p:nvPr>
        </p:nvSpPr>
        <p:spPr>
          <a:xfrm>
            <a:off x="7962900" y="442525"/>
            <a:ext cx="3752850" cy="3481775"/>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1" name="Freeform 10">
            <a:extLst>
              <a:ext uri="{FF2B5EF4-FFF2-40B4-BE49-F238E27FC236}">
                <a16:creationId xmlns:a16="http://schemas.microsoft.com/office/drawing/2014/main" id="{1A376BB1-A694-40C2-1A91-E3C35C061AA1}"/>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5">
            <a:extLst>
              <a:ext uri="{FF2B5EF4-FFF2-40B4-BE49-F238E27FC236}">
                <a16:creationId xmlns:a16="http://schemas.microsoft.com/office/drawing/2014/main" id="{C04E34B5-BCFA-58FF-7D0D-743A9547EA36}"/>
              </a:ext>
            </a:extLst>
          </p:cNvPr>
          <p:cNvSpPr>
            <a:spLocks noGrp="1"/>
          </p:cNvSpPr>
          <p:nvPr>
            <p:ph type="pic" sz="quarter" idx="57"/>
          </p:nvPr>
        </p:nvSpPr>
        <p:spPr>
          <a:xfrm>
            <a:off x="501328" y="413959"/>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3" name="Freeform 2">
            <a:extLst>
              <a:ext uri="{FF2B5EF4-FFF2-40B4-BE49-F238E27FC236}">
                <a16:creationId xmlns:a16="http://schemas.microsoft.com/office/drawing/2014/main" id="{159C768E-EFD4-C7DE-F472-51DC6C3C191F}"/>
              </a:ext>
            </a:extLst>
          </p:cNvPr>
          <p:cNvSpPr/>
          <p:nvPr userDrawn="1"/>
        </p:nvSpPr>
        <p:spPr>
          <a:xfrm rot="10800000">
            <a:off x="359045" y="674564"/>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4" name="Picture Placeholder 5">
            <a:extLst>
              <a:ext uri="{FF2B5EF4-FFF2-40B4-BE49-F238E27FC236}">
                <a16:creationId xmlns:a16="http://schemas.microsoft.com/office/drawing/2014/main" id="{968258F9-EEFC-31A8-2144-64C7C993A173}"/>
              </a:ext>
            </a:extLst>
          </p:cNvPr>
          <p:cNvSpPr>
            <a:spLocks noGrp="1"/>
          </p:cNvSpPr>
          <p:nvPr>
            <p:ph type="pic" sz="quarter" idx="58"/>
          </p:nvPr>
        </p:nvSpPr>
        <p:spPr>
          <a:xfrm>
            <a:off x="482278" y="25393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 name="Freeform 4">
            <a:extLst>
              <a:ext uri="{FF2B5EF4-FFF2-40B4-BE49-F238E27FC236}">
                <a16:creationId xmlns:a16="http://schemas.microsoft.com/office/drawing/2014/main" id="{F05B2B38-45DC-B613-677A-3F53DCFB4267}"/>
              </a:ext>
            </a:extLst>
          </p:cNvPr>
          <p:cNvSpPr/>
          <p:nvPr userDrawn="1"/>
        </p:nvSpPr>
        <p:spPr>
          <a:xfrm rot="10800000">
            <a:off x="339995" y="28000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D93A83E5-8834-01D7-8BD6-8D8683D1A189}"/>
              </a:ext>
            </a:extLst>
          </p:cNvPr>
          <p:cNvSpPr>
            <a:spLocks noGrp="1"/>
          </p:cNvSpPr>
          <p:nvPr>
            <p:ph type="pic" sz="quarter" idx="59"/>
          </p:nvPr>
        </p:nvSpPr>
        <p:spPr>
          <a:xfrm>
            <a:off x="463228" y="46729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Freeform 6">
            <a:extLst>
              <a:ext uri="{FF2B5EF4-FFF2-40B4-BE49-F238E27FC236}">
                <a16:creationId xmlns:a16="http://schemas.microsoft.com/office/drawing/2014/main" id="{6CCA9EB3-D5BA-EB27-3022-6B6A04892FBF}"/>
              </a:ext>
            </a:extLst>
          </p:cNvPr>
          <p:cNvSpPr/>
          <p:nvPr userDrawn="1"/>
        </p:nvSpPr>
        <p:spPr>
          <a:xfrm rot="10800000">
            <a:off x="320945" y="49336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6349485" y="2527915"/>
            <a:ext cx="5068640" cy="2538354"/>
          </a:xfrm>
          <a:prstGeom prst="rect">
            <a:avLst/>
          </a:prstGeo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CE08122F-E767-A948-900A-223BD6B9F4BF}"/>
              </a:ext>
            </a:extLst>
          </p:cNvPr>
          <p:cNvSpPr/>
          <p:nvPr userDrawn="1"/>
        </p:nvSpPr>
        <p:spPr>
          <a:xfrm>
            <a:off x="9978124" y="155331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88F8D9F2-AA18-6F42-01C5-D31E2B0370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1059222"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6C840FF1-83FF-76F2-2EF4-7E0A3D12C4F4}"/>
              </a:ext>
            </a:extLst>
          </p:cNvPr>
          <p:cNvSpPr>
            <a:spLocks noGrp="1"/>
          </p:cNvSpPr>
          <p:nvPr>
            <p:ph type="pic" sz="quarter" idx="10"/>
          </p:nvPr>
        </p:nvSpPr>
        <p:spPr>
          <a:xfrm>
            <a:off x="-9961" y="3153842"/>
            <a:ext cx="4642477" cy="2880154"/>
          </a:xfrm>
          <a:prstGeom prst="rect">
            <a:avLst/>
          </a:prstGeom>
          <a:solidFill>
            <a:schemeClr val="bg1">
              <a:lumMod val="85000"/>
            </a:schemeClr>
          </a:solidFill>
          <a:ln>
            <a:noFill/>
          </a:ln>
        </p:spPr>
        <p:txBody>
          <a:bodyPr/>
          <a:lstStyle/>
          <a:p>
            <a:endParaRPr lang="en-US" dirty="0"/>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ONE COLUMN</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978311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2"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673286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THREE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ABB57"/>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3"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67725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214365" cy="313812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53" name="Picture Placeholder 52">
            <a:extLst>
              <a:ext uri="{FF2B5EF4-FFF2-40B4-BE49-F238E27FC236}">
                <a16:creationId xmlns:a16="http://schemas.microsoft.com/office/drawing/2014/main" id="{FA3EDB46-CD35-B86E-152C-5F64E01608A9}"/>
              </a:ext>
            </a:extLst>
          </p:cNvPr>
          <p:cNvSpPr>
            <a:spLocks noGrp="1"/>
          </p:cNvSpPr>
          <p:nvPr>
            <p:ph type="pic" sz="quarter" idx="22"/>
          </p:nvPr>
        </p:nvSpPr>
        <p:spPr>
          <a:xfrm>
            <a:off x="6290665" y="0"/>
            <a:ext cx="4961115" cy="6879449"/>
          </a:xfrm>
          <a:custGeom>
            <a:avLst/>
            <a:gdLst>
              <a:gd name="connsiteX0" fmla="*/ 0 w 4961115"/>
              <a:gd name="connsiteY0" fmla="*/ 0 h 6879449"/>
              <a:gd name="connsiteX1" fmla="*/ 4961115 w 4961115"/>
              <a:gd name="connsiteY1" fmla="*/ 0 h 6879449"/>
              <a:gd name="connsiteX2" fmla="*/ 4961115 w 4961115"/>
              <a:gd name="connsiteY2" fmla="*/ 2607767 h 6879449"/>
              <a:gd name="connsiteX3" fmla="*/ 4781114 w 4961115"/>
              <a:gd name="connsiteY3" fmla="*/ 2607767 h 6879449"/>
              <a:gd name="connsiteX4" fmla="*/ 4781114 w 4961115"/>
              <a:gd name="connsiteY4" fmla="*/ 4047768 h 6879449"/>
              <a:gd name="connsiteX5" fmla="*/ 4961115 w 4961115"/>
              <a:gd name="connsiteY5" fmla="*/ 4047768 h 6879449"/>
              <a:gd name="connsiteX6" fmla="*/ 4961115 w 4961115"/>
              <a:gd name="connsiteY6" fmla="*/ 6879449 h 6879449"/>
              <a:gd name="connsiteX7" fmla="*/ 0 w 4961115"/>
              <a:gd name="connsiteY7" fmla="*/ 6879449 h 687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115" h="6879449">
                <a:moveTo>
                  <a:pt x="0" y="0"/>
                </a:moveTo>
                <a:lnTo>
                  <a:pt x="4961115" y="0"/>
                </a:lnTo>
                <a:lnTo>
                  <a:pt x="4961115" y="2607767"/>
                </a:lnTo>
                <a:lnTo>
                  <a:pt x="4781114" y="2607767"/>
                </a:lnTo>
                <a:lnTo>
                  <a:pt x="4781114" y="4047768"/>
                </a:lnTo>
                <a:lnTo>
                  <a:pt x="4961115" y="4047768"/>
                </a:lnTo>
                <a:lnTo>
                  <a:pt x="4961115" y="6879449"/>
                </a:lnTo>
                <a:lnTo>
                  <a:pt x="0" y="687944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507596" y="2897367"/>
            <a:ext cx="4470975"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507596" y="4325159"/>
            <a:ext cx="4979410" cy="855894"/>
          </a:xfrm>
          <a:prstGeom prst="rect">
            <a:avLst/>
          </a:prstGeo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promoting inclusive entrepreneurship</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261308" y="5859937"/>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8" name="Freeform 57">
            <a:extLst>
              <a:ext uri="{FF2B5EF4-FFF2-40B4-BE49-F238E27FC236}">
                <a16:creationId xmlns:a16="http://schemas.microsoft.com/office/drawing/2014/main" id="{6298F67B-E667-C4F2-DDED-BD740C92FACD}"/>
              </a:ext>
            </a:extLst>
          </p:cNvPr>
          <p:cNvSpPr/>
          <p:nvPr userDrawn="1"/>
        </p:nvSpPr>
        <p:spPr>
          <a:xfrm rot="16200000">
            <a:off x="10531780" y="314776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2997301" y="5911583"/>
            <a:ext cx="3098699" cy="622069"/>
          </a:xfrm>
          <a:prstGeom prst="rect">
            <a:avLst/>
          </a:prstGeom>
        </p:spPr>
        <p:txBody>
          <a:bodyPr anchor="t">
            <a:noAutofit/>
          </a:bodyPr>
          <a:lstStyle>
            <a:lvl1pPr marL="0" indent="0" algn="ctr">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Tree>
    <p:extLst>
      <p:ext uri="{BB962C8B-B14F-4D97-AF65-F5344CB8AC3E}">
        <p14:creationId xmlns:p14="http://schemas.microsoft.com/office/powerpoint/2010/main" val="381929386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055787" y="6109401"/>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2035573"/>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1982716"/>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3" name="Text Placeholder 32">
            <a:extLst>
              <a:ext uri="{FF2B5EF4-FFF2-40B4-BE49-F238E27FC236}">
                <a16:creationId xmlns:a16="http://schemas.microsoft.com/office/drawing/2014/main" id="{0A8E6325-8E84-8F27-06CB-55E91F83CDA5}"/>
              </a:ext>
            </a:extLst>
          </p:cNvPr>
          <p:cNvSpPr>
            <a:spLocks noGrp="1"/>
          </p:cNvSpPr>
          <p:nvPr>
            <p:ph type="body" sz="quarter" idx="30" hasCustomPrompt="1"/>
          </p:nvPr>
        </p:nvSpPr>
        <p:spPr>
          <a:xfrm>
            <a:off x="526494" y="4929906"/>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cxnSp>
        <p:nvCxnSpPr>
          <p:cNvPr id="15" name="Straight Connector 14">
            <a:extLst>
              <a:ext uri="{FF2B5EF4-FFF2-40B4-BE49-F238E27FC236}">
                <a16:creationId xmlns:a16="http://schemas.microsoft.com/office/drawing/2014/main" id="{DE9937A7-62FD-536C-8DC0-E46D9E5415C7}"/>
              </a:ext>
            </a:extLst>
          </p:cNvPr>
          <p:cNvCxnSpPr>
            <a:cxnSpLocks/>
          </p:cNvCxnSpPr>
          <p:nvPr userDrawn="1"/>
        </p:nvCxnSpPr>
        <p:spPr>
          <a:xfrm>
            <a:off x="228494" y="4864889"/>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82220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708030"/>
            <a:ext cx="12192000" cy="317918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162193" y="6091871"/>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33" name="Freeform 232">
            <a:extLst>
              <a:ext uri="{FF2B5EF4-FFF2-40B4-BE49-F238E27FC236}">
                <a16:creationId xmlns:a16="http://schemas.microsoft.com/office/drawing/2014/main" id="{E50A4E34-F72B-AD52-09D9-DE276E1EB653}"/>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ABB57"/>
          </a:solidFill>
          <a:ln w="30808" cap="flat">
            <a:noFill/>
            <a:prstDash val="solid"/>
            <a:miter/>
          </a:ln>
        </p:spPr>
        <p:txBody>
          <a:bodyPr rtlCol="0" anchor="ctr"/>
          <a:lstStyle/>
          <a:p>
            <a:endParaRPr lang="en-US" sz="2069"/>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8322590" y="5556486"/>
            <a:ext cx="3467551" cy="622069"/>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a:off x="584503" y="249487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A5F3005E-B828-0BEF-8373-84EE3AD900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2372" y="536592"/>
            <a:ext cx="4545776" cy="1709879"/>
          </a:xfrm>
          <a:prstGeom prst="rect">
            <a:avLst/>
          </a:prstGeom>
        </p:spPr>
      </p:pic>
    </p:spTree>
    <p:extLst>
      <p:ext uri="{BB962C8B-B14F-4D97-AF65-F5344CB8AC3E}">
        <p14:creationId xmlns:p14="http://schemas.microsoft.com/office/powerpoint/2010/main" val="28132973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055787" y="6109401"/>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5" name="Picture Placeholder 4">
            <a:extLst>
              <a:ext uri="{FF2B5EF4-FFF2-40B4-BE49-F238E27FC236}">
                <a16:creationId xmlns:a16="http://schemas.microsoft.com/office/drawing/2014/main" id="{D6001A50-EF28-1D4C-1436-676A5F0A366E}"/>
              </a:ext>
            </a:extLst>
          </p:cNvPr>
          <p:cNvSpPr>
            <a:spLocks noGrp="1"/>
          </p:cNvSpPr>
          <p:nvPr>
            <p:ph type="pic" sz="quarter" idx="21"/>
          </p:nvPr>
        </p:nvSpPr>
        <p:spPr>
          <a:xfrm>
            <a:off x="6400800" y="1162051"/>
            <a:ext cx="5791200" cy="4044950"/>
          </a:xfrm>
          <a:custGeom>
            <a:avLst/>
            <a:gdLst>
              <a:gd name="connsiteX0" fmla="*/ 0 w 5791200"/>
              <a:gd name="connsiteY0" fmla="*/ 0 h 4403725"/>
              <a:gd name="connsiteX1" fmla="*/ 2654984 w 5791200"/>
              <a:gd name="connsiteY1" fmla="*/ 0 h 4403725"/>
              <a:gd name="connsiteX2" fmla="*/ 2654984 w 5791200"/>
              <a:gd name="connsiteY2" fmla="*/ 180001 h 4403725"/>
              <a:gd name="connsiteX3" fmla="*/ 5139555 w 5791200"/>
              <a:gd name="connsiteY3" fmla="*/ 180001 h 4403725"/>
              <a:gd name="connsiteX4" fmla="*/ 5139555 w 5791200"/>
              <a:gd name="connsiteY4" fmla="*/ 0 h 4403725"/>
              <a:gd name="connsiteX5" fmla="*/ 5791200 w 5791200"/>
              <a:gd name="connsiteY5" fmla="*/ 0 h 4403725"/>
              <a:gd name="connsiteX6" fmla="*/ 5791200 w 5791200"/>
              <a:gd name="connsiteY6" fmla="*/ 4403725 h 4403725"/>
              <a:gd name="connsiteX7" fmla="*/ 0 w 5791200"/>
              <a:gd name="connsiteY7" fmla="*/ 4403725 h 440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4403725">
                <a:moveTo>
                  <a:pt x="0" y="0"/>
                </a:moveTo>
                <a:lnTo>
                  <a:pt x="2654984" y="0"/>
                </a:lnTo>
                <a:lnTo>
                  <a:pt x="2654984" y="180001"/>
                </a:lnTo>
                <a:lnTo>
                  <a:pt x="5139555" y="180001"/>
                </a:lnTo>
                <a:lnTo>
                  <a:pt x="5139555" y="0"/>
                </a:lnTo>
                <a:lnTo>
                  <a:pt x="5791200" y="0"/>
                </a:lnTo>
                <a:lnTo>
                  <a:pt x="5791200" y="4403725"/>
                </a:lnTo>
                <a:lnTo>
                  <a:pt x="0" y="4403725"/>
                </a:lnTo>
                <a:close/>
              </a:path>
            </a:pathLst>
          </a:custGeom>
        </p:spPr>
        <p:txBody>
          <a:bodyPr wrap="square">
            <a:noAutofit/>
          </a:bodyPr>
          <a:lstStyle>
            <a:lvl1pPr>
              <a:defRPr sz="2400"/>
            </a:lvl1pPr>
          </a:lstStyle>
          <a:p>
            <a:endParaRPr lang="en-GB"/>
          </a:p>
        </p:txBody>
      </p:sp>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965056"/>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912199"/>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7" name="Freeform 6">
            <a:extLst>
              <a:ext uri="{FF2B5EF4-FFF2-40B4-BE49-F238E27FC236}">
                <a16:creationId xmlns:a16="http://schemas.microsoft.com/office/drawing/2014/main" id="{6FDD7F26-59C4-4D00-461D-E951CA145AD6}"/>
              </a:ext>
            </a:extLst>
          </p:cNvPr>
          <p:cNvSpPr/>
          <p:nvPr userDrawn="1"/>
        </p:nvSpPr>
        <p:spPr>
          <a:xfrm>
            <a:off x="0" y="3403948"/>
            <a:ext cx="7298951" cy="214022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E97924"/>
          </a:solidFill>
          <a:ln w="30808" cap="flat">
            <a:noFill/>
            <a:prstDash val="solid"/>
            <a:miter/>
          </a:ln>
        </p:spPr>
        <p:txBody>
          <a:bodyPr rtlCol="0" anchor="ctr"/>
          <a:lstStyle/>
          <a:p>
            <a:endParaRPr lang="en-US"/>
          </a:p>
        </p:txBody>
      </p:sp>
      <p:sp>
        <p:nvSpPr>
          <p:cNvPr id="8" name="Text Placeholder 32">
            <a:extLst>
              <a:ext uri="{FF2B5EF4-FFF2-40B4-BE49-F238E27FC236}">
                <a16:creationId xmlns:a16="http://schemas.microsoft.com/office/drawing/2014/main" id="{466622C5-BC7B-D36A-56F4-DF0EA1386F22}"/>
              </a:ext>
            </a:extLst>
          </p:cNvPr>
          <p:cNvSpPr>
            <a:spLocks noGrp="1"/>
          </p:cNvSpPr>
          <p:nvPr>
            <p:ph type="body" sz="quarter" idx="22" hasCustomPrompt="1"/>
          </p:nvPr>
        </p:nvSpPr>
        <p:spPr>
          <a:xfrm>
            <a:off x="228494" y="3662884"/>
            <a:ext cx="5867506" cy="1112797"/>
          </a:xfrm>
          <a:prstGeom prst="rect">
            <a:avLst/>
          </a:prstGeom>
        </p:spPr>
        <p:txBody>
          <a:bodyPr anchor="t">
            <a:noAutofit/>
          </a:bodyPr>
          <a:lstStyle>
            <a:lvl1pPr marL="0" indent="0" algn="l">
              <a:lnSpc>
                <a:spcPts val="3940"/>
              </a:lnSpc>
              <a:spcBef>
                <a:spcPts val="0"/>
              </a:spcBef>
              <a:buNone/>
              <a:defRPr sz="42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a:p>
            <a:pPr lvl="0"/>
            <a:r>
              <a:rPr lang="en-GB" dirty="0"/>
              <a:t>INGROW</a:t>
            </a:r>
            <a:endParaRPr lang="en-US" dirty="0"/>
          </a:p>
        </p:txBody>
      </p:sp>
      <p:sp>
        <p:nvSpPr>
          <p:cNvPr id="9" name="Text Placeholder 32">
            <a:extLst>
              <a:ext uri="{FF2B5EF4-FFF2-40B4-BE49-F238E27FC236}">
                <a16:creationId xmlns:a16="http://schemas.microsoft.com/office/drawing/2014/main" id="{FAC0A59A-C249-A883-12AC-DB255F51E973}"/>
              </a:ext>
            </a:extLst>
          </p:cNvPr>
          <p:cNvSpPr>
            <a:spLocks noGrp="1"/>
          </p:cNvSpPr>
          <p:nvPr>
            <p:ph type="body" sz="quarter" idx="23" hasCustomPrompt="1"/>
          </p:nvPr>
        </p:nvSpPr>
        <p:spPr>
          <a:xfrm>
            <a:off x="228494" y="4843075"/>
            <a:ext cx="5867506" cy="701098"/>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cxnSp>
        <p:nvCxnSpPr>
          <p:cNvPr id="10" name="Straight Connector 9">
            <a:extLst>
              <a:ext uri="{FF2B5EF4-FFF2-40B4-BE49-F238E27FC236}">
                <a16:creationId xmlns:a16="http://schemas.microsoft.com/office/drawing/2014/main" id="{B21F7D2A-207D-BB86-9179-B84733693B7E}"/>
              </a:ext>
            </a:extLst>
          </p:cNvPr>
          <p:cNvCxnSpPr>
            <a:cxnSpLocks/>
          </p:cNvCxnSpPr>
          <p:nvPr userDrawn="1"/>
        </p:nvCxnSpPr>
        <p:spPr>
          <a:xfrm>
            <a:off x="228494" y="4775681"/>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5181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51C2F8C0-A5CA-C542-B154-C949A59DEFE7}"/>
              </a:ext>
            </a:extLst>
          </p:cNvPr>
          <p:cNvGrpSpPr/>
          <p:nvPr userDrawn="1"/>
        </p:nvGrpSpPr>
        <p:grpSpPr>
          <a:xfrm>
            <a:off x="6096000" y="6085470"/>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53223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532237"/>
            <a:ext cx="5715653" cy="223986"/>
          </a:xfrm>
          <a:prstGeom prst="rect">
            <a:avLst/>
          </a:prstGeom>
        </p:spPr>
        <p:txBody>
          <a:bodyPr anchor="ctr">
            <a:noAutofit/>
          </a:bodyPr>
          <a:lstStyle>
            <a:lvl1pPr marL="0" marR="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2958181"/>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2958181"/>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37094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37094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3797309"/>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3797309"/>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241250"/>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241250"/>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4725517"/>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472551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754063" y="6113879"/>
            <a:ext cx="5407040"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3140113" y="3141171"/>
            <a:ext cx="6856941" cy="57672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a:prstGeom prst="rect">
            <a:avLst/>
          </a:prstGeom>
        </p:spPr>
        <p:txBody>
          <a:bodyPr anchor="ctr">
            <a:noAutofit/>
          </a:bodyPr>
          <a:lstStyle>
            <a:lvl1pPr marL="0" indent="0" algn="l">
              <a:lnSpc>
                <a:spcPts val="3590"/>
              </a:lnSpc>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sp>
        <p:nvSpPr>
          <p:cNvPr id="57" name="Rectangle 56">
            <a:extLst>
              <a:ext uri="{FF2B5EF4-FFF2-40B4-BE49-F238E27FC236}">
                <a16:creationId xmlns:a16="http://schemas.microsoft.com/office/drawing/2014/main" id="{683CB224-BC37-A449-A879-B518A8300CF6}"/>
              </a:ext>
            </a:extLst>
          </p:cNvPr>
          <p:cNvSpPr/>
          <p:nvPr userDrawn="1"/>
        </p:nvSpPr>
        <p:spPr>
          <a:xfrm>
            <a:off x="2315424" y="2387814"/>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2315424" y="2826380"/>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2315424" y="3264947"/>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2315424" y="3703513"/>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35748608-FDE9-4648-BB0B-46BD9D014EC5}"/>
              </a:ext>
            </a:extLst>
          </p:cNvPr>
          <p:cNvSpPr/>
          <p:nvPr userDrawn="1"/>
        </p:nvSpPr>
        <p:spPr>
          <a:xfrm>
            <a:off x="2315424" y="4142079"/>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prstGeom prst="rect">
            <a:avLst/>
          </a:prstGeom>
          <a:solidFill>
            <a:srgbClr val="7ABB57"/>
          </a:solidFill>
        </p:spPr>
        <p:txBody>
          <a:bodyPr anchor="ctr">
            <a:noAutofit/>
          </a:bodyPr>
          <a:lstStyle>
            <a:lvl1pPr marL="0" indent="0" algn="l">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 YOUR HEADING</a:t>
            </a:r>
            <a:endParaRPr lang="en-US" dirty="0"/>
          </a:p>
        </p:txBody>
      </p:sp>
      <p:sp>
        <p:nvSpPr>
          <p:cNvPr id="19" name="Freeform 18">
            <a:extLst>
              <a:ext uri="{FF2B5EF4-FFF2-40B4-BE49-F238E27FC236}">
                <a16:creationId xmlns:a16="http://schemas.microsoft.com/office/drawing/2014/main" id="{7D1B8551-0063-BE4F-89AA-952EFED3A2B1}"/>
              </a:ext>
            </a:extLst>
          </p:cNvPr>
          <p:cNvSpPr/>
          <p:nvPr userDrawn="1"/>
        </p:nvSpPr>
        <p:spPr>
          <a:xfrm rot="16200000">
            <a:off x="164606" y="5401946"/>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A7F4A9F1-A931-C9E4-5E1B-B71B2F47C09C}"/>
              </a:ext>
            </a:extLst>
          </p:cNvPr>
          <p:cNvSpPr>
            <a:spLocks noGrp="1"/>
          </p:cNvSpPr>
          <p:nvPr>
            <p:ph type="body" sz="quarter" idx="47" hasCustomPrompt="1"/>
          </p:nvPr>
        </p:nvSpPr>
        <p:spPr>
          <a:xfrm>
            <a:off x="6605899" y="2121549"/>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 name="Text Placeholder 32">
            <a:extLst>
              <a:ext uri="{FF2B5EF4-FFF2-40B4-BE49-F238E27FC236}">
                <a16:creationId xmlns:a16="http://schemas.microsoft.com/office/drawing/2014/main" id="{D819DA0D-0718-CE90-4A42-EAF4FB110856}"/>
              </a:ext>
            </a:extLst>
          </p:cNvPr>
          <p:cNvSpPr>
            <a:spLocks noGrp="1"/>
          </p:cNvSpPr>
          <p:nvPr>
            <p:ph type="body" sz="quarter" idx="48" hasCustomPrompt="1"/>
          </p:nvPr>
        </p:nvSpPr>
        <p:spPr>
          <a:xfrm>
            <a:off x="6613451" y="2639940"/>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5AE18AD4-34E2-0D50-BF4E-D7EEE35353D9}"/>
              </a:ext>
            </a:extLst>
          </p:cNvPr>
          <p:cNvSpPr>
            <a:spLocks noGrp="1"/>
          </p:cNvSpPr>
          <p:nvPr>
            <p:ph type="body" sz="quarter" idx="49" hasCustomPrompt="1"/>
          </p:nvPr>
        </p:nvSpPr>
        <p:spPr>
          <a:xfrm>
            <a:off x="6605899" y="4163000"/>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0E2A5DF0-45AF-D758-7CF7-A8940AF4664A}"/>
              </a:ext>
            </a:extLst>
          </p:cNvPr>
          <p:cNvSpPr>
            <a:spLocks noGrp="1"/>
          </p:cNvSpPr>
          <p:nvPr>
            <p:ph type="body" sz="quarter" idx="50" hasCustomPrompt="1"/>
          </p:nvPr>
        </p:nvSpPr>
        <p:spPr>
          <a:xfrm>
            <a:off x="6613451" y="4681391"/>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1 - lim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7ABB5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30940330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2 - orang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E97924"/>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97924"/>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107319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3 - navy">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0C2D45"/>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0C2D45"/>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353175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99568AC8-E43D-E73E-7D02-18A3B2F68E95}"/>
              </a:ext>
            </a:extLst>
          </p:cNvPr>
          <p:cNvSpPr>
            <a:spLocks noGrp="1"/>
          </p:cNvSpPr>
          <p:nvPr>
            <p:ph type="pic" sz="quarter" idx="12"/>
          </p:nvPr>
        </p:nvSpPr>
        <p:spPr>
          <a:xfrm>
            <a:off x="3940446" y="508738"/>
            <a:ext cx="7810445" cy="235996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Picture Placeholder 12">
            <a:extLst>
              <a:ext uri="{FF2B5EF4-FFF2-40B4-BE49-F238E27FC236}">
                <a16:creationId xmlns:a16="http://schemas.microsoft.com/office/drawing/2014/main" id="{0B672221-5889-3917-B5DB-35BDE28490A3}"/>
              </a:ext>
            </a:extLst>
          </p:cNvPr>
          <p:cNvSpPr>
            <a:spLocks noGrp="1"/>
          </p:cNvSpPr>
          <p:nvPr>
            <p:ph type="pic" sz="quarter" idx="14"/>
          </p:nvPr>
        </p:nvSpPr>
        <p:spPr>
          <a:xfrm>
            <a:off x="3940446" y="3281082"/>
            <a:ext cx="8251553" cy="35769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2" name="Picture Placeholder 11">
            <a:extLst>
              <a:ext uri="{FF2B5EF4-FFF2-40B4-BE49-F238E27FC236}">
                <a16:creationId xmlns:a16="http://schemas.microsoft.com/office/drawing/2014/main" id="{98C81996-E14F-2FA0-B775-454832A282DD}"/>
              </a:ext>
            </a:extLst>
          </p:cNvPr>
          <p:cNvSpPr>
            <a:spLocks noGrp="1"/>
          </p:cNvSpPr>
          <p:nvPr>
            <p:ph type="pic" sz="quarter" idx="15"/>
          </p:nvPr>
        </p:nvSpPr>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3" name="Freeform 12">
            <a:extLst>
              <a:ext uri="{FF2B5EF4-FFF2-40B4-BE49-F238E27FC236}">
                <a16:creationId xmlns:a16="http://schemas.microsoft.com/office/drawing/2014/main" id="{F37F15AC-75EB-9933-F5F5-E157D4F44289}"/>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AE1FF-1F45-E24F-816F-7F9439E481F4}"/>
              </a:ext>
            </a:extLst>
          </p:cNvPr>
          <p:cNvSpPr/>
          <p:nvPr userDrawn="1"/>
        </p:nvSpPr>
        <p:spPr>
          <a:xfrm>
            <a:off x="8613047" y="6501415"/>
            <a:ext cx="3063787" cy="200055"/>
          </a:xfrm>
          <a:prstGeom prst="rect">
            <a:avLst/>
          </a:prstGeom>
        </p:spPr>
        <p:txBody>
          <a:bodyPr wrap="square">
            <a:spAutoFit/>
          </a:bodyPr>
          <a:lstStyle/>
          <a:p>
            <a:pPr lvl="0" algn="r"/>
            <a:r>
              <a:rPr lang="en-GB" sz="700" spc="300" dirty="0">
                <a:solidFill>
                  <a:srgbClr val="0C2D45"/>
                </a:solidFill>
                <a:latin typeface="Calibri" panose="020F0502020204030204" pitchFamily="34" charset="0"/>
                <a:cs typeface="Calibri" panose="020F0502020204030204" pitchFamily="34" charset="0"/>
              </a:rPr>
              <a:t>promoting inclusive entrepreneurship</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727493" y="6419863"/>
            <a:ext cx="0" cy="281607"/>
          </a:xfrm>
          <a:prstGeom prst="line">
            <a:avLst/>
          </a:prstGeom>
          <a:noFill/>
          <a:ln w="9525" cap="flat">
            <a:solidFill>
              <a:srgbClr val="915F9E"/>
            </a:solidFill>
            <a:prstDash val="solid"/>
            <a:miter lim="400000"/>
          </a:ln>
          <a:effectLst/>
          <a:sp3d/>
        </p:spPr>
        <p:style>
          <a:lnRef idx="0">
            <a:scrgbClr r="0" g="0" b="0"/>
          </a:lnRef>
          <a:fillRef idx="0">
            <a:scrgbClr r="0" g="0" b="0"/>
          </a:fillRef>
          <a:effectRef idx="0">
            <a:scrgbClr r="0" g="0" b="0"/>
          </a:effectRef>
          <a:fontRef idx="none"/>
        </p:style>
      </p:cxnSp>
      <p:sp>
        <p:nvSpPr>
          <p:cNvPr id="2" name="Slide Number Placeholder 5">
            <a:extLst>
              <a:ext uri="{FF2B5EF4-FFF2-40B4-BE49-F238E27FC236}">
                <a16:creationId xmlns:a16="http://schemas.microsoft.com/office/drawing/2014/main" id="{E9B200D2-9458-FAC0-653B-03FB2C61CB42}"/>
              </a:ext>
            </a:extLst>
          </p:cNvPr>
          <p:cNvSpPr>
            <a:spLocks noGrp="1"/>
          </p:cNvSpPr>
          <p:nvPr>
            <p:ph type="sldNum" sz="quarter" idx="4"/>
          </p:nvPr>
        </p:nvSpPr>
        <p:spPr>
          <a:xfrm>
            <a:off x="11727493" y="6466406"/>
            <a:ext cx="450298" cy="266594"/>
          </a:xfrm>
          <a:prstGeom prst="rect">
            <a:avLst/>
          </a:prstGeom>
        </p:spPr>
        <p:txBody>
          <a:bodyPr vert="horz" lIns="91440" tIns="45720" rIns="91440" bIns="45720" rtlCol="0" anchor="ctr"/>
          <a:lstStyle>
            <a:lvl1pPr algn="ctr">
              <a:defRPr sz="800" b="0" i="0">
                <a:solidFill>
                  <a:srgbClr val="0C2D45"/>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739" r:id="rId3"/>
    <p:sldLayoutId id="2147483683" r:id="rId4"/>
    <p:sldLayoutId id="2147483697" r:id="rId5"/>
    <p:sldLayoutId id="2147483703" r:id="rId6"/>
    <p:sldLayoutId id="2147483738" r:id="rId7"/>
    <p:sldLayoutId id="2147483740" r:id="rId8"/>
    <p:sldLayoutId id="2147483700" r:id="rId9"/>
    <p:sldLayoutId id="2147483723" r:id="rId10"/>
    <p:sldLayoutId id="2147483698" r:id="rId11"/>
    <p:sldLayoutId id="2147483695" r:id="rId12"/>
    <p:sldLayoutId id="2147483702" r:id="rId13"/>
    <p:sldLayoutId id="2147483735" r:id="rId14"/>
    <p:sldLayoutId id="2147483734" r:id="rId15"/>
    <p:sldLayoutId id="2147483708" r:id="rId16"/>
    <p:sldLayoutId id="2147483733" r:id="rId17"/>
    <p:sldLayoutId id="2147483741" r:id="rId18"/>
    <p:sldLayoutId id="2147483742" r:id="rId19"/>
    <p:sldLayoutId id="2147483743" r:id="rId20"/>
    <p:sldLayoutId id="2147483737" r:id="rId21"/>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g-ef-xhC_bU" TargetMode="External"/><Relationship Id="rId2" Type="http://schemas.openxmlformats.org/officeDocument/2006/relationships/slideLayout" Target="../slideLayouts/slideLayout16.xml"/><Relationship Id="rId1" Type="http://schemas.openxmlformats.org/officeDocument/2006/relationships/video" Target="https://www.youtube.com/embed/g-ef-xhC_bU?feature=oembed" TargetMode="Externa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microsoft.com/office/2007/relationships/hdphoto" Target="../media/hdphoto8.wdp"/><Relationship Id="rId5" Type="http://schemas.openxmlformats.org/officeDocument/2006/relationships/image" Target="../media/image30.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facebook.com/groups/708145501034821/permalink/708158981033473" TargetMode="External"/><Relationship Id="rId1" Type="http://schemas.openxmlformats.org/officeDocument/2006/relationships/slideLayout" Target="../slideLayouts/slideLayout11.xml"/><Relationship Id="rId5" Type="http://schemas.openxmlformats.org/officeDocument/2006/relationships/image" Target="../media/image35.png"/><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integreat-app.de/" TargetMode="External"/><Relationship Id="rId1" Type="http://schemas.openxmlformats.org/officeDocument/2006/relationships/slideLayout" Target="../slideLayouts/slideLayout11.xml"/><Relationship Id="rId4" Type="http://schemas.microsoft.com/office/2007/relationships/hdphoto" Target="../media/hdphoto12.wdp"/></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integreat.app/" TargetMode="Externa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41.png"/><Relationship Id="rId5" Type="http://schemas.microsoft.com/office/2007/relationships/hdphoto" Target="../media/hdphoto15.wdp"/><Relationship Id="rId4" Type="http://schemas.openxmlformats.org/officeDocument/2006/relationships/image" Target="../media/image40.png"/><Relationship Id="rId9" Type="http://schemas.microsoft.com/office/2007/relationships/hdphoto" Target="../media/hdphoto17.wdp"/></Relationships>
</file>

<file path=ppt/slides/_rels/slide3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41.png"/><Relationship Id="rId5" Type="http://schemas.microsoft.com/office/2007/relationships/hdphoto" Target="../media/hdphoto15.wdp"/><Relationship Id="rId4" Type="http://schemas.openxmlformats.org/officeDocument/2006/relationships/image" Target="../media/image40.png"/><Relationship Id="rId9"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C8E6E1-EEDA-FF4C-23E3-0A3F1729A52A}"/>
              </a:ext>
            </a:extLst>
          </p:cNvPr>
          <p:cNvSpPr>
            <a:spLocks noGrp="1"/>
          </p:cNvSpPr>
          <p:nvPr>
            <p:ph type="body" sz="quarter" idx="19"/>
          </p:nvPr>
        </p:nvSpPr>
        <p:spPr>
          <a:xfrm>
            <a:off x="345338" y="3854383"/>
            <a:ext cx="4870648" cy="533188"/>
          </a:xfrm>
        </p:spPr>
        <p:txBody>
          <a:bodyPr/>
          <a:lstStyle/>
          <a:p>
            <a:r>
              <a:rPr lang="en-US" dirty="0"/>
              <a:t>Overcoming Socioeconomic Challenges for Successful Migrant Entrepreneurship</a:t>
            </a:r>
          </a:p>
        </p:txBody>
      </p:sp>
      <p:pic>
        <p:nvPicPr>
          <p:cNvPr id="12" name="Picture Placeholder 11">
            <a:extLst>
              <a:ext uri="{FF2B5EF4-FFF2-40B4-BE49-F238E27FC236}">
                <a16:creationId xmlns:a16="http://schemas.microsoft.com/office/drawing/2014/main" id="{391F96D6-CDD9-5DB2-D689-2EFCD790D1A9}"/>
              </a:ext>
            </a:extLst>
          </p:cNvPr>
          <p:cNvPicPr>
            <a:picLocks noGrp="1" noChangeAspect="1"/>
          </p:cNvPicPr>
          <p:nvPr>
            <p:ph type="pic" sz="quarter" idx="44"/>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p:pic>
      <p:sp>
        <p:nvSpPr>
          <p:cNvPr id="13" name="Text Placeholder 12">
            <a:extLst>
              <a:ext uri="{FF2B5EF4-FFF2-40B4-BE49-F238E27FC236}">
                <a16:creationId xmlns:a16="http://schemas.microsoft.com/office/drawing/2014/main" id="{576528DC-283F-4400-01DD-56A32F29041B}"/>
              </a:ext>
            </a:extLst>
          </p:cNvPr>
          <p:cNvSpPr>
            <a:spLocks noGrp="1"/>
          </p:cNvSpPr>
          <p:nvPr>
            <p:ph type="body" sz="quarter" idx="20"/>
          </p:nvPr>
        </p:nvSpPr>
        <p:spPr/>
        <p:txBody>
          <a:bodyPr/>
          <a:lstStyle/>
          <a:p>
            <a:r>
              <a:rPr lang="en-US" dirty="0">
                <a:solidFill>
                  <a:srgbClr val="0C2D45"/>
                </a:solidFill>
              </a:rPr>
              <a:t>www.</a:t>
            </a:r>
            <a:r>
              <a:rPr lang="en-US" b="1" dirty="0"/>
              <a:t>ingrow-project</a:t>
            </a:r>
            <a:r>
              <a:rPr lang="en-US" dirty="0">
                <a:solidFill>
                  <a:srgbClr val="0C2D45"/>
                </a:solidFill>
              </a:rPr>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grpSp>
        <p:nvGrpSpPr>
          <p:cNvPr id="2" name="Group 1">
            <a:extLst>
              <a:ext uri="{FF2B5EF4-FFF2-40B4-BE49-F238E27FC236}">
                <a16:creationId xmlns:a16="http://schemas.microsoft.com/office/drawing/2014/main" id="{1CB698D9-6EB0-2D3E-B5F1-8EE264D58A04}"/>
              </a:ext>
            </a:extLst>
          </p:cNvPr>
          <p:cNvGrpSpPr/>
          <p:nvPr/>
        </p:nvGrpSpPr>
        <p:grpSpPr>
          <a:xfrm>
            <a:off x="8843810" y="3158719"/>
            <a:ext cx="2946331" cy="3019795"/>
            <a:chOff x="3177766" y="6791136"/>
            <a:chExt cx="1361636" cy="1395587"/>
          </a:xfrm>
          <a:solidFill>
            <a:schemeClr val="bg1">
              <a:alpha val="58996"/>
            </a:schemeClr>
          </a:solidFill>
        </p:grpSpPr>
        <p:sp>
          <p:nvSpPr>
            <p:cNvPr id="5" name="Freeform 4">
              <a:extLst>
                <a:ext uri="{FF2B5EF4-FFF2-40B4-BE49-F238E27FC236}">
                  <a16:creationId xmlns:a16="http://schemas.microsoft.com/office/drawing/2014/main" id="{DFCE7A7A-EC72-4A6F-8B36-E2268723B4A3}"/>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FBFA8B7-F90C-4841-08B7-F319A73AB0B8}"/>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2D6183C-0821-8514-105C-F5C0688ADFE1}"/>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10" name="Text Placeholder 9">
            <a:extLst>
              <a:ext uri="{FF2B5EF4-FFF2-40B4-BE49-F238E27FC236}">
                <a16:creationId xmlns:a16="http://schemas.microsoft.com/office/drawing/2014/main" id="{73CB5E3D-3828-909A-9BB3-41BCA6EBB667}"/>
              </a:ext>
            </a:extLst>
          </p:cNvPr>
          <p:cNvSpPr>
            <a:spLocks noGrp="1"/>
          </p:cNvSpPr>
          <p:nvPr>
            <p:ph type="body" sz="quarter" idx="16"/>
          </p:nvPr>
        </p:nvSpPr>
        <p:spPr>
          <a:xfrm>
            <a:off x="374212" y="2914449"/>
            <a:ext cx="3354126" cy="1008397"/>
          </a:xfrm>
        </p:spPr>
        <p:txBody>
          <a:bodyPr/>
          <a:lstStyle/>
          <a:p>
            <a:r>
              <a:rPr lang="en-US" dirty="0"/>
              <a:t>Module 1</a:t>
            </a:r>
            <a:endParaRPr lang="en-IE" dirty="0"/>
          </a:p>
        </p:txBody>
      </p:sp>
      <p:pic>
        <p:nvPicPr>
          <p:cNvPr id="9" name="Slika 9" descr="Slika, ki vsebuje besede krogla za biljard, športOpis je samodejno ustvarjen">
            <a:extLst>
              <a:ext uri="{FF2B5EF4-FFF2-40B4-BE49-F238E27FC236}">
                <a16:creationId xmlns:a16="http://schemas.microsoft.com/office/drawing/2014/main" id="{AA49E0D0-1F91-FED8-EE6F-161E040A75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12077" y="6211532"/>
            <a:ext cx="1020589" cy="367854"/>
          </a:xfrm>
          <a:prstGeom prst="rect">
            <a:avLst/>
          </a:prstGeom>
          <a:noFill/>
          <a:ln>
            <a:noFill/>
          </a:ln>
        </p:spPr>
      </p:pic>
      <p:sp>
        <p:nvSpPr>
          <p:cNvPr id="11" name="PoljeZBesedilom 14">
            <a:extLst>
              <a:ext uri="{FF2B5EF4-FFF2-40B4-BE49-F238E27FC236}">
                <a16:creationId xmlns:a16="http://schemas.microsoft.com/office/drawing/2014/main" id="{AA084158-BED9-421E-863A-FE3EA249A398}"/>
              </a:ext>
            </a:extLst>
          </p:cNvPr>
          <p:cNvSpPr txBox="1"/>
          <p:nvPr/>
        </p:nvSpPr>
        <p:spPr>
          <a:xfrm>
            <a:off x="6096000" y="6279076"/>
            <a:ext cx="2874056" cy="265457"/>
          </a:xfrm>
          <a:prstGeom prst="rect">
            <a:avLst/>
          </a:prstGeom>
          <a:noFill/>
        </p:spPr>
        <p:txBody>
          <a:bodyPr wrap="square">
            <a:spAutoFit/>
          </a:bodyPr>
          <a:lstStyle/>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Arial" panose="020B0604020202020204" pitchFamily="34" charset="0"/>
              </a:rPr>
              <a:t>This resource is licensed under CCBY 4.0</a:t>
            </a:r>
            <a:endParaRPr lang="sl-SI" sz="11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35C149-965F-B0E8-CF4F-BD5969422B29}"/>
              </a:ext>
            </a:extLst>
          </p:cNvPr>
          <p:cNvSpPr>
            <a:spLocks noGrp="1"/>
          </p:cNvSpPr>
          <p:nvPr>
            <p:ph type="body" sz="quarter" idx="30"/>
          </p:nvPr>
        </p:nvSpPr>
        <p:spPr>
          <a:xfrm>
            <a:off x="854282" y="644828"/>
            <a:ext cx="10483431" cy="804265"/>
          </a:xfrm>
        </p:spPr>
        <p:txBody>
          <a:bodyPr/>
          <a:lstStyle/>
          <a:p>
            <a:r>
              <a:rPr lang="en-US" dirty="0"/>
              <a:t>Self-reflection exercise: Identifying personal socio-economic challenges</a:t>
            </a:r>
          </a:p>
          <a:p>
            <a:endParaRPr lang="en-US" dirty="0"/>
          </a:p>
        </p:txBody>
      </p:sp>
      <p:sp>
        <p:nvSpPr>
          <p:cNvPr id="5" name="Text Placeholder 4">
            <a:extLst>
              <a:ext uri="{FF2B5EF4-FFF2-40B4-BE49-F238E27FC236}">
                <a16:creationId xmlns:a16="http://schemas.microsoft.com/office/drawing/2014/main" id="{54410ECB-8B37-2F23-F2E7-1453F3B6869A}"/>
              </a:ext>
            </a:extLst>
          </p:cNvPr>
          <p:cNvSpPr>
            <a:spLocks noGrp="1"/>
          </p:cNvSpPr>
          <p:nvPr>
            <p:ph type="body" sz="quarter" idx="48"/>
          </p:nvPr>
        </p:nvSpPr>
        <p:spPr>
          <a:xfrm>
            <a:off x="1492913" y="1883035"/>
            <a:ext cx="10483429" cy="4439577"/>
          </a:xfrm>
        </p:spPr>
        <p:txBody>
          <a:bodyPr/>
          <a:lstStyle/>
          <a:p>
            <a:endParaRPr lang="en-US" sz="2000" b="1" dirty="0"/>
          </a:p>
          <a:p>
            <a:r>
              <a:rPr lang="en-US" sz="2000" b="1" dirty="0"/>
              <a:t>What is needed?</a:t>
            </a:r>
          </a:p>
          <a:p>
            <a:endParaRPr lang="en-US" sz="400" b="1" dirty="0"/>
          </a:p>
          <a:p>
            <a:r>
              <a:rPr lang="en-US" sz="2000" dirty="0"/>
              <a:t>Poster board, magazines, markers, paper </a:t>
            </a:r>
          </a:p>
          <a:p>
            <a:endParaRPr lang="en-US" sz="2000" dirty="0"/>
          </a:p>
          <a:p>
            <a:r>
              <a:rPr lang="en-US" sz="2000" b="1" dirty="0"/>
              <a:t>Aim</a:t>
            </a:r>
          </a:p>
          <a:p>
            <a:endParaRPr lang="en-US" sz="400" b="1" dirty="0"/>
          </a:p>
          <a:p>
            <a:r>
              <a:rPr lang="en-US" sz="2000" dirty="0"/>
              <a:t>Aids in </a:t>
            </a:r>
            <a:r>
              <a:rPr lang="en-US" sz="2000" dirty="0" err="1"/>
              <a:t>visualising</a:t>
            </a:r>
            <a:r>
              <a:rPr lang="en-US" sz="2000" dirty="0"/>
              <a:t> goals, tracking milestones, and </a:t>
            </a:r>
            <a:r>
              <a:rPr lang="en-US" sz="2000" dirty="0" err="1"/>
              <a:t>strategising</a:t>
            </a:r>
            <a:r>
              <a:rPr lang="en-US" sz="2000" dirty="0"/>
              <a:t> your journey</a:t>
            </a:r>
          </a:p>
          <a:p>
            <a:endParaRPr lang="en-US" sz="2000" dirty="0"/>
          </a:p>
          <a:p>
            <a:r>
              <a:rPr lang="en-US" sz="2000" b="1" dirty="0"/>
              <a:t>Output</a:t>
            </a:r>
          </a:p>
          <a:p>
            <a:endParaRPr lang="en-US" sz="400" b="1" dirty="0"/>
          </a:p>
          <a:p>
            <a:r>
              <a:rPr lang="en-US" sz="2000" dirty="0"/>
              <a:t>A visual and practical tool that provides a clear snapshot and serves as a tangible roadmap for self-reflection, helping you track progress, identify areas for improvement, and strategically navigate the socio-economic challenges</a:t>
            </a:r>
          </a:p>
          <a:p>
            <a:endParaRPr lang="en-US" dirty="0"/>
          </a:p>
          <a:p>
            <a:r>
              <a:rPr lang="en-US" sz="2000" b="1" dirty="0"/>
              <a:t>Instructions</a:t>
            </a:r>
          </a:p>
          <a:p>
            <a:r>
              <a:rPr lang="en-US" sz="2000" i="1" dirty="0"/>
              <a:t>Vision Board: </a:t>
            </a:r>
            <a:r>
              <a:rPr lang="en-US" sz="2000" dirty="0"/>
              <a:t>Collect images representing your goals, arrange on a board.</a:t>
            </a:r>
          </a:p>
          <a:p>
            <a:endParaRPr lang="en-US" sz="800" dirty="0"/>
          </a:p>
          <a:p>
            <a:pPr marL="342900" indent="-342900">
              <a:buFont typeface="Wingdings" panose="05000000000000000000" pitchFamily="2" charset="2"/>
              <a:buChar char="Ø"/>
            </a:pPr>
            <a:r>
              <a:rPr lang="en-US" sz="2000" i="1" dirty="0"/>
              <a:t>Pathway Timeline:</a:t>
            </a:r>
            <a:r>
              <a:rPr lang="en-US" sz="2000" b="1" dirty="0"/>
              <a:t> </a:t>
            </a:r>
            <a:r>
              <a:rPr lang="en-US" sz="2000" dirty="0"/>
              <a:t>Draw a timeline, mark milestones and reflect on progress.</a:t>
            </a:r>
          </a:p>
          <a:p>
            <a:pPr marL="171450" indent="-171450">
              <a:buFont typeface="Wingdings" panose="05000000000000000000" pitchFamily="2" charset="2"/>
              <a:buChar char="Ø"/>
            </a:pPr>
            <a:endParaRPr lang="en-US" sz="800" dirty="0"/>
          </a:p>
          <a:p>
            <a:pPr marL="342900" indent="-342900">
              <a:buFont typeface="Wingdings" panose="05000000000000000000" pitchFamily="2" charset="2"/>
              <a:buChar char="Ø"/>
            </a:pPr>
            <a:r>
              <a:rPr lang="en-US" sz="2000" i="1" dirty="0"/>
              <a:t>Resource Inventory: </a:t>
            </a:r>
            <a:r>
              <a:rPr lang="en-US" sz="2000" dirty="0"/>
              <a:t>List skills, knowledge, and support networks.</a:t>
            </a:r>
          </a:p>
          <a:p>
            <a:pPr marL="171450" indent="-171450">
              <a:buFont typeface="Wingdings" panose="05000000000000000000" pitchFamily="2" charset="2"/>
              <a:buChar char="Ø"/>
            </a:pPr>
            <a:endParaRPr lang="en-US" sz="800" dirty="0"/>
          </a:p>
          <a:p>
            <a:pPr marL="342900" indent="-342900">
              <a:buFont typeface="Wingdings" panose="05000000000000000000" pitchFamily="2" charset="2"/>
              <a:buChar char="Ø"/>
            </a:pPr>
            <a:r>
              <a:rPr lang="en-US" sz="2000" i="1" dirty="0"/>
              <a:t>Stress Zones &amp; Coping:</a:t>
            </a:r>
            <a:r>
              <a:rPr lang="en-US" sz="2000" b="1" dirty="0"/>
              <a:t> </a:t>
            </a:r>
            <a:r>
              <a:rPr lang="en-US" sz="2000" dirty="0"/>
              <a:t>Map stress areas, outline coping strategies.</a:t>
            </a:r>
          </a:p>
          <a:p>
            <a:pPr marL="171450" indent="-171450">
              <a:buFont typeface="Wingdings" panose="05000000000000000000" pitchFamily="2" charset="2"/>
              <a:buChar char="Ø"/>
            </a:pPr>
            <a:endParaRPr lang="en-US" sz="800" dirty="0"/>
          </a:p>
          <a:p>
            <a:pPr marL="342900" indent="-342900">
              <a:buFont typeface="Wingdings" panose="05000000000000000000" pitchFamily="2" charset="2"/>
              <a:buChar char="Ø"/>
            </a:pPr>
            <a:r>
              <a:rPr lang="en-US" sz="2000" i="1" dirty="0"/>
              <a:t>Language Tree: </a:t>
            </a:r>
            <a:r>
              <a:rPr lang="en-US" sz="2000" dirty="0"/>
              <a:t>Draw a tree for communication aspects, address language barriers.</a:t>
            </a:r>
          </a:p>
          <a:p>
            <a:endParaRPr lang="en-US" dirty="0"/>
          </a:p>
        </p:txBody>
      </p:sp>
      <p:grpSp>
        <p:nvGrpSpPr>
          <p:cNvPr id="2" name="Group 1">
            <a:extLst>
              <a:ext uri="{FF2B5EF4-FFF2-40B4-BE49-F238E27FC236}">
                <a16:creationId xmlns:a16="http://schemas.microsoft.com/office/drawing/2014/main" id="{A5C470FC-F67B-C19D-0526-4BC448BDE552}"/>
              </a:ext>
            </a:extLst>
          </p:cNvPr>
          <p:cNvGrpSpPr/>
          <p:nvPr/>
        </p:nvGrpSpPr>
        <p:grpSpPr>
          <a:xfrm>
            <a:off x="638624" y="2270271"/>
            <a:ext cx="432706" cy="431075"/>
            <a:chOff x="2867297" y="2096587"/>
            <a:chExt cx="532311" cy="483326"/>
          </a:xfrm>
        </p:grpSpPr>
        <p:sp>
          <p:nvSpPr>
            <p:cNvPr id="8" name="Oval 7">
              <a:extLst>
                <a:ext uri="{FF2B5EF4-FFF2-40B4-BE49-F238E27FC236}">
                  <a16:creationId xmlns:a16="http://schemas.microsoft.com/office/drawing/2014/main" id="{BF75BCE7-9540-8B0B-0B70-6F33BED2B25F}"/>
                </a:ext>
              </a:extLst>
            </p:cNvPr>
            <p:cNvSpPr/>
            <p:nvPr/>
          </p:nvSpPr>
          <p:spPr>
            <a:xfrm>
              <a:off x="2867297" y="2096587"/>
              <a:ext cx="532311" cy="483326"/>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Scribble with solid fill">
              <a:extLst>
                <a:ext uri="{FF2B5EF4-FFF2-40B4-BE49-F238E27FC236}">
                  <a16:creationId xmlns:a16="http://schemas.microsoft.com/office/drawing/2014/main" id="{068210EB-AFD9-0297-3E79-EA0031C8F2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68533" y="2096587"/>
              <a:ext cx="431075" cy="431075"/>
            </a:xfrm>
            <a:prstGeom prst="rect">
              <a:avLst/>
            </a:prstGeom>
          </p:spPr>
        </p:pic>
      </p:grpSp>
      <p:grpSp>
        <p:nvGrpSpPr>
          <p:cNvPr id="3" name="Group 2">
            <a:extLst>
              <a:ext uri="{FF2B5EF4-FFF2-40B4-BE49-F238E27FC236}">
                <a16:creationId xmlns:a16="http://schemas.microsoft.com/office/drawing/2014/main" id="{195D118B-06A0-9D0B-F657-1C19723D02B9}"/>
              </a:ext>
            </a:extLst>
          </p:cNvPr>
          <p:cNvGrpSpPr/>
          <p:nvPr/>
        </p:nvGrpSpPr>
        <p:grpSpPr>
          <a:xfrm>
            <a:off x="656550" y="3270047"/>
            <a:ext cx="432706" cy="439783"/>
            <a:chOff x="1541119" y="3118508"/>
            <a:chExt cx="432706" cy="439783"/>
          </a:xfrm>
        </p:grpSpPr>
        <p:sp>
          <p:nvSpPr>
            <p:cNvPr id="14" name="Oval 13">
              <a:extLst>
                <a:ext uri="{FF2B5EF4-FFF2-40B4-BE49-F238E27FC236}">
                  <a16:creationId xmlns:a16="http://schemas.microsoft.com/office/drawing/2014/main" id="{0F591F5A-E8CE-611D-7D76-E19A0146EDE5}"/>
                </a:ext>
              </a:extLst>
            </p:cNvPr>
            <p:cNvSpPr/>
            <p:nvPr/>
          </p:nvSpPr>
          <p:spPr>
            <a:xfrm>
              <a:off x="1541119" y="3118508"/>
              <a:ext cx="432706" cy="439783"/>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Bullseye with solid fill">
              <a:extLst>
                <a:ext uri="{FF2B5EF4-FFF2-40B4-BE49-F238E27FC236}">
                  <a16:creationId xmlns:a16="http://schemas.microsoft.com/office/drawing/2014/main" id="{624A8FCC-27B5-CF94-53FE-AB9E0A805FB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66997" y="3138350"/>
              <a:ext cx="394063" cy="394063"/>
            </a:xfrm>
            <a:prstGeom prst="rect">
              <a:avLst/>
            </a:prstGeom>
          </p:spPr>
        </p:pic>
      </p:grpSp>
      <p:grpSp>
        <p:nvGrpSpPr>
          <p:cNvPr id="6" name="Group 5">
            <a:extLst>
              <a:ext uri="{FF2B5EF4-FFF2-40B4-BE49-F238E27FC236}">
                <a16:creationId xmlns:a16="http://schemas.microsoft.com/office/drawing/2014/main" id="{B28FC88B-EB18-34CB-3806-EEA3DD81F119}"/>
              </a:ext>
            </a:extLst>
          </p:cNvPr>
          <p:cNvGrpSpPr/>
          <p:nvPr/>
        </p:nvGrpSpPr>
        <p:grpSpPr>
          <a:xfrm>
            <a:off x="656550" y="4508476"/>
            <a:ext cx="463188" cy="439783"/>
            <a:chOff x="1916430" y="4362074"/>
            <a:chExt cx="463188" cy="483326"/>
          </a:xfrm>
        </p:grpSpPr>
        <p:sp>
          <p:nvSpPr>
            <p:cNvPr id="15" name="Oval 14">
              <a:extLst>
                <a:ext uri="{FF2B5EF4-FFF2-40B4-BE49-F238E27FC236}">
                  <a16:creationId xmlns:a16="http://schemas.microsoft.com/office/drawing/2014/main" id="{42F4DE39-2E54-D068-E168-273AB14BFD18}"/>
                </a:ext>
              </a:extLst>
            </p:cNvPr>
            <p:cNvSpPr/>
            <p:nvPr/>
          </p:nvSpPr>
          <p:spPr>
            <a:xfrm>
              <a:off x="1916430" y="4362074"/>
              <a:ext cx="463188" cy="483326"/>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Easel with solid fill">
              <a:extLst>
                <a:ext uri="{FF2B5EF4-FFF2-40B4-BE49-F238E27FC236}">
                  <a16:creationId xmlns:a16="http://schemas.microsoft.com/office/drawing/2014/main" id="{745A3BB8-B730-DEA0-EB78-60F210FF8D8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951050" y="4389119"/>
              <a:ext cx="394063" cy="394063"/>
            </a:xfrm>
            <a:prstGeom prst="rect">
              <a:avLst/>
            </a:prstGeom>
          </p:spPr>
        </p:pic>
      </p:grpSp>
      <p:sp>
        <p:nvSpPr>
          <p:cNvPr id="10" name="Oval 9">
            <a:extLst>
              <a:ext uri="{FF2B5EF4-FFF2-40B4-BE49-F238E27FC236}">
                <a16:creationId xmlns:a16="http://schemas.microsoft.com/office/drawing/2014/main" id="{2380FEFD-B6AA-09CE-CA93-F6BC524CC17F}"/>
              </a:ext>
            </a:extLst>
          </p:cNvPr>
          <p:cNvSpPr/>
          <p:nvPr/>
        </p:nvSpPr>
        <p:spPr>
          <a:xfrm>
            <a:off x="6301921" y="2238826"/>
            <a:ext cx="432706" cy="439783"/>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Classroom with solid fill">
            <a:extLst>
              <a:ext uri="{FF2B5EF4-FFF2-40B4-BE49-F238E27FC236}">
                <a16:creationId xmlns:a16="http://schemas.microsoft.com/office/drawing/2014/main" id="{335DEC7A-2ECF-2FE1-DAED-21F14118490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60817" y="2288160"/>
            <a:ext cx="339306" cy="339306"/>
          </a:xfrm>
          <a:prstGeom prst="rect">
            <a:avLst/>
          </a:prstGeom>
        </p:spPr>
      </p:pic>
    </p:spTree>
    <p:extLst>
      <p:ext uri="{BB962C8B-B14F-4D97-AF65-F5344CB8AC3E}">
        <p14:creationId xmlns:p14="http://schemas.microsoft.com/office/powerpoint/2010/main" val="1559636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21730"/>
            <a:ext cx="10483429" cy="4439577"/>
          </a:xfrm>
        </p:spPr>
        <p:txBody>
          <a:bodyPr/>
          <a:lstStyle/>
          <a:p>
            <a:pPr marL="342900" indent="-342900">
              <a:spcAft>
                <a:spcPts val="1200"/>
              </a:spcAft>
              <a:buFont typeface="Arial" panose="020B0604020202020204" pitchFamily="34" charset="0"/>
              <a:buChar char="•"/>
            </a:pPr>
            <a:r>
              <a:rPr lang="en-US" b="1" dirty="0"/>
              <a:t>Pressure to survive and succeed: </a:t>
            </a:r>
            <a:r>
              <a:rPr lang="en-US" dirty="0"/>
              <a:t>Migrants may face daily struggles to cover living expenses, secure stable employment, and establish financial stability.</a:t>
            </a:r>
          </a:p>
          <a:p>
            <a:pPr marL="342900" indent="-342900">
              <a:spcAft>
                <a:spcPts val="1200"/>
              </a:spcAft>
              <a:buFont typeface="Arial" panose="020B0604020202020204" pitchFamily="34" charset="0"/>
              <a:buChar char="•"/>
            </a:pPr>
            <a:r>
              <a:rPr lang="en-US" b="1" dirty="0"/>
              <a:t>Stereotyping and </a:t>
            </a:r>
            <a:r>
              <a:rPr lang="en-US" b="1" dirty="0" err="1"/>
              <a:t>stigmatisation</a:t>
            </a:r>
            <a:r>
              <a:rPr lang="en-US" b="1" dirty="0"/>
              <a:t>: </a:t>
            </a:r>
            <a:r>
              <a:rPr lang="en-US" dirty="0"/>
              <a:t>Imagine navigating an environment where societal expectations and prejudices act as barriers to success - it's like trying to fit into a puzzle where some pieces don't seem to click. </a:t>
            </a:r>
          </a:p>
          <a:p>
            <a:pPr marL="342900" indent="-342900">
              <a:spcAft>
                <a:spcPts val="1200"/>
              </a:spcAft>
              <a:buFont typeface="Arial" panose="020B0604020202020204" pitchFamily="34" charset="0"/>
              <a:buChar char="•"/>
            </a:pPr>
            <a:r>
              <a:rPr lang="en-US" b="1" dirty="0"/>
              <a:t>Socio-spatial and socio-economic exclusion: </a:t>
            </a:r>
            <a:r>
              <a:rPr lang="en-US" dirty="0"/>
              <a:t>This includes feeling left out geographically and economically. The struggle involves wanting inclusion in both social and economic spheres.</a:t>
            </a:r>
          </a:p>
          <a:p>
            <a:pPr marL="342900" indent="-342900">
              <a:spcAft>
                <a:spcPts val="1200"/>
              </a:spcAft>
              <a:buFont typeface="Arial" panose="020B0604020202020204" pitchFamily="34" charset="0"/>
              <a:buChar char="•"/>
            </a:pPr>
            <a:r>
              <a:rPr lang="en-US" b="1" dirty="0"/>
              <a:t>Acceptance by local entrepreneurs’ type: </a:t>
            </a:r>
            <a:r>
              <a:rPr lang="en-US" dirty="0"/>
              <a:t>Fitting in with local entrepreneurs is a big deal. It's not just about having the skills; it's also about convincing others to see past labels. </a:t>
            </a:r>
          </a:p>
          <a:p>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11</a:t>
            </a:fld>
            <a:endParaRPr lang="en-US" sz="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2F878EB7-AA51-37CE-C84D-12F239782D67}"/>
              </a:ext>
            </a:extLst>
          </p:cNvPr>
          <p:cNvSpPr>
            <a:spLocks noGrp="1"/>
          </p:cNvSpPr>
          <p:nvPr>
            <p:ph type="body" sz="quarter" idx="30"/>
          </p:nvPr>
        </p:nvSpPr>
        <p:spPr/>
        <p:txBody>
          <a:bodyPr/>
          <a:lstStyle/>
          <a:p>
            <a:r>
              <a:rPr lang="en-IE" dirty="0"/>
              <a:t>Examples of socio-economic challenges</a:t>
            </a:r>
          </a:p>
        </p:txBody>
      </p:sp>
    </p:spTree>
    <p:extLst>
      <p:ext uri="{BB962C8B-B14F-4D97-AF65-F5344CB8AC3E}">
        <p14:creationId xmlns:p14="http://schemas.microsoft.com/office/powerpoint/2010/main" val="3578671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2467155" y="3479367"/>
            <a:ext cx="4074785" cy="972741"/>
          </a:xfrm>
        </p:spPr>
        <p:txBody>
          <a:bodyPr/>
          <a:lstStyle/>
          <a:p>
            <a:r>
              <a:rPr lang="en-US" dirty="0"/>
              <a:t>Cultural adaptation: How to achieve it and stay authentic?</a:t>
            </a:r>
          </a:p>
        </p:txBody>
      </p:sp>
      <p:pic>
        <p:nvPicPr>
          <p:cNvPr id="13" name="Picture Placeholder 12">
            <a:extLst>
              <a:ext uri="{FF2B5EF4-FFF2-40B4-BE49-F238E27FC236}">
                <a16:creationId xmlns:a16="http://schemas.microsoft.com/office/drawing/2014/main" id="{1B85B8FA-3996-0E52-3A63-589FBE106F4D}"/>
              </a:ext>
            </a:extLst>
          </p:cNvPr>
          <p:cNvPicPr>
            <a:picLocks noGrp="1" noChangeAspect="1"/>
          </p:cNvPicPr>
          <p:nvPr>
            <p:ph type="pic" sz="quarter" idx="21"/>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841657" y="0"/>
            <a:ext cx="5364392" cy="6325815"/>
          </a:xfrm>
        </p:spPr>
      </p:pic>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D2B65F-0D1A-2407-043F-94C858D842BE}"/>
              </a:ext>
            </a:extLst>
          </p:cNvPr>
          <p:cNvSpPr>
            <a:spLocks noGrp="1"/>
          </p:cNvSpPr>
          <p:nvPr>
            <p:ph type="body" sz="quarter" idx="30"/>
          </p:nvPr>
        </p:nvSpPr>
        <p:spPr/>
        <p:txBody>
          <a:bodyPr/>
          <a:lstStyle/>
          <a:p>
            <a:r>
              <a:rPr lang="en-US" dirty="0"/>
              <a:t>WHAT IS CULTURAL ADAPTATION? </a:t>
            </a:r>
          </a:p>
        </p:txBody>
      </p:sp>
      <p:sp>
        <p:nvSpPr>
          <p:cNvPr id="6" name="Text Placeholder 5">
            <a:extLst>
              <a:ext uri="{FF2B5EF4-FFF2-40B4-BE49-F238E27FC236}">
                <a16:creationId xmlns:a16="http://schemas.microsoft.com/office/drawing/2014/main" id="{5046CDE8-0704-7AD5-DFAC-FA416421AF61}"/>
              </a:ext>
            </a:extLst>
          </p:cNvPr>
          <p:cNvSpPr>
            <a:spLocks noGrp="1"/>
          </p:cNvSpPr>
          <p:nvPr>
            <p:ph type="body" sz="quarter" idx="48"/>
          </p:nvPr>
        </p:nvSpPr>
        <p:spPr/>
        <p:txBody>
          <a:bodyPr/>
          <a:lstStyle/>
          <a:p>
            <a:r>
              <a:rPr lang="en-US" dirty="0"/>
              <a:t>Cultural adaptation is the adjustment of </a:t>
            </a:r>
            <a:r>
              <a:rPr lang="en-US" dirty="0" err="1"/>
              <a:t>behaviours</a:t>
            </a:r>
            <a:r>
              <a:rPr lang="en-US" dirty="0"/>
              <a:t>, values, and customs to engage with a new culture, fostering understanding and relationships. It involves aligning with host culture norms in lifestyle, communication, and social practices. </a:t>
            </a:r>
          </a:p>
        </p:txBody>
      </p:sp>
      <p:pic>
        <p:nvPicPr>
          <p:cNvPr id="8" name="Picture Placeholder 7" descr="A couple of women sitting at a table&#10;&#10;Description automatically generated">
            <a:extLst>
              <a:ext uri="{FF2B5EF4-FFF2-40B4-BE49-F238E27FC236}">
                <a16:creationId xmlns:a16="http://schemas.microsoft.com/office/drawing/2014/main" id="{1939E94D-90BF-A530-A9C2-652DED2DF7C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50712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2058832"/>
            <a:ext cx="10483429" cy="4439577"/>
          </a:xfrm>
        </p:spPr>
        <p:txBody>
          <a:bodyPr/>
          <a:lstStyle/>
          <a:p>
            <a:r>
              <a:rPr lang="en-US" dirty="0"/>
              <a:t>This dynamic process is essential for navigating diverse social landscapes, fostering mutual understanding, and building successful relationships between people from different cultural backgrounds. </a:t>
            </a:r>
          </a:p>
          <a:p>
            <a:endParaRPr lang="en-US" dirty="0"/>
          </a:p>
          <a:p>
            <a:r>
              <a:rPr lang="en-US" dirty="0"/>
              <a:t>Cultural adaptation varies across societies due to the distinct norms, values, and expectations that shape each cultural environment.</a:t>
            </a:r>
          </a:p>
          <a:p>
            <a:endParaRPr lang="en-US" dirty="0"/>
          </a:p>
          <a:p>
            <a:r>
              <a:rPr lang="en-US" dirty="0"/>
              <a:t>Cultural adaptation is not about assimilation but includes the preservation of one's identity while embracing elements of the new culture. It requires flexibility, open-mindedness, and empathy to bridge cultural gaps and promote harmonious coexistence in multicultural settings.</a:t>
            </a:r>
          </a:p>
          <a:p>
            <a:endParaRPr lang="en-US" dirty="0"/>
          </a:p>
          <a:p>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14</a:t>
            </a:fld>
            <a:endParaRPr lang="en-US" sz="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2F878EB7-AA51-37CE-C84D-12F239782D67}"/>
              </a:ext>
            </a:extLst>
          </p:cNvPr>
          <p:cNvSpPr>
            <a:spLocks noGrp="1"/>
          </p:cNvSpPr>
          <p:nvPr>
            <p:ph type="body" sz="quarter" idx="30"/>
          </p:nvPr>
        </p:nvSpPr>
        <p:spPr/>
        <p:txBody>
          <a:bodyPr/>
          <a:lstStyle/>
          <a:p>
            <a:r>
              <a:rPr lang="en-IE" dirty="0"/>
              <a:t>What is Cultural Adaptation?</a:t>
            </a:r>
          </a:p>
        </p:txBody>
      </p:sp>
    </p:spTree>
    <p:extLst>
      <p:ext uri="{BB962C8B-B14F-4D97-AF65-F5344CB8AC3E}">
        <p14:creationId xmlns:p14="http://schemas.microsoft.com/office/powerpoint/2010/main" val="3516411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F91F1-1250-EE22-777B-D6A0657EF30E}"/>
              </a:ext>
            </a:extLst>
          </p:cNvPr>
          <p:cNvSpPr>
            <a:spLocks noGrp="1"/>
          </p:cNvSpPr>
          <p:nvPr>
            <p:ph type="body" sz="quarter" idx="30"/>
          </p:nvPr>
        </p:nvSpPr>
        <p:spPr>
          <a:xfrm>
            <a:off x="854280" y="692767"/>
            <a:ext cx="10483431" cy="804265"/>
          </a:xfrm>
        </p:spPr>
        <p:txBody>
          <a:bodyPr/>
          <a:lstStyle/>
          <a:p>
            <a:r>
              <a:rPr lang="en-GB" dirty="0"/>
              <a:t>CASE STUDY: </a:t>
            </a:r>
            <a:r>
              <a:rPr lang="en-US" dirty="0"/>
              <a:t>Cultural Integration Dynamics of Afghan Refugees in Sweden</a:t>
            </a:r>
            <a:endParaRPr lang="en-GB" dirty="0"/>
          </a:p>
        </p:txBody>
      </p:sp>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a:xfrm>
            <a:off x="854282" y="2087057"/>
            <a:ext cx="10483429" cy="4439577"/>
          </a:xfrm>
        </p:spPr>
        <p:txBody>
          <a:bodyPr/>
          <a:lstStyle/>
          <a:p>
            <a:r>
              <a:rPr lang="en-US" dirty="0"/>
              <a:t>A research from 2019 </a:t>
            </a:r>
            <a:r>
              <a:rPr lang="en-US" dirty="0" err="1"/>
              <a:t>analysed</a:t>
            </a:r>
            <a:r>
              <a:rPr lang="en-US" dirty="0"/>
              <a:t> how Afghan refugees in Sweden authentically adapt to both Afghan and Swedish cultures. Key strategies, like integration, foster a shared community identity. Factors such as age, education, proximity to the host society, gender, and migration reasons influence adaptation, with younger, educated individuals and women adapting faster. Practical steps include group meetings and learning the Swedish language. Success hinges on genuine participation from the Swedish community, offering support for refugees to authentically adjust. </a:t>
            </a:r>
            <a:r>
              <a:rPr lang="en-US" dirty="0">
                <a:solidFill>
                  <a:srgbClr val="7ABB57"/>
                </a:solidFill>
              </a:rPr>
              <a:t>The study suggests shared needs among diverse refugee groups, encouraging a holistic approach to cultural integration</a:t>
            </a:r>
            <a:r>
              <a:rPr lang="en-US" dirty="0"/>
              <a:t>. It highlights achieving cultural adaptation while staying true to one's identity, </a:t>
            </a:r>
            <a:r>
              <a:rPr lang="en-US" dirty="0" err="1"/>
              <a:t>emphasising</a:t>
            </a:r>
            <a:r>
              <a:rPr lang="en-US" dirty="0"/>
              <a:t> the collaborative effort between migrants and host societies</a:t>
            </a:r>
            <a:r>
              <a:rPr lang="en-US" baseline="30000" dirty="0"/>
              <a:t>2</a:t>
            </a:r>
            <a:r>
              <a:rPr lang="en-US" dirty="0"/>
              <a:t>.</a:t>
            </a:r>
            <a:endParaRPr lang="en-GB" dirty="0"/>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15</a:t>
            </a:fld>
            <a:endParaRPr lang="en-US" sz="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F708524-3BF6-62DA-50C8-5F4DDED93556}"/>
              </a:ext>
            </a:extLst>
          </p:cNvPr>
          <p:cNvSpPr txBox="1"/>
          <p:nvPr/>
        </p:nvSpPr>
        <p:spPr>
          <a:xfrm>
            <a:off x="6137361" y="6185842"/>
            <a:ext cx="5597439" cy="577081"/>
          </a:xfrm>
          <a:prstGeom prst="rect">
            <a:avLst/>
          </a:prstGeom>
          <a:noFill/>
        </p:spPr>
        <p:txBody>
          <a:bodyPr wrap="square" rtlCol="0">
            <a:spAutoFit/>
          </a:bodyPr>
          <a:lstStyle/>
          <a:p>
            <a:pPr algn="l"/>
            <a:r>
              <a:rPr lang="en-US" sz="1050" dirty="0">
                <a:solidFill>
                  <a:schemeClr val="bg2">
                    <a:lumMod val="75000"/>
                  </a:schemeClr>
                </a:solidFill>
                <a:latin typeface="Calibri" panose="020F0502020204030204" pitchFamily="34" charset="0"/>
                <a:cs typeface="Calibri" panose="020F0502020204030204" pitchFamily="34" charset="0"/>
              </a:rPr>
              <a:t>2 </a:t>
            </a:r>
            <a:r>
              <a:rPr lang="en-US" sz="1050" i="0" u="none" strike="noStrike" baseline="0" dirty="0" err="1">
                <a:solidFill>
                  <a:schemeClr val="bg2">
                    <a:lumMod val="75000"/>
                  </a:schemeClr>
                </a:solidFill>
                <a:latin typeface="Calibri" panose="020F0502020204030204" pitchFamily="34" charset="0"/>
                <a:cs typeface="Calibri" panose="020F0502020204030204" pitchFamily="34" charset="0"/>
              </a:rPr>
              <a:t>Anaraki</a:t>
            </a:r>
            <a:r>
              <a:rPr lang="en-US" sz="1050" i="0" u="none" strike="noStrike" baseline="0" dirty="0">
                <a:solidFill>
                  <a:schemeClr val="bg2">
                    <a:lumMod val="75000"/>
                  </a:schemeClr>
                </a:solidFill>
                <a:latin typeface="Calibri" panose="020F0502020204030204" pitchFamily="34" charset="0"/>
                <a:cs typeface="Calibri" panose="020F0502020204030204" pitchFamily="34" charset="0"/>
              </a:rPr>
              <a:t>, A.K. (2017) Cultural Integration: The Case of Afghan Refugees in Sweden Peace and Development Studies. Linnaeus University.</a:t>
            </a:r>
          </a:p>
          <a:p>
            <a:pPr algn="l"/>
            <a:endParaRPr lang="en-IE" sz="1050"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427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640956" y="1409888"/>
            <a:ext cx="6955095" cy="808098"/>
          </a:xfrm>
        </p:spPr>
        <p:txBody>
          <a:bodyPr/>
          <a:lstStyle/>
          <a:p>
            <a:r>
              <a:rPr lang="en-US" dirty="0"/>
              <a:t>THE CULTURAL ADAPTATION CURVE</a:t>
            </a:r>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640953" y="2482490"/>
            <a:ext cx="6857127" cy="2965622"/>
          </a:xfrm>
        </p:spPr>
        <p:txBody>
          <a:bodyPr/>
          <a:lstStyle/>
          <a:p>
            <a:r>
              <a:rPr lang="en-US" dirty="0"/>
              <a:t>The cultural adaptation curve illustrates the emotional journey of individuals adjusting to a new culture. This idea shows that getting used to a new culture is not a straightforward process, but rather non-linear and dynamic in nature. It can be tricky and change a lot, pointing out the difficulties and good things that come with adapting to a new culture.</a:t>
            </a:r>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p:pic>
    </p:spTree>
    <p:extLst>
      <p:ext uri="{BB962C8B-B14F-4D97-AF65-F5344CB8AC3E}">
        <p14:creationId xmlns:p14="http://schemas.microsoft.com/office/powerpoint/2010/main" val="2025595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712DE8-54AC-CA5A-01E6-D4D56FA6349E}"/>
              </a:ext>
            </a:extLst>
          </p:cNvPr>
          <p:cNvSpPr>
            <a:spLocks noGrp="1"/>
          </p:cNvSpPr>
          <p:nvPr>
            <p:ph type="body" sz="quarter" idx="30"/>
          </p:nvPr>
        </p:nvSpPr>
        <p:spPr/>
        <p:txBody>
          <a:bodyPr/>
          <a:lstStyle/>
          <a:p>
            <a:r>
              <a:rPr lang="en-US" dirty="0"/>
              <a:t>THE CULTURAL ADAPTATION CURVE</a:t>
            </a:r>
          </a:p>
          <a:p>
            <a:endParaRPr lang="en-US" dirty="0"/>
          </a:p>
        </p:txBody>
      </p:sp>
      <p:cxnSp>
        <p:nvCxnSpPr>
          <p:cNvPr id="5" name="Straight Connector 4">
            <a:extLst>
              <a:ext uri="{FF2B5EF4-FFF2-40B4-BE49-F238E27FC236}">
                <a16:creationId xmlns:a16="http://schemas.microsoft.com/office/drawing/2014/main" id="{A292FFAB-584F-D761-2460-0AB488998416}"/>
              </a:ext>
            </a:extLst>
          </p:cNvPr>
          <p:cNvCxnSpPr/>
          <p:nvPr/>
        </p:nvCxnSpPr>
        <p:spPr>
          <a:xfrm>
            <a:off x="3833949" y="1729945"/>
            <a:ext cx="0" cy="228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23D4AA0-5858-1E9C-AE6B-9BCBE9213B4A}"/>
              </a:ext>
            </a:extLst>
          </p:cNvPr>
          <p:cNvCxnSpPr>
            <a:cxnSpLocks/>
          </p:cNvCxnSpPr>
          <p:nvPr/>
        </p:nvCxnSpPr>
        <p:spPr>
          <a:xfrm flipH="1" flipV="1">
            <a:off x="3833949" y="4015945"/>
            <a:ext cx="5238205" cy="43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row: Curved Up 17">
            <a:extLst>
              <a:ext uri="{FF2B5EF4-FFF2-40B4-BE49-F238E27FC236}">
                <a16:creationId xmlns:a16="http://schemas.microsoft.com/office/drawing/2014/main" id="{B9CABAD9-F8BF-1988-712A-4B46FE8A92F9}"/>
              </a:ext>
            </a:extLst>
          </p:cNvPr>
          <p:cNvSpPr/>
          <p:nvPr/>
        </p:nvSpPr>
        <p:spPr>
          <a:xfrm>
            <a:off x="4010297" y="1873786"/>
            <a:ext cx="5238205" cy="1983752"/>
          </a:xfrm>
          <a:prstGeom prst="curvedUpArrow">
            <a:avLst/>
          </a:prstGeom>
          <a:solidFill>
            <a:srgbClr val="E979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 Placeholder 1">
            <a:extLst>
              <a:ext uri="{FF2B5EF4-FFF2-40B4-BE49-F238E27FC236}">
                <a16:creationId xmlns:a16="http://schemas.microsoft.com/office/drawing/2014/main" id="{AB06A97B-42FC-6727-CACB-3C403E0B8A92}"/>
              </a:ext>
            </a:extLst>
          </p:cNvPr>
          <p:cNvSpPr txBox="1">
            <a:spLocks/>
          </p:cNvSpPr>
          <p:nvPr/>
        </p:nvSpPr>
        <p:spPr>
          <a:xfrm>
            <a:off x="3974178" y="4045869"/>
            <a:ext cx="1342011" cy="318239"/>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1300" dirty="0">
                <a:solidFill>
                  <a:schemeClr val="tx1"/>
                </a:solidFill>
              </a:rPr>
              <a:t>HONEYMOON</a:t>
            </a:r>
          </a:p>
        </p:txBody>
      </p:sp>
      <p:sp>
        <p:nvSpPr>
          <p:cNvPr id="21" name="Text Placeholder 1">
            <a:extLst>
              <a:ext uri="{FF2B5EF4-FFF2-40B4-BE49-F238E27FC236}">
                <a16:creationId xmlns:a16="http://schemas.microsoft.com/office/drawing/2014/main" id="{9F840ACE-C7BB-CDDA-D5DC-CEC2C34BFED3}"/>
              </a:ext>
            </a:extLst>
          </p:cNvPr>
          <p:cNvSpPr txBox="1">
            <a:spLocks/>
          </p:cNvSpPr>
          <p:nvPr/>
        </p:nvSpPr>
        <p:spPr>
          <a:xfrm>
            <a:off x="5968834" y="4044443"/>
            <a:ext cx="1342011" cy="318239"/>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300" dirty="0">
                <a:solidFill>
                  <a:schemeClr val="tx1"/>
                </a:solidFill>
              </a:rPr>
              <a:t>FRUSTRATION</a:t>
            </a:r>
          </a:p>
        </p:txBody>
      </p:sp>
      <p:sp>
        <p:nvSpPr>
          <p:cNvPr id="22" name="Text Placeholder 1">
            <a:extLst>
              <a:ext uri="{FF2B5EF4-FFF2-40B4-BE49-F238E27FC236}">
                <a16:creationId xmlns:a16="http://schemas.microsoft.com/office/drawing/2014/main" id="{DAE055E7-0FD3-914A-E84D-04A4D0CF5210}"/>
              </a:ext>
            </a:extLst>
          </p:cNvPr>
          <p:cNvSpPr txBox="1">
            <a:spLocks/>
          </p:cNvSpPr>
          <p:nvPr/>
        </p:nvSpPr>
        <p:spPr>
          <a:xfrm>
            <a:off x="8028411" y="4045869"/>
            <a:ext cx="1342011" cy="318239"/>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300" dirty="0">
                <a:solidFill>
                  <a:schemeClr val="tx1"/>
                </a:solidFill>
              </a:rPr>
              <a:t>ADAPTATION</a:t>
            </a:r>
          </a:p>
        </p:txBody>
      </p:sp>
      <p:sp>
        <p:nvSpPr>
          <p:cNvPr id="23" name="Rectangle: Rounded Corners 22">
            <a:extLst>
              <a:ext uri="{FF2B5EF4-FFF2-40B4-BE49-F238E27FC236}">
                <a16:creationId xmlns:a16="http://schemas.microsoft.com/office/drawing/2014/main" id="{974EDFCB-1B55-20B6-EA11-01503297A1C4}"/>
              </a:ext>
            </a:extLst>
          </p:cNvPr>
          <p:cNvSpPr/>
          <p:nvPr/>
        </p:nvSpPr>
        <p:spPr>
          <a:xfrm>
            <a:off x="634936" y="2295352"/>
            <a:ext cx="2348856" cy="1833793"/>
          </a:xfrm>
          <a:prstGeom prst="roundRect">
            <a:avLst/>
          </a:prstGeom>
          <a:solidFill>
            <a:srgbClr val="915F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0">
            <a:extLst>
              <a:ext uri="{FF2B5EF4-FFF2-40B4-BE49-F238E27FC236}">
                <a16:creationId xmlns:a16="http://schemas.microsoft.com/office/drawing/2014/main" id="{9DAAF099-D338-44DE-0616-A2A56DBA557E}"/>
              </a:ext>
            </a:extLst>
          </p:cNvPr>
          <p:cNvSpPr txBox="1">
            <a:spLocks/>
          </p:cNvSpPr>
          <p:nvPr/>
        </p:nvSpPr>
        <p:spPr>
          <a:xfrm>
            <a:off x="634934" y="2344204"/>
            <a:ext cx="2348856" cy="1175488"/>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ctr">
              <a:spcBef>
                <a:spcPts val="0"/>
              </a:spcBef>
              <a:buNone/>
            </a:pPr>
            <a:r>
              <a:rPr lang="en-US" sz="1600" dirty="0">
                <a:solidFill>
                  <a:schemeClr val="bg1"/>
                </a:solidFill>
              </a:rPr>
              <a:t>Everything seems new and different;</a:t>
            </a:r>
          </a:p>
          <a:p>
            <a:pPr marL="0" indent="0" algn="ctr">
              <a:spcBef>
                <a:spcPts val="0"/>
              </a:spcBef>
              <a:buNone/>
            </a:pPr>
            <a:r>
              <a:rPr lang="en-US" sz="1600" dirty="0">
                <a:solidFill>
                  <a:schemeClr val="bg1"/>
                </a:solidFill>
              </a:rPr>
              <a:t>Excitement, similar to being a visitor;</a:t>
            </a:r>
          </a:p>
          <a:p>
            <a:pPr marL="0" indent="0" algn="ctr">
              <a:spcBef>
                <a:spcPts val="0"/>
              </a:spcBef>
              <a:buNone/>
            </a:pPr>
            <a:r>
              <a:rPr lang="en-US" sz="1600" dirty="0">
                <a:solidFill>
                  <a:schemeClr val="bg1"/>
                </a:solidFill>
              </a:rPr>
              <a:t>Motivated to learn;</a:t>
            </a:r>
          </a:p>
          <a:p>
            <a:pPr marL="0" indent="0" algn="ctr">
              <a:spcBef>
                <a:spcPts val="0"/>
              </a:spcBef>
              <a:buNone/>
            </a:pPr>
            <a:r>
              <a:rPr lang="en-US" sz="1600" dirty="0">
                <a:solidFill>
                  <a:schemeClr val="bg1"/>
                </a:solidFill>
              </a:rPr>
              <a:t>Lasts long if adaptation is easy.</a:t>
            </a:r>
          </a:p>
        </p:txBody>
      </p:sp>
      <p:sp>
        <p:nvSpPr>
          <p:cNvPr id="25" name="Text Placeholder 1">
            <a:extLst>
              <a:ext uri="{FF2B5EF4-FFF2-40B4-BE49-F238E27FC236}">
                <a16:creationId xmlns:a16="http://schemas.microsoft.com/office/drawing/2014/main" id="{BBAE3DD5-2DEE-E53F-D714-4172332E8717}"/>
              </a:ext>
            </a:extLst>
          </p:cNvPr>
          <p:cNvSpPr txBox="1">
            <a:spLocks/>
          </p:cNvSpPr>
          <p:nvPr/>
        </p:nvSpPr>
        <p:spPr>
          <a:xfrm>
            <a:off x="634932" y="1938255"/>
            <a:ext cx="2348855"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800" dirty="0"/>
              <a:t>Honeymoon Phase</a:t>
            </a:r>
          </a:p>
        </p:txBody>
      </p:sp>
      <p:sp>
        <p:nvSpPr>
          <p:cNvPr id="26" name="Rectangle: Rounded Corners 25">
            <a:extLst>
              <a:ext uri="{FF2B5EF4-FFF2-40B4-BE49-F238E27FC236}">
                <a16:creationId xmlns:a16="http://schemas.microsoft.com/office/drawing/2014/main" id="{8B742A58-A606-42FA-84F2-0E1135841855}"/>
              </a:ext>
            </a:extLst>
          </p:cNvPr>
          <p:cNvSpPr/>
          <p:nvPr/>
        </p:nvSpPr>
        <p:spPr>
          <a:xfrm>
            <a:off x="634936" y="1985979"/>
            <a:ext cx="2348857" cy="643044"/>
          </a:xfrm>
          <a:prstGeom prst="roundRect">
            <a:avLst/>
          </a:prstGeom>
          <a:noFill/>
          <a:ln>
            <a:solidFill>
              <a:srgbClr val="915F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2485BEA2-3EB0-B84F-2920-067545555789}"/>
              </a:ext>
            </a:extLst>
          </p:cNvPr>
          <p:cNvSpPr/>
          <p:nvPr/>
        </p:nvSpPr>
        <p:spPr>
          <a:xfrm>
            <a:off x="5511131" y="4971468"/>
            <a:ext cx="2348856" cy="1833793"/>
          </a:xfrm>
          <a:prstGeom prst="roundRect">
            <a:avLst/>
          </a:prstGeom>
          <a:solidFill>
            <a:srgbClr val="915F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0">
            <a:extLst>
              <a:ext uri="{FF2B5EF4-FFF2-40B4-BE49-F238E27FC236}">
                <a16:creationId xmlns:a16="http://schemas.microsoft.com/office/drawing/2014/main" id="{E6956626-D6A6-388D-CC87-8E1A8EE6347A}"/>
              </a:ext>
            </a:extLst>
          </p:cNvPr>
          <p:cNvSpPr txBox="1">
            <a:spLocks/>
          </p:cNvSpPr>
          <p:nvPr/>
        </p:nvSpPr>
        <p:spPr>
          <a:xfrm>
            <a:off x="5511130" y="5006389"/>
            <a:ext cx="2348857" cy="1175488"/>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ctr">
              <a:spcBef>
                <a:spcPts val="0"/>
              </a:spcBef>
              <a:buNone/>
            </a:pPr>
            <a:r>
              <a:rPr lang="en-US" sz="1600" dirty="0">
                <a:solidFill>
                  <a:schemeClr val="bg1"/>
                </a:solidFill>
              </a:rPr>
              <a:t>Language and cultural barriers frustrate;</a:t>
            </a:r>
          </a:p>
          <a:p>
            <a:pPr marL="0" indent="0" algn="ctr">
              <a:spcBef>
                <a:spcPts val="0"/>
              </a:spcBef>
              <a:buNone/>
            </a:pPr>
            <a:r>
              <a:rPr lang="en-US" sz="1600" dirty="0">
                <a:solidFill>
                  <a:schemeClr val="bg1"/>
                </a:solidFill>
              </a:rPr>
              <a:t>Longing for the familiar</a:t>
            </a:r>
          </a:p>
          <a:p>
            <a:pPr marL="0" indent="0" algn="ctr">
              <a:spcBef>
                <a:spcPts val="0"/>
              </a:spcBef>
              <a:buNone/>
            </a:pPr>
            <a:r>
              <a:rPr lang="en-US" sz="1600" dirty="0">
                <a:solidFill>
                  <a:schemeClr val="bg1"/>
                </a:solidFill>
              </a:rPr>
              <a:t>Opinion of new culture dips;</a:t>
            </a:r>
          </a:p>
          <a:p>
            <a:pPr marL="0" indent="0" algn="ctr">
              <a:spcBef>
                <a:spcPts val="0"/>
              </a:spcBef>
              <a:buNone/>
            </a:pPr>
            <a:r>
              <a:rPr lang="en-US" sz="1600" dirty="0">
                <a:solidFill>
                  <a:schemeClr val="bg1"/>
                </a:solidFill>
              </a:rPr>
              <a:t>Transition to Local Resident</a:t>
            </a:r>
          </a:p>
        </p:txBody>
      </p:sp>
      <p:sp>
        <p:nvSpPr>
          <p:cNvPr id="29" name="Rectangle: Rounded Corners 28">
            <a:extLst>
              <a:ext uri="{FF2B5EF4-FFF2-40B4-BE49-F238E27FC236}">
                <a16:creationId xmlns:a16="http://schemas.microsoft.com/office/drawing/2014/main" id="{5EE04403-53AE-7ABF-68EE-C3B05323E09E}"/>
              </a:ext>
            </a:extLst>
          </p:cNvPr>
          <p:cNvSpPr/>
          <p:nvPr/>
        </p:nvSpPr>
        <p:spPr>
          <a:xfrm>
            <a:off x="5511129" y="4687374"/>
            <a:ext cx="2348857" cy="606533"/>
          </a:xfrm>
          <a:prstGeom prst="roundRect">
            <a:avLst/>
          </a:prstGeom>
          <a:noFill/>
          <a:ln>
            <a:solidFill>
              <a:srgbClr val="915F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
            <a:extLst>
              <a:ext uri="{FF2B5EF4-FFF2-40B4-BE49-F238E27FC236}">
                <a16:creationId xmlns:a16="http://schemas.microsoft.com/office/drawing/2014/main" id="{D8DEDFB0-DC58-B6C6-1D85-71EA40BC2C86}"/>
              </a:ext>
            </a:extLst>
          </p:cNvPr>
          <p:cNvSpPr txBox="1">
            <a:spLocks/>
          </p:cNvSpPr>
          <p:nvPr/>
        </p:nvSpPr>
        <p:spPr>
          <a:xfrm>
            <a:off x="5511132" y="4646776"/>
            <a:ext cx="2348855"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800" dirty="0"/>
              <a:t>Frustration Phase</a:t>
            </a:r>
          </a:p>
        </p:txBody>
      </p:sp>
      <p:sp>
        <p:nvSpPr>
          <p:cNvPr id="32" name="Rectangle: Rounded Corners 31">
            <a:extLst>
              <a:ext uri="{FF2B5EF4-FFF2-40B4-BE49-F238E27FC236}">
                <a16:creationId xmlns:a16="http://schemas.microsoft.com/office/drawing/2014/main" id="{025148E1-0C33-7FA4-0D15-9608A8F9DED2}"/>
              </a:ext>
            </a:extLst>
          </p:cNvPr>
          <p:cNvSpPr/>
          <p:nvPr/>
        </p:nvSpPr>
        <p:spPr>
          <a:xfrm>
            <a:off x="9708340" y="2289245"/>
            <a:ext cx="2348856" cy="1833793"/>
          </a:xfrm>
          <a:prstGeom prst="roundRect">
            <a:avLst/>
          </a:prstGeom>
          <a:solidFill>
            <a:srgbClr val="915F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10">
            <a:extLst>
              <a:ext uri="{FF2B5EF4-FFF2-40B4-BE49-F238E27FC236}">
                <a16:creationId xmlns:a16="http://schemas.microsoft.com/office/drawing/2014/main" id="{D8FFD4E0-0235-CFE2-87E5-EDE4B835D0BE}"/>
              </a:ext>
            </a:extLst>
          </p:cNvPr>
          <p:cNvSpPr txBox="1">
            <a:spLocks/>
          </p:cNvSpPr>
          <p:nvPr/>
        </p:nvSpPr>
        <p:spPr>
          <a:xfrm>
            <a:off x="9771017" y="2295352"/>
            <a:ext cx="2227218" cy="1175488"/>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lgn="ctr">
              <a:spcBef>
                <a:spcPts val="0"/>
              </a:spcBef>
              <a:buNone/>
            </a:pPr>
            <a:r>
              <a:rPr lang="en-US" sz="1600" dirty="0">
                <a:solidFill>
                  <a:schemeClr val="bg1"/>
                </a:solidFill>
              </a:rPr>
              <a:t>Frustrations subside, competence in local culture grows;</a:t>
            </a:r>
          </a:p>
          <a:p>
            <a:pPr marL="0" indent="0" algn="ctr">
              <a:spcBef>
                <a:spcPts val="0"/>
              </a:spcBef>
              <a:buNone/>
            </a:pPr>
            <a:r>
              <a:rPr lang="en-US" sz="1600" dirty="0">
                <a:solidFill>
                  <a:schemeClr val="bg1"/>
                </a:solidFill>
              </a:rPr>
              <a:t>Created a home, managing daily life, and made new friends;</a:t>
            </a:r>
          </a:p>
          <a:p>
            <a:pPr marL="0" indent="0" algn="ctr">
              <a:spcBef>
                <a:spcPts val="0"/>
              </a:spcBef>
              <a:buNone/>
            </a:pPr>
            <a:r>
              <a:rPr lang="en-US" sz="1600" dirty="0">
                <a:solidFill>
                  <a:schemeClr val="bg1"/>
                </a:solidFill>
              </a:rPr>
              <a:t>Well-balanced life</a:t>
            </a:r>
          </a:p>
          <a:p>
            <a:pPr marL="0" indent="0">
              <a:spcBef>
                <a:spcPts val="0"/>
              </a:spcBef>
              <a:buNone/>
            </a:pPr>
            <a:endParaRPr lang="en-US" sz="1600" dirty="0">
              <a:solidFill>
                <a:schemeClr val="tx1"/>
              </a:solidFill>
            </a:endParaRPr>
          </a:p>
          <a:p>
            <a:pPr marL="0" indent="0">
              <a:spcBef>
                <a:spcPts val="0"/>
              </a:spcBef>
              <a:buNone/>
            </a:pPr>
            <a:endParaRPr lang="en-US" sz="1600" dirty="0">
              <a:solidFill>
                <a:schemeClr val="tx1"/>
              </a:solidFill>
            </a:endParaRPr>
          </a:p>
          <a:p>
            <a:pPr marL="0" indent="0">
              <a:spcBef>
                <a:spcPts val="0"/>
              </a:spcBef>
              <a:buNone/>
            </a:pPr>
            <a:endParaRPr lang="en-US" sz="1600" dirty="0">
              <a:solidFill>
                <a:schemeClr val="tx1"/>
              </a:solidFill>
            </a:endParaRPr>
          </a:p>
          <a:p>
            <a:pPr marL="0" indent="-182880">
              <a:spcBef>
                <a:spcPts val="0"/>
              </a:spcBef>
            </a:pPr>
            <a:endParaRPr lang="en-US" sz="1800" dirty="0"/>
          </a:p>
        </p:txBody>
      </p:sp>
      <p:sp>
        <p:nvSpPr>
          <p:cNvPr id="34" name="Text Placeholder 1">
            <a:extLst>
              <a:ext uri="{FF2B5EF4-FFF2-40B4-BE49-F238E27FC236}">
                <a16:creationId xmlns:a16="http://schemas.microsoft.com/office/drawing/2014/main" id="{C75C853F-DC12-0833-0425-84DDFE63AC92}"/>
              </a:ext>
            </a:extLst>
          </p:cNvPr>
          <p:cNvSpPr txBox="1">
            <a:spLocks/>
          </p:cNvSpPr>
          <p:nvPr/>
        </p:nvSpPr>
        <p:spPr>
          <a:xfrm>
            <a:off x="9649380" y="1938255"/>
            <a:ext cx="2348855"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800" dirty="0"/>
              <a:t>Adaptation Phase</a:t>
            </a:r>
          </a:p>
        </p:txBody>
      </p:sp>
      <p:sp>
        <p:nvSpPr>
          <p:cNvPr id="35" name="Rectangle: Rounded Corners 34">
            <a:extLst>
              <a:ext uri="{FF2B5EF4-FFF2-40B4-BE49-F238E27FC236}">
                <a16:creationId xmlns:a16="http://schemas.microsoft.com/office/drawing/2014/main" id="{F81E3029-2779-3E51-E7A6-1C1CBFE0BCDA}"/>
              </a:ext>
            </a:extLst>
          </p:cNvPr>
          <p:cNvSpPr/>
          <p:nvPr/>
        </p:nvSpPr>
        <p:spPr>
          <a:xfrm>
            <a:off x="9708335" y="1992085"/>
            <a:ext cx="2348857" cy="606533"/>
          </a:xfrm>
          <a:prstGeom prst="roundRect">
            <a:avLst/>
          </a:prstGeom>
          <a:noFill/>
          <a:ln>
            <a:solidFill>
              <a:srgbClr val="915F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
            <a:extLst>
              <a:ext uri="{FF2B5EF4-FFF2-40B4-BE49-F238E27FC236}">
                <a16:creationId xmlns:a16="http://schemas.microsoft.com/office/drawing/2014/main" id="{C72EDA61-A577-23C2-F81F-1F69EDFBEA23}"/>
              </a:ext>
            </a:extLst>
          </p:cNvPr>
          <p:cNvSpPr txBox="1">
            <a:spLocks/>
          </p:cNvSpPr>
          <p:nvPr/>
        </p:nvSpPr>
        <p:spPr>
          <a:xfrm>
            <a:off x="2925288" y="1720548"/>
            <a:ext cx="1066968"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000" dirty="0">
                <a:solidFill>
                  <a:srgbClr val="E97924"/>
                </a:solidFill>
              </a:rPr>
              <a:t>POSITIVE EMOTION</a:t>
            </a:r>
          </a:p>
        </p:txBody>
      </p:sp>
      <p:sp>
        <p:nvSpPr>
          <p:cNvPr id="39" name="Text Placeholder 1">
            <a:extLst>
              <a:ext uri="{FF2B5EF4-FFF2-40B4-BE49-F238E27FC236}">
                <a16:creationId xmlns:a16="http://schemas.microsoft.com/office/drawing/2014/main" id="{84503578-7D88-14DB-B7F5-C14882139083}"/>
              </a:ext>
            </a:extLst>
          </p:cNvPr>
          <p:cNvSpPr txBox="1">
            <a:spLocks/>
          </p:cNvSpPr>
          <p:nvPr/>
        </p:nvSpPr>
        <p:spPr>
          <a:xfrm>
            <a:off x="2902064" y="2607881"/>
            <a:ext cx="1066968"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000" dirty="0">
                <a:solidFill>
                  <a:srgbClr val="E97924"/>
                </a:solidFill>
              </a:rPr>
              <a:t>NEUTRAL</a:t>
            </a:r>
          </a:p>
        </p:txBody>
      </p:sp>
      <p:sp>
        <p:nvSpPr>
          <p:cNvPr id="40" name="Text Placeholder 1">
            <a:extLst>
              <a:ext uri="{FF2B5EF4-FFF2-40B4-BE49-F238E27FC236}">
                <a16:creationId xmlns:a16="http://schemas.microsoft.com/office/drawing/2014/main" id="{09645FF4-C758-6349-C1F0-D543D16361E1}"/>
              </a:ext>
            </a:extLst>
          </p:cNvPr>
          <p:cNvSpPr txBox="1">
            <a:spLocks/>
          </p:cNvSpPr>
          <p:nvPr/>
        </p:nvSpPr>
        <p:spPr>
          <a:xfrm>
            <a:off x="2925288" y="3492750"/>
            <a:ext cx="1066968"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ctr"/>
            <a:r>
              <a:rPr lang="en-GB" sz="1000" dirty="0">
                <a:solidFill>
                  <a:srgbClr val="E97924"/>
                </a:solidFill>
              </a:rPr>
              <a:t>NEGATIVE EMOTION</a:t>
            </a:r>
          </a:p>
        </p:txBody>
      </p:sp>
    </p:spTree>
    <p:extLst>
      <p:ext uri="{BB962C8B-B14F-4D97-AF65-F5344CB8AC3E}">
        <p14:creationId xmlns:p14="http://schemas.microsoft.com/office/powerpoint/2010/main" val="2508158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AE5973-9FD8-264F-C1DC-C257A5DB1D0F}"/>
              </a:ext>
            </a:extLst>
          </p:cNvPr>
          <p:cNvSpPr>
            <a:spLocks noGrp="1"/>
          </p:cNvSpPr>
          <p:nvPr>
            <p:ph type="body" sz="quarter" idx="30"/>
          </p:nvPr>
        </p:nvSpPr>
        <p:spPr>
          <a:xfrm>
            <a:off x="773875" y="336088"/>
            <a:ext cx="10644249" cy="808786"/>
          </a:xfrm>
        </p:spPr>
        <p:txBody>
          <a:bodyPr/>
          <a:lstStyle/>
          <a:p>
            <a:r>
              <a:rPr lang="en-US" dirty="0"/>
              <a:t>Culture Shock and The Cultural Adaptation Cycle [What It Is and What to Do About It]</a:t>
            </a:r>
            <a:endParaRPr lang="en-IE" dirty="0"/>
          </a:p>
        </p:txBody>
      </p:sp>
      <p:sp>
        <p:nvSpPr>
          <p:cNvPr id="7" name="Rectangle 6">
            <a:extLst>
              <a:ext uri="{FF2B5EF4-FFF2-40B4-BE49-F238E27FC236}">
                <a16:creationId xmlns:a16="http://schemas.microsoft.com/office/drawing/2014/main" id="{51C7279F-BBFF-FDA9-C98F-EF0250CA4DCB}"/>
              </a:ext>
            </a:extLst>
          </p:cNvPr>
          <p:cNvSpPr/>
          <p:nvPr/>
        </p:nvSpPr>
        <p:spPr>
          <a:xfrm>
            <a:off x="6271404" y="2984071"/>
            <a:ext cx="4434592" cy="1855347"/>
          </a:xfrm>
          <a:prstGeom prst="rect">
            <a:avLst/>
          </a:prstGeom>
          <a:solidFill>
            <a:srgbClr val="D2BED8"/>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8" name="Text Placeholder 1">
            <a:extLst>
              <a:ext uri="{FF2B5EF4-FFF2-40B4-BE49-F238E27FC236}">
                <a16:creationId xmlns:a16="http://schemas.microsoft.com/office/drawing/2014/main" id="{A38B4B58-406A-F01D-FBC7-C26530FABCAA}"/>
              </a:ext>
            </a:extLst>
          </p:cNvPr>
          <p:cNvSpPr txBox="1">
            <a:spLocks/>
          </p:cNvSpPr>
          <p:nvPr/>
        </p:nvSpPr>
        <p:spPr>
          <a:xfrm>
            <a:off x="6392174" y="3042014"/>
            <a:ext cx="4203085" cy="50252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2800" b="0" i="1" dirty="0">
                <a:solidFill>
                  <a:schemeClr val="tx1"/>
                </a:solidFill>
              </a:rPr>
              <a:t>If you would like to learn more about the Cultural Adaptation Curve, check out this </a:t>
            </a:r>
            <a:r>
              <a:rPr lang="en-GB" sz="2800" i="1" dirty="0">
                <a:solidFill>
                  <a:schemeClr val="tx1"/>
                </a:solidFill>
                <a:hlinkClick r:id="rId3"/>
              </a:rPr>
              <a:t>VIDEO</a:t>
            </a:r>
            <a:r>
              <a:rPr lang="en-GB" sz="2800" b="0" i="1" dirty="0">
                <a:solidFill>
                  <a:schemeClr val="tx1"/>
                </a:solidFill>
              </a:rPr>
              <a:t>!</a:t>
            </a:r>
          </a:p>
        </p:txBody>
      </p:sp>
      <p:pic>
        <p:nvPicPr>
          <p:cNvPr id="9" name="Online Media 8" title="Culture Shock and The Cultural Adaptation Cycle [What It Is and What to Do About It]">
            <a:hlinkClick r:id="" action="ppaction://media"/>
            <a:extLst>
              <a:ext uri="{FF2B5EF4-FFF2-40B4-BE49-F238E27FC236}">
                <a16:creationId xmlns:a16="http://schemas.microsoft.com/office/drawing/2014/main" id="{EF7D0672-95F8-F0A5-C71D-9F7BC3DC5B2C}"/>
              </a:ext>
            </a:extLst>
          </p:cNvPr>
          <p:cNvPicPr>
            <a:picLocks noRot="1" noChangeAspect="1"/>
          </p:cNvPicPr>
          <p:nvPr>
            <a:videoFile r:link="rId1"/>
          </p:nvPr>
        </p:nvPicPr>
        <p:blipFill>
          <a:blip r:embed="rId4"/>
          <a:stretch>
            <a:fillRect/>
          </a:stretch>
        </p:blipFill>
        <p:spPr>
          <a:xfrm>
            <a:off x="0" y="3114136"/>
            <a:ext cx="5179899" cy="2924355"/>
          </a:xfrm>
          <a:prstGeom prst="rect">
            <a:avLst/>
          </a:prstGeom>
        </p:spPr>
      </p:pic>
      <p:pic>
        <p:nvPicPr>
          <p:cNvPr id="11" name="Graphic 10" descr="Arrow: Rotate left with solid fill">
            <a:extLst>
              <a:ext uri="{FF2B5EF4-FFF2-40B4-BE49-F238E27FC236}">
                <a16:creationId xmlns:a16="http://schemas.microsoft.com/office/drawing/2014/main" id="{50D6AB63-07E6-2DDC-B92F-C6E421C62A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1744" y="1928004"/>
            <a:ext cx="1860430" cy="1860430"/>
          </a:xfrm>
          <a:prstGeom prst="rect">
            <a:avLst/>
          </a:prstGeom>
        </p:spPr>
      </p:pic>
    </p:spTree>
    <p:extLst>
      <p:ext uri="{BB962C8B-B14F-4D97-AF65-F5344CB8AC3E}">
        <p14:creationId xmlns:p14="http://schemas.microsoft.com/office/powerpoint/2010/main" val="249779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593609C-4DA7-5D19-0E5F-D8C126707AB5}"/>
              </a:ext>
            </a:extLst>
          </p:cNvPr>
          <p:cNvSpPr>
            <a:spLocks noGrp="1"/>
          </p:cNvSpPr>
          <p:nvPr>
            <p:ph type="body" sz="quarter" idx="30"/>
          </p:nvPr>
        </p:nvSpPr>
        <p:spPr/>
        <p:txBody>
          <a:bodyPr/>
          <a:lstStyle/>
          <a:p>
            <a:r>
              <a:rPr lang="en-US" dirty="0"/>
              <a:t>AUTHENTICITY</a:t>
            </a:r>
          </a:p>
        </p:txBody>
      </p:sp>
      <p:sp>
        <p:nvSpPr>
          <p:cNvPr id="11" name="Text Placeholder 10">
            <a:extLst>
              <a:ext uri="{FF2B5EF4-FFF2-40B4-BE49-F238E27FC236}">
                <a16:creationId xmlns:a16="http://schemas.microsoft.com/office/drawing/2014/main" id="{31697FEF-1E7A-4A7E-420B-FAA9E284667C}"/>
              </a:ext>
            </a:extLst>
          </p:cNvPr>
          <p:cNvSpPr>
            <a:spLocks noGrp="1"/>
          </p:cNvSpPr>
          <p:nvPr>
            <p:ph type="body" sz="quarter" idx="48"/>
          </p:nvPr>
        </p:nvSpPr>
        <p:spPr>
          <a:xfrm>
            <a:off x="5917474" y="2542580"/>
            <a:ext cx="5500650" cy="2538354"/>
          </a:xfrm>
        </p:spPr>
        <p:txBody>
          <a:bodyPr/>
          <a:lstStyle/>
          <a:p>
            <a:r>
              <a:rPr lang="en-US" dirty="0"/>
              <a:t>Balancing adaptation with authenticity requires understanding cultural nuances without losing your identity. Keep an open mind because real cultural adaptation means finding a middle ground between embracing new things and staying true to yourself in a diverse world.</a:t>
            </a:r>
          </a:p>
          <a:p>
            <a:endParaRPr lang="en-US" dirty="0"/>
          </a:p>
        </p:txBody>
      </p:sp>
      <p:pic>
        <p:nvPicPr>
          <p:cNvPr id="13" name="Picture Placeholder 12" descr="A close up of a person's face&#10;&#10;Description automatically generated">
            <a:extLst>
              <a:ext uri="{FF2B5EF4-FFF2-40B4-BE49-F238E27FC236}">
                <a16:creationId xmlns:a16="http://schemas.microsoft.com/office/drawing/2014/main" id="{BC53E8DC-D13A-065B-AEF2-B884628E9C8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7323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a:xfrm>
            <a:off x="1997548" y="2070648"/>
            <a:ext cx="1045074" cy="223473"/>
          </a:xfrm>
        </p:spPr>
        <p:txBody>
          <a:bodyPr/>
          <a:lstStyle/>
          <a:p>
            <a:r>
              <a:rPr lang="en-US" dirty="0">
                <a:solidFill>
                  <a:srgbClr val="915F9E"/>
                </a:solidFill>
              </a:rPr>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2898346" y="2053396"/>
            <a:ext cx="7047920" cy="272296"/>
          </a:xfrm>
        </p:spPr>
        <p:txBody>
          <a:bodyPr/>
          <a:lstStyle/>
          <a:p>
            <a:r>
              <a:rPr lang="fr-FR" dirty="0">
                <a:solidFill>
                  <a:srgbClr val="0C2D45"/>
                </a:solidFill>
              </a:rPr>
              <a:t>Socio-economic challenges for migrant entrepreneurs</a:t>
            </a:r>
            <a:endParaRPr lang="en-US" dirty="0">
              <a:solidFill>
                <a:srgbClr val="0C2D45"/>
              </a:solidFill>
            </a:endParaRP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a:xfrm>
            <a:off x="1997548" y="2532237"/>
            <a:ext cx="1045074" cy="223473"/>
          </a:xfrm>
        </p:spPr>
        <p:txBody>
          <a:bodyPr/>
          <a:lstStyle/>
          <a:p>
            <a:r>
              <a:rPr lang="en-US" dirty="0">
                <a:solidFill>
                  <a:srgbClr val="915F9E"/>
                </a:solidFill>
              </a:rPr>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a:xfrm>
            <a:off x="2898346" y="2514984"/>
            <a:ext cx="7625889" cy="272295"/>
          </a:xfrm>
        </p:spPr>
        <p:txBody>
          <a:bodyPr/>
          <a:lstStyle/>
          <a:p>
            <a:r>
              <a:rPr lang="en-US" dirty="0">
                <a:solidFill>
                  <a:srgbClr val="0C2D45"/>
                </a:solidFill>
              </a:rPr>
              <a:t>Cultural adaptation: How to achieve it and stay authentic?</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a:xfrm>
            <a:off x="1997548" y="2958181"/>
            <a:ext cx="1045074" cy="223473"/>
          </a:xfrm>
        </p:spPr>
        <p:txBody>
          <a:bodyPr/>
          <a:lstStyle/>
          <a:p>
            <a:r>
              <a:rPr lang="en-US" dirty="0">
                <a:solidFill>
                  <a:srgbClr val="915F9E"/>
                </a:solidFill>
              </a:rPr>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a:xfrm>
            <a:off x="2898346" y="2940929"/>
            <a:ext cx="7712154" cy="337110"/>
          </a:xfrm>
        </p:spPr>
        <p:txBody>
          <a:bodyPr/>
          <a:lstStyle/>
          <a:p>
            <a:r>
              <a:rPr lang="en-US" dirty="0">
                <a:solidFill>
                  <a:srgbClr val="0C2D45"/>
                </a:solidFill>
              </a:rPr>
              <a:t>Develop effective networking and mentorship strategies</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a:xfrm>
            <a:off x="1997548" y="3370947"/>
            <a:ext cx="1045074" cy="223473"/>
          </a:xfrm>
        </p:spPr>
        <p:txBody>
          <a:bodyPr/>
          <a:lstStyle/>
          <a:p>
            <a:r>
              <a:rPr lang="en-US" dirty="0">
                <a:solidFill>
                  <a:srgbClr val="915F9E"/>
                </a:solidFill>
              </a:rPr>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a:xfrm>
            <a:off x="2898346" y="3353695"/>
            <a:ext cx="7203195" cy="337111"/>
          </a:xfrm>
        </p:spPr>
        <p:txBody>
          <a:bodyPr/>
          <a:lstStyle/>
          <a:p>
            <a:r>
              <a:rPr lang="en-US" dirty="0">
                <a:solidFill>
                  <a:srgbClr val="0C2D45"/>
                </a:solidFill>
              </a:rPr>
              <a:t>Identify opportunities for social and economic inclusion</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a:xfrm>
            <a:off x="1997548" y="3797309"/>
            <a:ext cx="1045074" cy="223473"/>
          </a:xfrm>
        </p:spPr>
        <p:txBody>
          <a:bodyPr/>
          <a:lstStyle/>
          <a:p>
            <a:r>
              <a:rPr lang="en-US" dirty="0">
                <a:solidFill>
                  <a:srgbClr val="915F9E"/>
                </a:solidFill>
              </a:rPr>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a:xfrm>
            <a:off x="2898346" y="3766462"/>
            <a:ext cx="8107135" cy="337110"/>
          </a:xfrm>
        </p:spPr>
        <p:txBody>
          <a:bodyPr/>
          <a:lstStyle/>
          <a:p>
            <a:r>
              <a:rPr lang="en-US" dirty="0">
                <a:solidFill>
                  <a:srgbClr val="0C2D45"/>
                </a:solidFill>
              </a:rPr>
              <a:t>Social and personal economic goals</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solidFill>
                  <a:srgbClr val="915F9E"/>
                </a:solidFill>
              </a:rPr>
              <a:t>TABLE OF CONTENTS</a:t>
            </a:r>
          </a:p>
        </p:txBody>
      </p:sp>
      <p:sp>
        <p:nvSpPr>
          <p:cNvPr id="2" name="Slide Number Placeholder 2">
            <a:extLst>
              <a:ext uri="{FF2B5EF4-FFF2-40B4-BE49-F238E27FC236}">
                <a16:creationId xmlns:a16="http://schemas.microsoft.com/office/drawing/2014/main" id="{C72DD1BA-8BB3-FA93-2FF2-226664E56F8C}"/>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p:txBody>
          <a:bodyPr/>
          <a:lstStyle/>
          <a:p>
            <a:r>
              <a:rPr lang="en-US" dirty="0"/>
              <a:t>Cultural adaptation activity: Embracing cultural differences while staying true to oneself</a:t>
            </a:r>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640956" y="3242113"/>
            <a:ext cx="6749339" cy="2965622"/>
          </a:xfrm>
        </p:spPr>
        <p:txBody>
          <a:bodyPr/>
          <a:lstStyle/>
          <a:p>
            <a:r>
              <a:rPr lang="en-US" b="1" i="1" dirty="0">
                <a:solidFill>
                  <a:srgbClr val="7ABB57"/>
                </a:solidFill>
              </a:rPr>
              <a:t>Culture Collage: </a:t>
            </a:r>
            <a:r>
              <a:rPr lang="en-US" dirty="0"/>
              <a:t>Participants can create collages by using various materials that resonate with their cultural identity. By blending them all together, this hands-on activity promotes a vivid celebration of diversity, fostering a creative and authentic exchange of cultural stories within the group.</a:t>
            </a:r>
          </a:p>
          <a:p>
            <a:endParaRPr lang="en-US" dirty="0"/>
          </a:p>
          <a:p>
            <a:endParaRPr lang="en-US" dirty="0"/>
          </a:p>
          <a:p>
            <a:endParaRPr lang="en-US" dirty="0"/>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p:pic>
    </p:spTree>
    <p:extLst>
      <p:ext uri="{BB962C8B-B14F-4D97-AF65-F5344CB8AC3E}">
        <p14:creationId xmlns:p14="http://schemas.microsoft.com/office/powerpoint/2010/main" val="3343352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48016B-95C0-1140-A9B8-4A9E3A9E3EAA}"/>
              </a:ext>
            </a:extLst>
          </p:cNvPr>
          <p:cNvSpPr>
            <a:spLocks noGrp="1"/>
          </p:cNvSpPr>
          <p:nvPr>
            <p:ph type="body" sz="quarter" idx="49"/>
          </p:nvPr>
        </p:nvSpPr>
        <p:spPr/>
        <p:txBody>
          <a:bodyPr/>
          <a:lstStyle/>
          <a:p>
            <a:r>
              <a:rPr lang="en-US" dirty="0"/>
              <a:t>Embrace Your Core Values</a:t>
            </a:r>
          </a:p>
        </p:txBody>
      </p:sp>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p:txBody>
          <a:bodyPr/>
          <a:lstStyle/>
          <a:p>
            <a:r>
              <a:rPr lang="en-US" dirty="0"/>
              <a:t>Hold onto the principles and beliefs that are important to you. Use your core values as a foundation, allowing them to guide your decisions and actions.</a:t>
            </a:r>
          </a:p>
        </p:txBody>
      </p:sp>
      <p:sp>
        <p:nvSpPr>
          <p:cNvPr id="12" name="Text Placeholder 11">
            <a:extLst>
              <a:ext uri="{FF2B5EF4-FFF2-40B4-BE49-F238E27FC236}">
                <a16:creationId xmlns:a16="http://schemas.microsoft.com/office/drawing/2014/main" id="{3A6059EB-2044-334F-A5EA-C270F62FB4D6}"/>
              </a:ext>
            </a:extLst>
          </p:cNvPr>
          <p:cNvSpPr>
            <a:spLocks noGrp="1"/>
          </p:cNvSpPr>
          <p:nvPr>
            <p:ph type="body" sz="quarter" idx="51"/>
          </p:nvPr>
        </p:nvSpPr>
        <p:spPr/>
        <p:txBody>
          <a:bodyPr/>
          <a:lstStyle/>
          <a:p>
            <a:r>
              <a:rPr lang="en-US" dirty="0"/>
              <a:t>Maintain Cultural Identity</a:t>
            </a:r>
          </a:p>
        </p:txBody>
      </p:sp>
      <p:sp>
        <p:nvSpPr>
          <p:cNvPr id="13" name="Text Placeholder 12">
            <a:extLst>
              <a:ext uri="{FF2B5EF4-FFF2-40B4-BE49-F238E27FC236}">
                <a16:creationId xmlns:a16="http://schemas.microsoft.com/office/drawing/2014/main" id="{40B0D13B-64F9-B646-B92B-E0FED32F4E0E}"/>
              </a:ext>
            </a:extLst>
          </p:cNvPr>
          <p:cNvSpPr>
            <a:spLocks noGrp="1"/>
          </p:cNvSpPr>
          <p:nvPr>
            <p:ph type="body" sz="quarter" idx="52"/>
          </p:nvPr>
        </p:nvSpPr>
        <p:spPr/>
        <p:txBody>
          <a:bodyPr/>
          <a:lstStyle/>
          <a:p>
            <a:r>
              <a:rPr lang="en-US" dirty="0"/>
              <a:t>Celebrate and engage in activities that reflect your cultural background. Staying connected to your roots helps preserve a sense of identity.</a:t>
            </a:r>
          </a:p>
        </p:txBody>
      </p:sp>
      <p:sp>
        <p:nvSpPr>
          <p:cNvPr id="15" name="Text Placeholder 14">
            <a:extLst>
              <a:ext uri="{FF2B5EF4-FFF2-40B4-BE49-F238E27FC236}">
                <a16:creationId xmlns:a16="http://schemas.microsoft.com/office/drawing/2014/main" id="{916741EA-C4C3-2943-9ED8-EA521E6F9D43}"/>
              </a:ext>
            </a:extLst>
          </p:cNvPr>
          <p:cNvSpPr>
            <a:spLocks noGrp="1"/>
          </p:cNvSpPr>
          <p:nvPr>
            <p:ph type="body" sz="quarter" idx="54"/>
          </p:nvPr>
        </p:nvSpPr>
        <p:spPr>
          <a:xfrm>
            <a:off x="4358285" y="4537541"/>
            <a:ext cx="7476664" cy="730066"/>
          </a:xfrm>
        </p:spPr>
        <p:txBody>
          <a:bodyPr/>
          <a:lstStyle/>
          <a:p>
            <a:r>
              <a:rPr lang="en-US" dirty="0"/>
              <a:t>Seek Understanding, Not Assimilation</a:t>
            </a:r>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p:txBody>
          <a:bodyPr/>
          <a:lstStyle/>
          <a:p>
            <a:r>
              <a:rPr lang="en-US" dirty="0"/>
              <a:t>Strive to understand the new culture rather than completely assimilate. Incorporate aspects that align with your values, while preserving your authentic self.</a:t>
            </a:r>
          </a:p>
          <a:p>
            <a:endParaRPr lang="en-US" dirty="0"/>
          </a:p>
          <a:p>
            <a:endParaRPr lang="en-US" dirty="0"/>
          </a:p>
          <a:p>
            <a:endParaRPr lang="en-US" dirty="0"/>
          </a:p>
          <a:p>
            <a:endParaRPr lang="en-US" dirty="0"/>
          </a:p>
        </p:txBody>
      </p:sp>
      <p:pic>
        <p:nvPicPr>
          <p:cNvPr id="17" name="Picture Placeholder 16">
            <a:extLst>
              <a:ext uri="{FF2B5EF4-FFF2-40B4-BE49-F238E27FC236}">
                <a16:creationId xmlns:a16="http://schemas.microsoft.com/office/drawing/2014/main" id="{2789369D-8757-83D7-9ED0-C026528D8BF2}"/>
              </a:ext>
            </a:extLst>
          </p:cNvPr>
          <p:cNvPicPr>
            <a:picLocks noGrp="1" noChangeAspect="1"/>
          </p:cNvPicPr>
          <p:nvPr>
            <p:ph type="pic" sz="quarter" idx="57"/>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19" name="Picture Placeholder 18">
            <a:extLst>
              <a:ext uri="{FF2B5EF4-FFF2-40B4-BE49-F238E27FC236}">
                <a16:creationId xmlns:a16="http://schemas.microsoft.com/office/drawing/2014/main" id="{04A639E9-894E-12E8-6D58-D36E62858A44}"/>
              </a:ext>
            </a:extLst>
          </p:cNvPr>
          <p:cNvPicPr>
            <a:picLocks noGrp="1" noChangeAspect="1"/>
          </p:cNvPicPr>
          <p:nvPr>
            <p:ph type="pic" sz="quarter" idx="58"/>
          </p:nvPr>
        </p:nvPicPr>
        <p:blipFill>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21" name="Picture Placeholder 20">
            <a:extLst>
              <a:ext uri="{FF2B5EF4-FFF2-40B4-BE49-F238E27FC236}">
                <a16:creationId xmlns:a16="http://schemas.microsoft.com/office/drawing/2014/main" id="{D13D35D2-5FCA-99BA-C9A9-D06D8EDA2875}"/>
              </a:ext>
            </a:extLst>
          </p:cNvPr>
          <p:cNvPicPr>
            <a:picLocks noGrp="1" noChangeAspect="1"/>
          </p:cNvPicPr>
          <p:nvPr>
            <p:ph type="pic" sz="quarter" idx="59"/>
          </p:nvPr>
        </p:nvPicPr>
        <p:blipFill>
          <a:blip r:embed="rId7" cstate="screen">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a:ext>
            </a:extLst>
          </a:blip>
          <a:srcRect/>
          <a:stretch>
            <a:fillRect/>
          </a:stretch>
        </p:blipFill>
        <p:spPr/>
      </p:pic>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21</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2895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197081" y="2942629"/>
            <a:ext cx="3188357" cy="972741"/>
          </a:xfrm>
        </p:spPr>
        <p:txBody>
          <a:bodyPr/>
          <a:lstStyle/>
          <a:p>
            <a:r>
              <a:rPr lang="en-US" dirty="0"/>
              <a:t>Develop effective networking and mentorship strategies</a:t>
            </a:r>
          </a:p>
        </p:txBody>
      </p:sp>
      <p:pic>
        <p:nvPicPr>
          <p:cNvPr id="13" name="Picture Placeholder 12">
            <a:extLst>
              <a:ext uri="{FF2B5EF4-FFF2-40B4-BE49-F238E27FC236}">
                <a16:creationId xmlns:a16="http://schemas.microsoft.com/office/drawing/2014/main" id="{32D476F0-C90F-9CC5-F812-F130CBEAAFFC}"/>
              </a:ext>
            </a:extLst>
          </p:cNvPr>
          <p:cNvPicPr>
            <a:picLocks noGrp="1" noChangeAspect="1"/>
          </p:cNvPicPr>
          <p:nvPr>
            <p:ph type="pic" sz="quarter" idx="21"/>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841657" y="0"/>
            <a:ext cx="5364392" cy="6325815"/>
          </a:xfrm>
        </p:spPr>
      </p:pic>
      <p:grpSp>
        <p:nvGrpSpPr>
          <p:cNvPr id="4" name="Group 3">
            <a:extLst>
              <a:ext uri="{FF2B5EF4-FFF2-40B4-BE49-F238E27FC236}">
                <a16:creationId xmlns:a16="http://schemas.microsoft.com/office/drawing/2014/main" id="{0AEB5470-96B6-8100-EA6A-FE83A5CCAEA1}"/>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4A388A6-6552-EF6C-2416-06387A7375FA}"/>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AC87F04-5553-B677-9704-D36971D0ADA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755FE1D-FAFE-4257-4A7A-9EA607E84D14}"/>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1080694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p:txBody>
          <a:bodyPr/>
          <a:lstStyle/>
          <a:p>
            <a:r>
              <a:rPr lang="en-US" dirty="0"/>
              <a:t>About networking as a migrant/minority founder</a:t>
            </a:r>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p:txBody>
          <a:bodyPr/>
          <a:lstStyle/>
          <a:p>
            <a:r>
              <a:rPr lang="en-US" dirty="0"/>
              <a:t>Networking as a migrant or minority founder involves overcoming cultural barriers, building connections in a new environment, and navigating unique challenges to establish a supportive professional network.</a:t>
            </a:r>
          </a:p>
          <a:p>
            <a:endParaRPr lang="en-US" dirty="0"/>
          </a:p>
          <a:p>
            <a:endParaRPr lang="en-US" dirty="0"/>
          </a:p>
          <a:p>
            <a:endParaRPr lang="en-US" dirty="0"/>
          </a:p>
          <a:p>
            <a:endParaRPr lang="en-US" dirty="0"/>
          </a:p>
          <a:p>
            <a:endParaRPr lang="en-US" dirty="0"/>
          </a:p>
        </p:txBody>
      </p:sp>
      <p:pic>
        <p:nvPicPr>
          <p:cNvPr id="6" name="Picture Placeholder 5">
            <a:extLst>
              <a:ext uri="{FF2B5EF4-FFF2-40B4-BE49-F238E27FC236}">
                <a16:creationId xmlns:a16="http://schemas.microsoft.com/office/drawing/2014/main" id="{E8AEB40C-EC21-5C16-5DE2-8DC1868EBC67}"/>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3518" b="3518"/>
          <a:stretch>
            <a:fillRect/>
          </a:stretch>
        </p:blipFill>
        <p:spPr/>
      </p:pic>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pPr/>
              <a:t>23</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23</a:t>
            </a:fld>
            <a:endParaRPr lang="en-US" sz="8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D2E8262-C4EE-52DC-4C40-9F86F19447B5}"/>
              </a:ext>
            </a:extLst>
          </p:cNvPr>
          <p:cNvGrpSpPr/>
          <p:nvPr/>
        </p:nvGrpSpPr>
        <p:grpSpPr>
          <a:xfrm>
            <a:off x="8890152" y="3429000"/>
            <a:ext cx="3301849" cy="2344418"/>
            <a:chOff x="8890152" y="3429000"/>
            <a:chExt cx="3301849" cy="2344418"/>
          </a:xfrm>
        </p:grpSpPr>
        <p:sp>
          <p:nvSpPr>
            <p:cNvPr id="15" name="Freeform 14">
              <a:extLst>
                <a:ext uri="{FF2B5EF4-FFF2-40B4-BE49-F238E27FC236}">
                  <a16:creationId xmlns:a16="http://schemas.microsoft.com/office/drawing/2014/main" id="{D7B42B9A-575C-FA8A-A53F-BBF60B4F7D3A}"/>
                </a:ext>
              </a:extLst>
            </p:cNvPr>
            <p:cNvSpPr/>
            <p:nvPr userDrawn="1"/>
          </p:nvSpPr>
          <p:spPr>
            <a:xfrm>
              <a:off x="8890152" y="3840660"/>
              <a:ext cx="621852" cy="1932758"/>
            </a:xfrm>
            <a:custGeom>
              <a:avLst/>
              <a:gdLst>
                <a:gd name="connsiteX0" fmla="*/ 276065 w 621852"/>
                <a:gd name="connsiteY0" fmla="*/ 153 h 1932758"/>
                <a:gd name="connsiteX1" fmla="*/ 611576 w 621852"/>
                <a:gd name="connsiteY1" fmla="*/ 376379 h 1932758"/>
                <a:gd name="connsiteX2" fmla="*/ 611576 w 621852"/>
                <a:gd name="connsiteY2" fmla="*/ 757688 h 1932758"/>
                <a:gd name="connsiteX3" fmla="*/ 509906 w 621852"/>
                <a:gd name="connsiteY3" fmla="*/ 1759258 h 1932758"/>
                <a:gd name="connsiteX4" fmla="*/ 506471 w 621852"/>
                <a:gd name="connsiteY4" fmla="*/ 1904712 h 1932758"/>
                <a:gd name="connsiteX5" fmla="*/ 506780 w 621852"/>
                <a:gd name="connsiteY5" fmla="*/ 1932758 h 1932758"/>
                <a:gd name="connsiteX6" fmla="*/ 0 w 621852"/>
                <a:gd name="connsiteY6" fmla="*/ 1932758 h 1932758"/>
                <a:gd name="connsiteX7" fmla="*/ 1238 w 621852"/>
                <a:gd name="connsiteY7" fmla="*/ 1868727 h 1932758"/>
                <a:gd name="connsiteX8" fmla="*/ 42224 w 621852"/>
                <a:gd name="connsiteY8" fmla="*/ 1627072 h 1932758"/>
                <a:gd name="connsiteX9" fmla="*/ 204898 w 621852"/>
                <a:gd name="connsiteY9" fmla="*/ 950884 h 1932758"/>
                <a:gd name="connsiteX10" fmla="*/ 179479 w 621852"/>
                <a:gd name="connsiteY10" fmla="*/ 254360 h 1932758"/>
                <a:gd name="connsiteX11" fmla="*/ 276065 w 621852"/>
                <a:gd name="connsiteY11" fmla="*/ 153 h 193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852" h="1932758">
                  <a:moveTo>
                    <a:pt x="276065" y="153"/>
                  </a:moveTo>
                  <a:cubicBezTo>
                    <a:pt x="484489" y="10321"/>
                    <a:pt x="581075" y="188267"/>
                    <a:pt x="611576" y="376379"/>
                  </a:cubicBezTo>
                  <a:cubicBezTo>
                    <a:pt x="631911" y="503481"/>
                    <a:pt x="616659" y="630583"/>
                    <a:pt x="611576" y="757688"/>
                  </a:cubicBezTo>
                  <a:cubicBezTo>
                    <a:pt x="606492" y="813614"/>
                    <a:pt x="525157" y="1261016"/>
                    <a:pt x="509906" y="1759258"/>
                  </a:cubicBezTo>
                  <a:cubicBezTo>
                    <a:pt x="508000" y="1806286"/>
                    <a:pt x="506809" y="1854824"/>
                    <a:pt x="506471" y="1904712"/>
                  </a:cubicBezTo>
                  <a:lnTo>
                    <a:pt x="506780" y="1932758"/>
                  </a:lnTo>
                  <a:lnTo>
                    <a:pt x="0" y="1932758"/>
                  </a:lnTo>
                  <a:lnTo>
                    <a:pt x="1238" y="1868727"/>
                  </a:lnTo>
                  <a:cubicBezTo>
                    <a:pt x="9181" y="1786904"/>
                    <a:pt x="23161" y="1705876"/>
                    <a:pt x="42224" y="1627072"/>
                  </a:cubicBezTo>
                  <a:cubicBezTo>
                    <a:pt x="98144" y="1403370"/>
                    <a:pt x="179479" y="1179669"/>
                    <a:pt x="204898" y="950884"/>
                  </a:cubicBezTo>
                  <a:cubicBezTo>
                    <a:pt x="230315" y="722098"/>
                    <a:pt x="220147" y="483145"/>
                    <a:pt x="179479" y="254360"/>
                  </a:cubicBezTo>
                  <a:cubicBezTo>
                    <a:pt x="159146" y="117087"/>
                    <a:pt x="87977" y="-4931"/>
                    <a:pt x="276065"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19" name="Freeform 18">
              <a:extLst>
                <a:ext uri="{FF2B5EF4-FFF2-40B4-BE49-F238E27FC236}">
                  <a16:creationId xmlns:a16="http://schemas.microsoft.com/office/drawing/2014/main" id="{EB51B333-C434-61BA-47D0-5D0098898548}"/>
                </a:ext>
              </a:extLst>
            </p:cNvPr>
            <p:cNvSpPr/>
            <p:nvPr userDrawn="1"/>
          </p:nvSpPr>
          <p:spPr>
            <a:xfrm>
              <a:off x="10029678" y="5657751"/>
              <a:ext cx="2162322" cy="115667"/>
            </a:xfrm>
            <a:custGeom>
              <a:avLst/>
              <a:gdLst>
                <a:gd name="connsiteX0" fmla="*/ 122338 w 2162322"/>
                <a:gd name="connsiteY0" fmla="*/ 78724 h 115667"/>
                <a:gd name="connsiteX1" fmla="*/ 224405 w 2162322"/>
                <a:gd name="connsiteY1" fmla="*/ 99775 h 115667"/>
                <a:gd name="connsiteX2" fmla="*/ 251121 w 2162322"/>
                <a:gd name="connsiteY2" fmla="*/ 115667 h 115667"/>
                <a:gd name="connsiteX3" fmla="*/ 0 w 2162322"/>
                <a:gd name="connsiteY3" fmla="*/ 115667 h 115667"/>
                <a:gd name="connsiteX4" fmla="*/ 21701 w 2162322"/>
                <a:gd name="connsiteY4" fmla="*/ 102954 h 115667"/>
                <a:gd name="connsiteX5" fmla="*/ 122338 w 2162322"/>
                <a:gd name="connsiteY5" fmla="*/ 78724 h 115667"/>
                <a:gd name="connsiteX6" fmla="*/ 2048425 w 2162322"/>
                <a:gd name="connsiteY6" fmla="*/ 0 h 115667"/>
                <a:gd name="connsiteX7" fmla="*/ 2162322 w 2162322"/>
                <a:gd name="connsiteY7" fmla="*/ 3072 h 115667"/>
                <a:gd name="connsiteX8" fmla="*/ 2162322 w 2162322"/>
                <a:gd name="connsiteY8" fmla="*/ 115667 h 115667"/>
                <a:gd name="connsiteX9" fmla="*/ 1721788 w 2162322"/>
                <a:gd name="connsiteY9" fmla="*/ 115667 h 115667"/>
                <a:gd name="connsiteX10" fmla="*/ 1820303 w 2162322"/>
                <a:gd name="connsiteY10" fmla="*/ 60374 h 115667"/>
                <a:gd name="connsiteX11" fmla="*/ 2048425 w 2162322"/>
                <a:gd name="connsiteY11" fmla="*/ 0 h 11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2322" h="115667">
                  <a:moveTo>
                    <a:pt x="122338" y="78724"/>
                  </a:moveTo>
                  <a:cubicBezTo>
                    <a:pt x="156731" y="77850"/>
                    <a:pt x="191362" y="84523"/>
                    <a:pt x="224405" y="99775"/>
                  </a:cubicBezTo>
                  <a:lnTo>
                    <a:pt x="251121" y="115667"/>
                  </a:lnTo>
                  <a:lnTo>
                    <a:pt x="0" y="115667"/>
                  </a:lnTo>
                  <a:lnTo>
                    <a:pt x="21701" y="102954"/>
                  </a:lnTo>
                  <a:cubicBezTo>
                    <a:pt x="53790" y="88019"/>
                    <a:pt x="87945" y="79598"/>
                    <a:pt x="122338" y="78724"/>
                  </a:cubicBezTo>
                  <a:close/>
                  <a:moveTo>
                    <a:pt x="2048425" y="0"/>
                  </a:moveTo>
                  <a:lnTo>
                    <a:pt x="2162322" y="3072"/>
                  </a:lnTo>
                  <a:lnTo>
                    <a:pt x="2162322" y="115667"/>
                  </a:lnTo>
                  <a:lnTo>
                    <a:pt x="1721788" y="115667"/>
                  </a:lnTo>
                  <a:lnTo>
                    <a:pt x="1820303" y="60374"/>
                  </a:lnTo>
                  <a:cubicBezTo>
                    <a:pt x="1893378" y="26692"/>
                    <a:pt x="1970266" y="5720"/>
                    <a:pt x="2048425" y="0"/>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1" name="Freeform 20">
              <a:extLst>
                <a:ext uri="{FF2B5EF4-FFF2-40B4-BE49-F238E27FC236}">
                  <a16:creationId xmlns:a16="http://schemas.microsoft.com/office/drawing/2014/main" id="{3CABA13C-936F-E73C-54A2-2B65D7368272}"/>
                </a:ext>
              </a:extLst>
            </p:cNvPr>
            <p:cNvSpPr/>
            <p:nvPr userDrawn="1"/>
          </p:nvSpPr>
          <p:spPr>
            <a:xfrm>
              <a:off x="9557646" y="3429000"/>
              <a:ext cx="2634355" cy="2302264"/>
            </a:xfrm>
            <a:custGeom>
              <a:avLst/>
              <a:gdLst>
                <a:gd name="connsiteX0" fmla="*/ 1595709 w 2634355"/>
                <a:gd name="connsiteY0" fmla="*/ 546 h 2302264"/>
                <a:gd name="connsiteX1" fmla="*/ 1718219 w 2634355"/>
                <a:gd name="connsiteY1" fmla="*/ 40674 h 2302264"/>
                <a:gd name="connsiteX2" fmla="*/ 1728386 w 2634355"/>
                <a:gd name="connsiteY2" fmla="*/ 350804 h 2302264"/>
                <a:gd name="connsiteX3" fmla="*/ 1113285 w 2634355"/>
                <a:gd name="connsiteY3" fmla="*/ 1342208 h 2302264"/>
                <a:gd name="connsiteX4" fmla="*/ 1103118 w 2634355"/>
                <a:gd name="connsiteY4" fmla="*/ 1459143 h 2302264"/>
                <a:gd name="connsiteX5" fmla="*/ 1265789 w 2634355"/>
                <a:gd name="connsiteY5" fmla="*/ 1418469 h 2302264"/>
                <a:gd name="connsiteX6" fmla="*/ 2287569 w 2634355"/>
                <a:gd name="connsiteY6" fmla="*/ 289795 h 2302264"/>
                <a:gd name="connsiteX7" fmla="*/ 2567163 w 2634355"/>
                <a:gd name="connsiteY7" fmla="*/ 223701 h 2302264"/>
                <a:gd name="connsiteX8" fmla="*/ 2620539 w 2634355"/>
                <a:gd name="connsiteY8" fmla="*/ 275177 h 2302264"/>
                <a:gd name="connsiteX9" fmla="*/ 2634355 w 2634355"/>
                <a:gd name="connsiteY9" fmla="*/ 317786 h 2302264"/>
                <a:gd name="connsiteX10" fmla="*/ 2634355 w 2634355"/>
                <a:gd name="connsiteY10" fmla="*/ 458221 h 2302264"/>
                <a:gd name="connsiteX11" fmla="*/ 2627528 w 2634355"/>
                <a:gd name="connsiteY11" fmla="*/ 485533 h 2302264"/>
                <a:gd name="connsiteX12" fmla="*/ 2562079 w 2634355"/>
                <a:gd name="connsiteY12" fmla="*/ 610095 h 2302264"/>
                <a:gd name="connsiteX13" fmla="*/ 1911393 w 2634355"/>
                <a:gd name="connsiteY13" fmla="*/ 1357460 h 2302264"/>
                <a:gd name="connsiteX14" fmla="*/ 1565715 w 2634355"/>
                <a:gd name="connsiteY14" fmla="*/ 1733685 h 2302264"/>
                <a:gd name="connsiteX15" fmla="*/ 1647052 w 2634355"/>
                <a:gd name="connsiteY15" fmla="*/ 1942132 h 2302264"/>
                <a:gd name="connsiteX16" fmla="*/ 1850389 w 2634355"/>
                <a:gd name="connsiteY16" fmla="*/ 1799778 h 2302264"/>
                <a:gd name="connsiteX17" fmla="*/ 2409575 w 2634355"/>
                <a:gd name="connsiteY17" fmla="*/ 1337124 h 2302264"/>
                <a:gd name="connsiteX18" fmla="*/ 2607831 w 2634355"/>
                <a:gd name="connsiteY18" fmla="*/ 1215106 h 2302264"/>
                <a:gd name="connsiteX19" fmla="*/ 2634355 w 2634355"/>
                <a:gd name="connsiteY19" fmla="*/ 1211326 h 2302264"/>
                <a:gd name="connsiteX20" fmla="*/ 2634355 w 2634355"/>
                <a:gd name="connsiteY20" fmla="*/ 1689785 h 2302264"/>
                <a:gd name="connsiteX21" fmla="*/ 2631024 w 2634355"/>
                <a:gd name="connsiteY21" fmla="*/ 1693330 h 2302264"/>
                <a:gd name="connsiteX22" fmla="*/ 2170651 w 2634355"/>
                <a:gd name="connsiteY22" fmla="*/ 2033648 h 2302264"/>
                <a:gd name="connsiteX23" fmla="*/ 1570799 w 2634355"/>
                <a:gd name="connsiteY23" fmla="*/ 2277684 h 2302264"/>
                <a:gd name="connsiteX24" fmla="*/ 701522 w 2634355"/>
                <a:gd name="connsiteY24" fmla="*/ 2201424 h 2302264"/>
                <a:gd name="connsiteX25" fmla="*/ 1052281 w 2634355"/>
                <a:gd name="connsiteY25" fmla="*/ 1921797 h 2302264"/>
                <a:gd name="connsiteX26" fmla="*/ 859109 w 2634355"/>
                <a:gd name="connsiteY26" fmla="*/ 1413385 h 2302264"/>
                <a:gd name="connsiteX27" fmla="*/ 381263 w 2634355"/>
                <a:gd name="connsiteY27" fmla="*/ 1677760 h 2302264"/>
                <a:gd name="connsiteX28" fmla="*/ 396512 w 2634355"/>
                <a:gd name="connsiteY28" fmla="*/ 2023480 h 2302264"/>
                <a:gd name="connsiteX29" fmla="*/ 0 w 2634355"/>
                <a:gd name="connsiteY29" fmla="*/ 1459143 h 2302264"/>
                <a:gd name="connsiteX30" fmla="*/ 284677 w 2634355"/>
                <a:gd name="connsiteY30" fmla="*/ 1525236 h 2302264"/>
                <a:gd name="connsiteX31" fmla="*/ 793024 w 2634355"/>
                <a:gd name="connsiteY31" fmla="*/ 1001572 h 2302264"/>
                <a:gd name="connsiteX32" fmla="*/ 1377627 w 2634355"/>
                <a:gd name="connsiteY32" fmla="*/ 101683 h 2302264"/>
                <a:gd name="connsiteX33" fmla="*/ 1595709 w 2634355"/>
                <a:gd name="connsiteY33" fmla="*/ 546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34355" h="2302264">
                  <a:moveTo>
                    <a:pt x="1595709" y="546"/>
                  </a:moveTo>
                  <a:cubicBezTo>
                    <a:pt x="1641014" y="-2701"/>
                    <a:pt x="1683905" y="8262"/>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68907" y="228785"/>
                    <a:pt x="2475658" y="167776"/>
                    <a:pt x="2567163" y="223701"/>
                  </a:cubicBezTo>
                  <a:cubicBezTo>
                    <a:pt x="2590037" y="236411"/>
                    <a:pt x="2607830" y="254205"/>
                    <a:pt x="2620539" y="275177"/>
                  </a:cubicBezTo>
                  <a:lnTo>
                    <a:pt x="2634355" y="317786"/>
                  </a:lnTo>
                  <a:lnTo>
                    <a:pt x="2634355" y="458221"/>
                  </a:lnTo>
                  <a:lnTo>
                    <a:pt x="2627528" y="485533"/>
                  </a:lnTo>
                  <a:cubicBezTo>
                    <a:pt x="2611642" y="528748"/>
                    <a:pt x="2587495" y="569421"/>
                    <a:pt x="2562079" y="610095"/>
                  </a:cubicBezTo>
                  <a:cubicBezTo>
                    <a:pt x="2389239" y="889722"/>
                    <a:pt x="2145231" y="1128675"/>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cubicBezTo>
                    <a:pt x="2470577" y="1286283"/>
                    <a:pt x="2531578" y="1235441"/>
                    <a:pt x="2607831" y="1215106"/>
                  </a:cubicBezTo>
                  <a:lnTo>
                    <a:pt x="2634355" y="1211326"/>
                  </a:lnTo>
                  <a:lnTo>
                    <a:pt x="2634355" y="1689785"/>
                  </a:lnTo>
                  <a:lnTo>
                    <a:pt x="2631024" y="1693330"/>
                  </a:lnTo>
                  <a:cubicBezTo>
                    <a:pt x="2491863" y="1821068"/>
                    <a:pt x="2326967" y="1923067"/>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37993" y="50841"/>
                    <a:pt x="1520202" y="5958"/>
                    <a:pt x="1595709" y="546"/>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3050761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4D8729-A3F8-A69C-E1CB-52979F096651}"/>
              </a:ext>
            </a:extLst>
          </p:cNvPr>
          <p:cNvSpPr>
            <a:spLocks noGrp="1"/>
          </p:cNvSpPr>
          <p:nvPr>
            <p:ph type="body" sz="quarter" idx="30"/>
          </p:nvPr>
        </p:nvSpPr>
        <p:spPr/>
        <p:txBody>
          <a:bodyPr/>
          <a:lstStyle/>
          <a:p>
            <a:r>
              <a:rPr lang="en-US" dirty="0"/>
              <a:t>Possible sources of networking</a:t>
            </a:r>
          </a:p>
          <a:p>
            <a:endParaRPr lang="en-US" dirty="0"/>
          </a:p>
        </p:txBody>
      </p:sp>
      <p:sp>
        <p:nvSpPr>
          <p:cNvPr id="5" name="Text Placeholder 4">
            <a:extLst>
              <a:ext uri="{FF2B5EF4-FFF2-40B4-BE49-F238E27FC236}">
                <a16:creationId xmlns:a16="http://schemas.microsoft.com/office/drawing/2014/main" id="{84AD81FE-C721-A8BE-A429-E80DA5DC212E}"/>
              </a:ext>
            </a:extLst>
          </p:cNvPr>
          <p:cNvSpPr>
            <a:spLocks noGrp="1"/>
          </p:cNvSpPr>
          <p:nvPr>
            <p:ph type="body" sz="quarter" idx="48"/>
          </p:nvPr>
        </p:nvSpPr>
        <p:spPr/>
        <p:txBody>
          <a:bodyPr/>
          <a:lstStyle/>
          <a:p>
            <a:pPr>
              <a:spcAft>
                <a:spcPts val="1200"/>
              </a:spcAft>
            </a:pPr>
            <a:r>
              <a:rPr lang="en-US" dirty="0"/>
              <a:t>Unlocking opportunities via these concrete sources for networking that facilitate connections, collaboration and support in navigating the entrepreneurial landscape can help ease the entrepreneurial journey.</a:t>
            </a:r>
          </a:p>
          <a:p>
            <a:pPr>
              <a:spcAft>
                <a:spcPts val="1200"/>
              </a:spcAft>
            </a:pPr>
            <a:endParaRPr lang="en-US" dirty="0"/>
          </a:p>
          <a:p>
            <a:pPr>
              <a:spcAft>
                <a:spcPts val="1200"/>
              </a:spcAft>
            </a:pPr>
            <a:endParaRPr lang="en-US" dirty="0"/>
          </a:p>
          <a:p>
            <a:pPr>
              <a:spcAft>
                <a:spcPts val="1200"/>
              </a:spcAft>
            </a:pPr>
            <a:endParaRPr lang="en-US" dirty="0"/>
          </a:p>
          <a:p>
            <a:pPr>
              <a:spcAft>
                <a:spcPts val="1200"/>
              </a:spcAft>
            </a:pPr>
            <a:endParaRPr lang="en-US" dirty="0"/>
          </a:p>
          <a:p>
            <a:pPr>
              <a:spcAft>
                <a:spcPts val="1200"/>
              </a:spcAft>
            </a:pPr>
            <a:endParaRPr lang="en-US" dirty="0"/>
          </a:p>
          <a:p>
            <a:pPr marL="342900" indent="-342900">
              <a:spcAft>
                <a:spcPts val="600"/>
              </a:spcAft>
              <a:buFont typeface="Arial" panose="020B0604020202020204" pitchFamily="34" charset="0"/>
              <a:buChar char="•"/>
            </a:pPr>
            <a:r>
              <a:rPr lang="en-US" dirty="0"/>
              <a:t>Local Chamber of Commerce</a:t>
            </a:r>
          </a:p>
          <a:p>
            <a:pPr marL="342900" indent="-342900">
              <a:spcAft>
                <a:spcPts val="600"/>
              </a:spcAft>
              <a:buFont typeface="Arial" panose="020B0604020202020204" pitchFamily="34" charset="0"/>
              <a:buChar char="•"/>
            </a:pPr>
            <a:r>
              <a:rPr lang="en-US" dirty="0"/>
              <a:t>Minority Business Networking Events</a:t>
            </a:r>
          </a:p>
          <a:p>
            <a:pPr marL="342900" indent="-342900">
              <a:spcAft>
                <a:spcPts val="600"/>
              </a:spcAft>
              <a:buFont typeface="Arial" panose="020B0604020202020204" pitchFamily="34" charset="0"/>
              <a:buChar char="•"/>
            </a:pPr>
            <a:r>
              <a:rPr lang="en-US" dirty="0"/>
              <a:t>Specific LinkedIn and Industry Forums</a:t>
            </a:r>
          </a:p>
          <a:p>
            <a:pPr marL="342900" indent="-342900">
              <a:spcAft>
                <a:spcPts val="600"/>
              </a:spcAft>
              <a:buFont typeface="Arial" panose="020B0604020202020204" pitchFamily="34" charset="0"/>
              <a:buChar char="•"/>
            </a:pPr>
            <a:r>
              <a:rPr lang="en-US" dirty="0"/>
              <a:t>Mentorship </a:t>
            </a:r>
            <a:r>
              <a:rPr lang="en-US" dirty="0" err="1"/>
              <a:t>Programmes</a:t>
            </a:r>
            <a:r>
              <a:rPr lang="en-US" dirty="0"/>
              <a:t> for Minority Entrepreneurs</a:t>
            </a:r>
          </a:p>
          <a:p>
            <a:pPr marL="342900" indent="-342900">
              <a:spcAft>
                <a:spcPts val="600"/>
              </a:spcAft>
              <a:buFont typeface="Arial" panose="020B0604020202020204" pitchFamily="34" charset="0"/>
              <a:buChar char="•"/>
            </a:pPr>
            <a:r>
              <a:rPr lang="en-US" dirty="0"/>
              <a:t>Community-Based Entrepreneurship Workshops</a:t>
            </a:r>
          </a:p>
          <a:p>
            <a:pPr marL="342900" indent="-342900">
              <a:spcAft>
                <a:spcPts val="600"/>
              </a:spcAft>
              <a:buFont typeface="Arial" panose="020B0604020202020204" pitchFamily="34" charset="0"/>
              <a:buChar char="•"/>
            </a:pPr>
            <a:r>
              <a:rPr lang="en-US" dirty="0"/>
              <a:t>Government Small Business Initiatives</a:t>
            </a:r>
          </a:p>
          <a:p>
            <a:pPr marL="342900" indent="-342900">
              <a:spcAft>
                <a:spcPts val="600"/>
              </a:spcAft>
              <a:buFont typeface="Arial" panose="020B0604020202020204" pitchFamily="34" charset="0"/>
              <a:buChar char="•"/>
            </a:pPr>
            <a:r>
              <a:rPr lang="en-US" dirty="0"/>
              <a:t>Diverse Co-Working Spaces</a:t>
            </a:r>
          </a:p>
          <a:p>
            <a:endParaRPr lang="en-US" dirty="0"/>
          </a:p>
        </p:txBody>
      </p:sp>
      <p:pic>
        <p:nvPicPr>
          <p:cNvPr id="7" name="Picture 6" descr="A group of people standing together&#10;&#10;Description automatically generated">
            <a:extLst>
              <a:ext uri="{FF2B5EF4-FFF2-40B4-BE49-F238E27FC236}">
                <a16:creationId xmlns:a16="http://schemas.microsoft.com/office/drawing/2014/main" id="{69B64673-DCC3-CCCB-3FDB-25136CE77A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4074" y="4429256"/>
            <a:ext cx="3642359" cy="1957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7399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a:xfrm>
            <a:off x="2363461" y="541048"/>
            <a:ext cx="7465079" cy="723352"/>
          </a:xfrm>
        </p:spPr>
        <p:txBody>
          <a:bodyPr>
            <a:normAutofit/>
          </a:bodyPr>
          <a:lstStyle/>
          <a:p>
            <a:r>
              <a:rPr lang="en-US" dirty="0"/>
              <a:t>CASE STUDY: EKE group</a:t>
            </a:r>
          </a:p>
        </p:txBody>
      </p:sp>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a:xfrm>
            <a:off x="2363461" y="1203259"/>
            <a:ext cx="7465079" cy="2654613"/>
          </a:xfrm>
        </p:spPr>
        <p:txBody>
          <a:bodyPr>
            <a:normAutofit/>
          </a:bodyPr>
          <a:lstStyle/>
          <a:p>
            <a:r>
              <a:rPr lang="en-US" b="1" dirty="0">
                <a:hlinkClick r:id="rId2"/>
              </a:rPr>
              <a:t>EKE</a:t>
            </a:r>
            <a:r>
              <a:rPr lang="en-US" dirty="0"/>
              <a:t> (Entrepreneurship &amp; Knowledge Exchange) group is an initiative created by Outside Media &amp; Knowledge, with the desire to create a space for sharing knowledge in the area of entrepreneurship, non-formal adult education, and empowerment through professional and personal development of skills and networks.</a:t>
            </a:r>
          </a:p>
          <a:p>
            <a:endParaRPr lang="en-US" dirty="0"/>
          </a:p>
        </p:txBody>
      </p:sp>
      <p:pic>
        <p:nvPicPr>
          <p:cNvPr id="4" name="Picture Placeholder 3">
            <a:extLst>
              <a:ext uri="{FF2B5EF4-FFF2-40B4-BE49-F238E27FC236}">
                <a16:creationId xmlns:a16="http://schemas.microsoft.com/office/drawing/2014/main" id="{2380FA05-6A25-B9C5-4FE8-6A25F381FF10}"/>
              </a:ext>
            </a:extLst>
          </p:cNvPr>
          <p:cNvPicPr>
            <a:picLocks noGrp="1" noChangeAspect="1"/>
          </p:cNvPicPr>
          <p:nvPr>
            <p:ph type="pic" sz="quarter" idx="21"/>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0" y="0"/>
            <a:ext cx="12192000" cy="6858000"/>
          </a:xfrm>
        </p:spPr>
      </p:pic>
      <p:pic>
        <p:nvPicPr>
          <p:cNvPr id="3" name="Picture 2" descr="A brochure with a landscape&#10;&#10;Description automatically generated">
            <a:extLst>
              <a:ext uri="{FF2B5EF4-FFF2-40B4-BE49-F238E27FC236}">
                <a16:creationId xmlns:a16="http://schemas.microsoft.com/office/drawing/2014/main" id="{7D9F778B-AE3C-758C-E451-ED159B5EFE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2984" y="3834148"/>
            <a:ext cx="5775137" cy="2880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5186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43E951-BA4A-2F18-3725-D8C36C406626}"/>
              </a:ext>
            </a:extLst>
          </p:cNvPr>
          <p:cNvSpPr>
            <a:spLocks noGrp="1"/>
          </p:cNvSpPr>
          <p:nvPr>
            <p:ph type="body" sz="quarter" idx="30"/>
          </p:nvPr>
        </p:nvSpPr>
        <p:spPr>
          <a:xfrm>
            <a:off x="759389" y="523547"/>
            <a:ext cx="10483431" cy="804265"/>
          </a:xfrm>
        </p:spPr>
        <p:txBody>
          <a:bodyPr/>
          <a:lstStyle/>
          <a:p>
            <a:r>
              <a:rPr lang="en-US" dirty="0"/>
              <a:t>CASE STUDY: EKE group – each meeting focuses on a different topic or skill</a:t>
            </a:r>
          </a:p>
          <a:p>
            <a:endParaRPr lang="en-US" dirty="0"/>
          </a:p>
        </p:txBody>
      </p:sp>
      <p:pic>
        <p:nvPicPr>
          <p:cNvPr id="7" name="Picture 6" descr="A table with food and art supplies&#10;&#10;Description automatically generated">
            <a:extLst>
              <a:ext uri="{FF2B5EF4-FFF2-40B4-BE49-F238E27FC236}">
                <a16:creationId xmlns:a16="http://schemas.microsoft.com/office/drawing/2014/main" id="{DD481ACF-91CC-A049-2D6B-373873D31E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00" y="1957479"/>
            <a:ext cx="7060108" cy="3974841"/>
          </a:xfrm>
          <a:prstGeom prst="rect">
            <a:avLst/>
          </a:prstGeom>
          <a:ln>
            <a:noFill/>
          </a:ln>
          <a:effectLst>
            <a:outerShdw blurRad="292100" dist="139700" dir="2700000" algn="tl" rotWithShape="0">
              <a:srgbClr val="333333">
                <a:alpha val="65000"/>
              </a:srgbClr>
            </a:outerShdw>
          </a:effectLst>
        </p:spPr>
      </p:pic>
      <p:pic>
        <p:nvPicPr>
          <p:cNvPr id="8" name="Picture 7" descr="A brochure with a landscape&#10;&#10;Description automatically generated">
            <a:extLst>
              <a:ext uri="{FF2B5EF4-FFF2-40B4-BE49-F238E27FC236}">
                <a16:creationId xmlns:a16="http://schemas.microsoft.com/office/drawing/2014/main" id="{71991956-A25B-C41B-9C82-46B82D1823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9563" y="2325234"/>
            <a:ext cx="5775137" cy="2880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9814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43E951-BA4A-2F18-3725-D8C36C406626}"/>
              </a:ext>
            </a:extLst>
          </p:cNvPr>
          <p:cNvSpPr>
            <a:spLocks noGrp="1"/>
          </p:cNvSpPr>
          <p:nvPr>
            <p:ph type="body" sz="quarter" idx="30"/>
          </p:nvPr>
        </p:nvSpPr>
        <p:spPr/>
        <p:txBody>
          <a:bodyPr/>
          <a:lstStyle/>
          <a:p>
            <a:r>
              <a:rPr lang="en-US" dirty="0"/>
              <a:t>CASE STUDY: EKE group</a:t>
            </a:r>
          </a:p>
          <a:p>
            <a:endParaRPr lang="en-US" dirty="0"/>
          </a:p>
        </p:txBody>
      </p:sp>
      <p:sp>
        <p:nvSpPr>
          <p:cNvPr id="5" name="Text Placeholder 4">
            <a:extLst>
              <a:ext uri="{FF2B5EF4-FFF2-40B4-BE49-F238E27FC236}">
                <a16:creationId xmlns:a16="http://schemas.microsoft.com/office/drawing/2014/main" id="{E47127F4-B3F7-6CE7-6729-D6B71E58123F}"/>
              </a:ext>
            </a:extLst>
          </p:cNvPr>
          <p:cNvSpPr>
            <a:spLocks noGrp="1"/>
          </p:cNvSpPr>
          <p:nvPr>
            <p:ph type="body" sz="quarter" idx="48"/>
          </p:nvPr>
        </p:nvSpPr>
        <p:spPr>
          <a:xfrm>
            <a:off x="854282" y="2125809"/>
            <a:ext cx="10483429" cy="4439577"/>
          </a:xfrm>
        </p:spPr>
        <p:txBody>
          <a:bodyPr/>
          <a:lstStyle/>
          <a:p>
            <a:r>
              <a:rPr lang="en-US" dirty="0"/>
              <a:t>As a place for kindness, mutual support, learning, and useful information, this group is inclusive and welcomes diverse people, with the aim to enable meaningful exchange of knowledge and resources. They want to see the progress of small and medium-sized entrepreneurs, especially those who struggle because of language, or any other obstacles in the area of Germany.</a:t>
            </a:r>
          </a:p>
          <a:p>
            <a:endParaRPr lang="en-US" dirty="0"/>
          </a:p>
          <a:p>
            <a:r>
              <a:rPr lang="en-US" dirty="0"/>
              <a:t>By mutually sharing meaningful resources related to the topics of  entrepreneurship, personal development, and professional growth, this group serves as a great example of networking opportunity for those who find themselves on the outskirts of society. It also creates and encouraging and inspiring environment for those who need motivation in their journey.</a:t>
            </a:r>
          </a:p>
        </p:txBody>
      </p:sp>
    </p:spTree>
    <p:extLst>
      <p:ext uri="{BB962C8B-B14F-4D97-AF65-F5344CB8AC3E}">
        <p14:creationId xmlns:p14="http://schemas.microsoft.com/office/powerpoint/2010/main" val="3399037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8C2DBF1-2B83-62B3-EA75-33279C5C6B13}"/>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p:txBody>
          <a:bodyPr/>
          <a:lstStyle/>
          <a:p>
            <a:r>
              <a:rPr lang="en-US" dirty="0"/>
              <a:t>IMPORTANCE OF MENTORSHIP</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4996019" y="2178493"/>
            <a:ext cx="6561082" cy="1210204"/>
          </a:xfrm>
        </p:spPr>
        <p:txBody>
          <a:bodyPr/>
          <a:lstStyle/>
          <a:p>
            <a:r>
              <a:rPr lang="en-US" dirty="0"/>
              <a:t>Mentorship is especially crucial as migrants often face unique challenges in unfamiliar business landscapes. Having a mentor provides them with an extra boost by offering guidance, insights, and a support network, helping navigate cultural nuances, access resources, and overcome barriers, ultimately increasing their chances of success.</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prstGeom prst="rect">
            <a:avLst/>
          </a:prstGeom>
        </p:spPr>
        <p:txBody>
          <a:bodyPr>
            <a:normAutofit/>
          </a:bodyPr>
          <a:lstStyle/>
          <a:p>
            <a:r>
              <a:rPr lang="en-US" dirty="0"/>
              <a:t>A mentor is someone who allows you to see the hope inside yourself.</a:t>
            </a:r>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r>
              <a:rPr lang="en-GB" dirty="0"/>
              <a:t>Oprah Winfrey</a:t>
            </a:r>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28</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28</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8717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43E951-BA4A-2F18-3725-D8C36C406626}"/>
              </a:ext>
            </a:extLst>
          </p:cNvPr>
          <p:cNvSpPr>
            <a:spLocks noGrp="1"/>
          </p:cNvSpPr>
          <p:nvPr>
            <p:ph type="body" sz="quarter" idx="30"/>
          </p:nvPr>
        </p:nvSpPr>
        <p:spPr/>
        <p:txBody>
          <a:bodyPr/>
          <a:lstStyle/>
          <a:p>
            <a:r>
              <a:rPr lang="en-GB" dirty="0"/>
              <a:t>EXERCISE: </a:t>
            </a:r>
            <a:r>
              <a:rPr lang="en-US" dirty="0"/>
              <a:t>Networking and mentorship simulation: Building a support network</a:t>
            </a:r>
            <a:endParaRPr lang="en-GB" dirty="0"/>
          </a:p>
          <a:p>
            <a:endParaRPr lang="en-US" dirty="0"/>
          </a:p>
        </p:txBody>
      </p:sp>
      <p:sp>
        <p:nvSpPr>
          <p:cNvPr id="5" name="Text Placeholder 4">
            <a:extLst>
              <a:ext uri="{FF2B5EF4-FFF2-40B4-BE49-F238E27FC236}">
                <a16:creationId xmlns:a16="http://schemas.microsoft.com/office/drawing/2014/main" id="{E47127F4-B3F7-6CE7-6729-D6B71E58123F}"/>
              </a:ext>
            </a:extLst>
          </p:cNvPr>
          <p:cNvSpPr>
            <a:spLocks noGrp="1"/>
          </p:cNvSpPr>
          <p:nvPr>
            <p:ph type="body" sz="quarter" idx="48"/>
          </p:nvPr>
        </p:nvSpPr>
        <p:spPr>
          <a:xfrm>
            <a:off x="854282" y="2125809"/>
            <a:ext cx="10483429" cy="4439577"/>
          </a:xfrm>
        </p:spPr>
        <p:txBody>
          <a:bodyPr/>
          <a:lstStyle/>
          <a:p>
            <a:r>
              <a:rPr lang="en-US" dirty="0"/>
              <a:t>In this simulation, participants step into the shoes of migrant entrepreneurs facing the dual challenge of launching a business and navigating a new cultural landscape. The exercise incorporates scenarios reflecting cultural nuances, language barriers, and the unique perspectives. </a:t>
            </a:r>
          </a:p>
          <a:p>
            <a:r>
              <a:rPr lang="en-US" dirty="0"/>
              <a:t>Through interactive role-playing, participants practice culturally sensitive networking strategies, fostering understanding and collaboration. The simulation encourages participants to embrace their unique experiences while building connections, highlighting the strength in diversity. </a:t>
            </a:r>
          </a:p>
          <a:p>
            <a:r>
              <a:rPr lang="en-US" dirty="0"/>
              <a:t>By addressing the complexities of being different as a migrant entrepreneur, this exercise aims to equip participants with the skills needed to forge meaningful connections, promote inclusivity, and thrive in the multicultural business environment.</a:t>
            </a:r>
          </a:p>
          <a:p>
            <a:endParaRPr lang="en-US" dirty="0"/>
          </a:p>
        </p:txBody>
      </p:sp>
    </p:spTree>
    <p:extLst>
      <p:ext uri="{BB962C8B-B14F-4D97-AF65-F5344CB8AC3E}">
        <p14:creationId xmlns:p14="http://schemas.microsoft.com/office/powerpoint/2010/main" val="3846356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337652" y="3175588"/>
            <a:ext cx="3145225" cy="972741"/>
          </a:xfrm>
        </p:spPr>
        <p:txBody>
          <a:bodyPr/>
          <a:lstStyle/>
          <a:p>
            <a:r>
              <a:rPr lang="fr-FR" dirty="0"/>
              <a:t>Socio-economic challenges for migrant entrepreneurs</a:t>
            </a:r>
          </a:p>
        </p:txBody>
      </p:sp>
      <p:pic>
        <p:nvPicPr>
          <p:cNvPr id="10" name="Picture Placeholder 9">
            <a:extLst>
              <a:ext uri="{FF2B5EF4-FFF2-40B4-BE49-F238E27FC236}">
                <a16:creationId xmlns:a16="http://schemas.microsoft.com/office/drawing/2014/main" id="{8DC6B1F0-8DF9-4589-9286-817E3372A3A2}"/>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p:pic>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2203840" y="3175588"/>
            <a:ext cx="4279038" cy="972741"/>
          </a:xfrm>
        </p:spPr>
        <p:txBody>
          <a:bodyPr/>
          <a:lstStyle/>
          <a:p>
            <a:r>
              <a:rPr lang="en-US" dirty="0"/>
              <a:t>Identify opportunities for social and economic inclusion</a:t>
            </a:r>
          </a:p>
        </p:txBody>
      </p:sp>
      <p:pic>
        <p:nvPicPr>
          <p:cNvPr id="10" name="Picture Placeholder 9">
            <a:extLst>
              <a:ext uri="{FF2B5EF4-FFF2-40B4-BE49-F238E27FC236}">
                <a16:creationId xmlns:a16="http://schemas.microsoft.com/office/drawing/2014/main" id="{8DC6B1F0-8DF9-4589-9286-817E3372A3A2}"/>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p:pic>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2036177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p:txBody>
          <a:bodyPr>
            <a:normAutofit/>
          </a:bodyPr>
          <a:lstStyle/>
          <a:p>
            <a:r>
              <a:rPr lang="en-US" dirty="0"/>
              <a:t> CASE STUDY: INTEGREAT</a:t>
            </a:r>
          </a:p>
        </p:txBody>
      </p:sp>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a:xfrm>
            <a:off x="2363461" y="1491959"/>
            <a:ext cx="7465079" cy="2654613"/>
          </a:xfrm>
        </p:spPr>
        <p:txBody>
          <a:bodyPr>
            <a:normAutofit/>
          </a:bodyPr>
          <a:lstStyle/>
          <a:p>
            <a:r>
              <a:rPr lang="en-US" b="1" dirty="0" err="1">
                <a:hlinkClick r:id="rId2"/>
              </a:rPr>
              <a:t>Integreat</a:t>
            </a:r>
            <a:r>
              <a:rPr lang="en-US" dirty="0"/>
              <a:t>, a digital integration platform, stands at the forefront of identifying opportunities for social and economic inclusion for migrants in Germany. Embraced by over 100 municipalities, it </a:t>
            </a:r>
            <a:r>
              <a:rPr lang="en-US" dirty="0" err="1"/>
              <a:t>revolutionises</a:t>
            </a:r>
            <a:r>
              <a:rPr lang="en-US" dirty="0"/>
              <a:t> information access for newcomers with its multilingual interface, offering </a:t>
            </a:r>
            <a:r>
              <a:rPr lang="en-US" dirty="0" err="1"/>
              <a:t>localised</a:t>
            </a:r>
            <a:r>
              <a:rPr lang="en-US" dirty="0"/>
              <a:t> insights and simplifying intricate processes. </a:t>
            </a:r>
          </a:p>
        </p:txBody>
      </p:sp>
      <p:pic>
        <p:nvPicPr>
          <p:cNvPr id="4" name="Picture Placeholder 3">
            <a:extLst>
              <a:ext uri="{FF2B5EF4-FFF2-40B4-BE49-F238E27FC236}">
                <a16:creationId xmlns:a16="http://schemas.microsoft.com/office/drawing/2014/main" id="{2380FA05-6A25-B9C5-4FE8-6A25F381FF10}"/>
              </a:ext>
            </a:extLst>
          </p:cNvPr>
          <p:cNvPicPr>
            <a:picLocks noGrp="1" noChangeAspect="1"/>
          </p:cNvPicPr>
          <p:nvPr>
            <p:ph type="pic" sz="quarter" idx="21"/>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0" y="0"/>
            <a:ext cx="12192000" cy="6858000"/>
          </a:xfrm>
        </p:spPr>
      </p:pic>
    </p:spTree>
    <p:extLst>
      <p:ext uri="{BB962C8B-B14F-4D97-AF65-F5344CB8AC3E}">
        <p14:creationId xmlns:p14="http://schemas.microsoft.com/office/powerpoint/2010/main" val="2138017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43E951-BA4A-2F18-3725-D8C36C406626}"/>
              </a:ext>
            </a:extLst>
          </p:cNvPr>
          <p:cNvSpPr>
            <a:spLocks noGrp="1"/>
          </p:cNvSpPr>
          <p:nvPr>
            <p:ph type="body" sz="quarter" idx="30"/>
          </p:nvPr>
        </p:nvSpPr>
        <p:spPr>
          <a:xfrm>
            <a:off x="854280" y="523547"/>
            <a:ext cx="10483431" cy="804265"/>
          </a:xfrm>
        </p:spPr>
        <p:txBody>
          <a:bodyPr/>
          <a:lstStyle/>
          <a:p>
            <a:r>
              <a:rPr lang="en-US" dirty="0"/>
              <a:t> CASE STUDY: INTEGREAT </a:t>
            </a:r>
            <a:r>
              <a:rPr lang="en-US" dirty="0">
                <a:solidFill>
                  <a:srgbClr val="7ABB57"/>
                </a:solidFill>
              </a:rPr>
              <a:t>(</a:t>
            </a:r>
            <a:r>
              <a:rPr lang="en-IE" b="1" i="0" dirty="0">
                <a:solidFill>
                  <a:srgbClr val="FAD94A"/>
                </a:solidFill>
                <a:effectLst/>
                <a:latin typeface="Raleway" pitchFamily="2" charset="0"/>
                <a:hlinkClick r:id="rId2"/>
              </a:rPr>
              <a:t>www.integreat.app</a:t>
            </a:r>
            <a:r>
              <a:rPr lang="en-IE" b="1" i="0" dirty="0">
                <a:solidFill>
                  <a:srgbClr val="7ABB57"/>
                </a:solidFill>
                <a:effectLst/>
                <a:latin typeface="Raleway" pitchFamily="2" charset="0"/>
              </a:rPr>
              <a:t>)</a:t>
            </a:r>
            <a:r>
              <a:rPr lang="en-IE" b="1" i="0" dirty="0">
                <a:solidFill>
                  <a:srgbClr val="FAD94A"/>
                </a:solidFill>
                <a:effectLst/>
                <a:latin typeface="Raleway" pitchFamily="2" charset="0"/>
              </a:rPr>
              <a:t> </a:t>
            </a:r>
            <a:endParaRPr lang="en-US" dirty="0"/>
          </a:p>
          <a:p>
            <a:endParaRPr lang="en-US" dirty="0"/>
          </a:p>
        </p:txBody>
      </p:sp>
      <p:sp>
        <p:nvSpPr>
          <p:cNvPr id="5" name="Text Placeholder 4">
            <a:extLst>
              <a:ext uri="{FF2B5EF4-FFF2-40B4-BE49-F238E27FC236}">
                <a16:creationId xmlns:a16="http://schemas.microsoft.com/office/drawing/2014/main" id="{E47127F4-B3F7-6CE7-6729-D6B71E58123F}"/>
              </a:ext>
            </a:extLst>
          </p:cNvPr>
          <p:cNvSpPr>
            <a:spLocks noGrp="1"/>
          </p:cNvSpPr>
          <p:nvPr>
            <p:ph type="body" sz="quarter" idx="48"/>
          </p:nvPr>
        </p:nvSpPr>
        <p:spPr>
          <a:xfrm>
            <a:off x="947588" y="1327812"/>
            <a:ext cx="11079571" cy="4439577"/>
          </a:xfrm>
        </p:spPr>
        <p:txBody>
          <a:bodyPr/>
          <a:lstStyle/>
          <a:p>
            <a:r>
              <a:rPr lang="en-US" sz="2000" dirty="0"/>
              <a:t>The app not only facilitates smoother integration but also serves as a crucial tool for migrants to access local services and economic opportunities.</a:t>
            </a:r>
          </a:p>
          <a:p>
            <a:r>
              <a:rPr lang="en-US" sz="2000" dirty="0"/>
              <a:t>With an adaptable and inclusive design, </a:t>
            </a:r>
            <a:r>
              <a:rPr lang="en-US" sz="2000" dirty="0" err="1"/>
              <a:t>Integreat</a:t>
            </a:r>
            <a:r>
              <a:rPr lang="en-US" sz="2000" dirty="0"/>
              <a:t> empowers migrants to navigate complex landscapes, offering insights into local services and economic pathways. </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The impact is reflected in over 3 million annual users, with successful implementations in over 60 cities, showcasing its prowess in supporting migrants on their integration journey.</a:t>
            </a:r>
          </a:p>
          <a:p>
            <a:r>
              <a:rPr lang="en-US" sz="2000" dirty="0"/>
              <a:t> </a:t>
            </a:r>
          </a:p>
          <a:p>
            <a:r>
              <a:rPr lang="en-US" sz="2000" dirty="0"/>
              <a:t>Through digital literacy initiatives and inclusive content creation, it actively contributes to the identification and </a:t>
            </a:r>
            <a:r>
              <a:rPr lang="en-US" sz="2000" dirty="0" err="1"/>
              <a:t>realisation</a:t>
            </a:r>
            <a:r>
              <a:rPr lang="en-US" sz="2000" dirty="0"/>
              <a:t> of social and economic opportunities, marking a milestone in technology-driven solutions for inclusive integration work.</a:t>
            </a:r>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3" name="Picture 2">
            <a:extLst>
              <a:ext uri="{FF2B5EF4-FFF2-40B4-BE49-F238E27FC236}">
                <a16:creationId xmlns:a16="http://schemas.microsoft.com/office/drawing/2014/main" id="{9607B9FB-0A49-FE52-9578-F655D0E32351}"/>
              </a:ext>
            </a:extLst>
          </p:cNvPr>
          <p:cNvPicPr>
            <a:picLocks noChangeAspect="1"/>
          </p:cNvPicPr>
          <p:nvPr/>
        </p:nvPicPr>
        <p:blipFill>
          <a:blip r:embed="rId3"/>
          <a:stretch>
            <a:fillRect/>
          </a:stretch>
        </p:blipFill>
        <p:spPr>
          <a:xfrm>
            <a:off x="0" y="4418044"/>
            <a:ext cx="6404885" cy="24399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73968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2301400"/>
            <a:ext cx="10483429" cy="4439577"/>
          </a:xfrm>
        </p:spPr>
        <p:txBody>
          <a:bodyPr/>
          <a:lstStyle/>
          <a:p>
            <a:r>
              <a:rPr lang="en-US" dirty="0"/>
              <a:t>To identify these opportunities in the entrepreneurial journey of migrants, a critical first step is </a:t>
            </a:r>
            <a:r>
              <a:rPr lang="en-US" dirty="0" err="1"/>
              <a:t>analysing</a:t>
            </a:r>
            <a:r>
              <a:rPr lang="en-US" dirty="0"/>
              <a:t> the local economic and social ecosystem. This involves a thorough examination of community needs, existing business networks, and support structures. </a:t>
            </a:r>
          </a:p>
          <a:p>
            <a:endParaRPr lang="en-US" dirty="0"/>
          </a:p>
          <a:p>
            <a:r>
              <a:rPr lang="en-US" dirty="0"/>
              <a:t>Identifying gaps in services or products, understanding local consumer behaviors, and pinpointing areas where migrant entrepreneurs can contribute adds value. </a:t>
            </a:r>
          </a:p>
          <a:p>
            <a:endParaRPr lang="en-US" dirty="0"/>
          </a:p>
          <a:p>
            <a:r>
              <a:rPr lang="en-US" dirty="0"/>
              <a:t>By </a:t>
            </a:r>
            <a:r>
              <a:rPr lang="en-US" dirty="0" err="1"/>
              <a:t>recognising</a:t>
            </a:r>
            <a:r>
              <a:rPr lang="en-US" dirty="0"/>
              <a:t> and </a:t>
            </a:r>
            <a:r>
              <a:rPr lang="en-US" dirty="0" err="1"/>
              <a:t>capitalising</a:t>
            </a:r>
            <a:r>
              <a:rPr lang="en-US" dirty="0"/>
              <a:t> on the unique opportunities within the local ecosystem, migrant entrepreneurs can forge connections, foster community engagement, and contribute meaningfully to both social and economic prosperity.</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33</a:t>
            </a:fld>
            <a:endParaRPr lang="en-US" sz="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2F878EB7-AA51-37CE-C84D-12F239782D67}"/>
              </a:ext>
            </a:extLst>
          </p:cNvPr>
          <p:cNvSpPr>
            <a:spLocks noGrp="1"/>
          </p:cNvSpPr>
          <p:nvPr>
            <p:ph type="body" sz="quarter" idx="30"/>
          </p:nvPr>
        </p:nvSpPr>
        <p:spPr/>
        <p:txBody>
          <a:bodyPr/>
          <a:lstStyle/>
          <a:p>
            <a:r>
              <a:rPr lang="en-US" dirty="0" err="1"/>
              <a:t>Analyse</a:t>
            </a:r>
            <a:r>
              <a:rPr lang="en-US" dirty="0"/>
              <a:t> local economic and social eco-system – spot opportunities</a:t>
            </a:r>
          </a:p>
        </p:txBody>
      </p:sp>
    </p:spTree>
    <p:extLst>
      <p:ext uri="{BB962C8B-B14F-4D97-AF65-F5344CB8AC3E}">
        <p14:creationId xmlns:p14="http://schemas.microsoft.com/office/powerpoint/2010/main" val="3136109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05</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2467155" y="3479367"/>
            <a:ext cx="4074785" cy="972741"/>
          </a:xfrm>
        </p:spPr>
        <p:txBody>
          <a:bodyPr/>
          <a:lstStyle/>
          <a:p>
            <a:r>
              <a:rPr lang="en-US" dirty="0"/>
              <a:t>Social and personal economic goals</a:t>
            </a:r>
          </a:p>
        </p:txBody>
      </p:sp>
      <p:pic>
        <p:nvPicPr>
          <p:cNvPr id="13" name="Picture Placeholder 12">
            <a:extLst>
              <a:ext uri="{FF2B5EF4-FFF2-40B4-BE49-F238E27FC236}">
                <a16:creationId xmlns:a16="http://schemas.microsoft.com/office/drawing/2014/main" id="{1B85B8FA-3996-0E52-3A63-589FBE106F4D}"/>
              </a:ext>
            </a:extLst>
          </p:cNvPr>
          <p:cNvPicPr>
            <a:picLocks noGrp="1" noChangeAspect="1"/>
          </p:cNvPicPr>
          <p:nvPr>
            <p:ph type="pic" sz="quarter" idx="21"/>
          </p:nvPr>
        </p:nvPicPr>
        <p:blipFill rotWithShape="1">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841657" y="0"/>
            <a:ext cx="5364392" cy="6325815"/>
          </a:xfrm>
        </p:spPr>
      </p:pic>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4223031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2710000"/>
            <a:ext cx="10483429" cy="4161063"/>
          </a:xfrm>
        </p:spPr>
        <p:txBody>
          <a:bodyPr/>
          <a:lstStyle/>
          <a:p>
            <a:r>
              <a:rPr lang="en-US" dirty="0"/>
              <a:t>Elevating migrants' socio-economic status fosters an environment for innovative ideas and expanded business opportunities. Their diverse perspectives, experiences, and skills enrich the entrepreneurial landscape. </a:t>
            </a:r>
          </a:p>
          <a:p>
            <a:endParaRPr lang="en-US" dirty="0"/>
          </a:p>
          <a:p>
            <a:r>
              <a:rPr lang="en-US" dirty="0"/>
              <a:t>Fostering inclusivity unlocks a broader range of creative solutions, contributing to novel ideas and entrepreneurial ambitions. </a:t>
            </a:r>
          </a:p>
          <a:p>
            <a:endParaRPr lang="en-US" dirty="0"/>
          </a:p>
          <a:p>
            <a:r>
              <a:rPr lang="en-US" dirty="0"/>
              <a:t>Empowering migrants not only enriches the cultural and economic fabric but also propels societies forward by embracing the innovation arising from a more inclusive and economically empowered population.</a:t>
            </a:r>
          </a:p>
          <a:p>
            <a:endParaRPr lang="en-US" dirty="0"/>
          </a:p>
          <a:p>
            <a:endParaRPr lang="en-US" dirty="0"/>
          </a:p>
          <a:p>
            <a:endParaRPr lang="en-US" dirty="0"/>
          </a:p>
          <a:p>
            <a:endParaRPr lang="en-US" dirty="0"/>
          </a:p>
          <a:p>
            <a:endParaRPr lang="en-US" dirty="0"/>
          </a:p>
          <a:p>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35</a:t>
            </a:fld>
            <a:endParaRPr lang="en-US" sz="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2F878EB7-AA51-37CE-C84D-12F239782D67}"/>
              </a:ext>
            </a:extLst>
          </p:cNvPr>
          <p:cNvSpPr>
            <a:spLocks noGrp="1"/>
          </p:cNvSpPr>
          <p:nvPr>
            <p:ph type="body" sz="quarter" idx="30"/>
          </p:nvPr>
        </p:nvSpPr>
        <p:spPr/>
        <p:txBody>
          <a:bodyPr/>
          <a:lstStyle/>
          <a:p>
            <a:r>
              <a:rPr lang="en-US" dirty="0"/>
              <a:t>How can better social-economic situation for migrants result in better ideas and more opportunities for business?</a:t>
            </a:r>
            <a:endParaRPr lang="en-GB" dirty="0"/>
          </a:p>
        </p:txBody>
      </p:sp>
    </p:spTree>
    <p:extLst>
      <p:ext uri="{BB962C8B-B14F-4D97-AF65-F5344CB8AC3E}">
        <p14:creationId xmlns:p14="http://schemas.microsoft.com/office/powerpoint/2010/main" val="72869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438150" y="5087406"/>
            <a:ext cx="4403214" cy="1346830"/>
          </a:xfrm>
        </p:spPr>
        <p:txBody>
          <a:bodyPr/>
          <a:lstStyle/>
          <a:p>
            <a:r>
              <a:rPr lang="en-US" dirty="0"/>
              <a:t>RECIPE FOR SUCCESS</a:t>
            </a:r>
          </a:p>
        </p:txBody>
      </p:sp>
      <p:sp>
        <p:nvSpPr>
          <p:cNvPr id="14" name="Text Placeholder 13">
            <a:extLst>
              <a:ext uri="{FF2B5EF4-FFF2-40B4-BE49-F238E27FC236}">
                <a16:creationId xmlns:a16="http://schemas.microsoft.com/office/drawing/2014/main" id="{FD7315E3-9B0D-664A-BC5E-CB77E9ED64F6}"/>
              </a:ext>
            </a:extLst>
          </p:cNvPr>
          <p:cNvSpPr>
            <a:spLocks noGrp="1"/>
          </p:cNvSpPr>
          <p:nvPr>
            <p:ph type="body" sz="quarter" idx="48"/>
          </p:nvPr>
        </p:nvSpPr>
        <p:spPr>
          <a:xfrm>
            <a:off x="4686300" y="4512929"/>
            <a:ext cx="7029450" cy="1346831"/>
          </a:xfrm>
        </p:spPr>
        <p:txBody>
          <a:bodyPr/>
          <a:lstStyle/>
          <a:p>
            <a:r>
              <a:rPr lang="en-US" dirty="0"/>
              <a:t>Aligning social and personal economic goals in the entrepreneurial journey of migrants not only cultivates financial stability but also fosters a sense of community engagement, creating a holistic framework for long-term success.</a:t>
            </a:r>
          </a:p>
        </p:txBody>
      </p:sp>
      <p:pic>
        <p:nvPicPr>
          <p:cNvPr id="18" name="Picture Placeholder 17">
            <a:extLst>
              <a:ext uri="{FF2B5EF4-FFF2-40B4-BE49-F238E27FC236}">
                <a16:creationId xmlns:a16="http://schemas.microsoft.com/office/drawing/2014/main" id="{4109C1E2-4C52-2B15-D875-38C03B91A4D4}"/>
              </a:ext>
            </a:extLst>
          </p:cNvPr>
          <p:cNvPicPr>
            <a:picLocks noGrp="1" noChangeAspect="1"/>
          </p:cNvPicPr>
          <p:nvPr>
            <p:ph type="pic" sz="quarter" idx="23"/>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p:pic>
      <p:pic>
        <p:nvPicPr>
          <p:cNvPr id="22" name="Picture Placeholder 21">
            <a:extLst>
              <a:ext uri="{FF2B5EF4-FFF2-40B4-BE49-F238E27FC236}">
                <a16:creationId xmlns:a16="http://schemas.microsoft.com/office/drawing/2014/main" id="{1104B068-C523-D19A-B448-464D0309F0AD}"/>
              </a:ext>
            </a:extLst>
          </p:cNvPr>
          <p:cNvPicPr>
            <a:picLocks noGrp="1" noChangeAspect="1"/>
          </p:cNvPicPr>
          <p:nvPr>
            <p:ph type="pic" sz="quarter" idx="49"/>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20" name="Picture Placeholder 19">
            <a:extLst>
              <a:ext uri="{FF2B5EF4-FFF2-40B4-BE49-F238E27FC236}">
                <a16:creationId xmlns:a16="http://schemas.microsoft.com/office/drawing/2014/main" id="{5A24BBAC-7F56-9BAA-FCD6-9B250A7C896F}"/>
              </a:ext>
            </a:extLst>
          </p:cNvPr>
          <p:cNvPicPr>
            <a:picLocks noGrp="1" noChangeAspect="1"/>
          </p:cNvPicPr>
          <p:nvPr>
            <p:ph type="pic" sz="quarter" idx="50"/>
          </p:nvPr>
        </p:nvPicPr>
        <p:blipFill>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25" name="Picture Placeholder 24">
            <a:extLst>
              <a:ext uri="{FF2B5EF4-FFF2-40B4-BE49-F238E27FC236}">
                <a16:creationId xmlns:a16="http://schemas.microsoft.com/office/drawing/2014/main" id="{70C87642-87C2-B16F-3C42-9EC58B0AFE4F}"/>
              </a:ext>
            </a:extLst>
          </p:cNvPr>
          <p:cNvPicPr>
            <a:picLocks noGrp="1" noChangeAspect="1"/>
          </p:cNvPicPr>
          <p:nvPr>
            <p:ph type="pic" sz="quarter" idx="51"/>
          </p:nvPr>
        </p:nvPicPr>
        <p:blipFill rotWithShape="1">
          <a:blip r:embed="rId8" cstate="screen">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a:stretch/>
        </p:blipFill>
        <p:spPr>
          <a:xfrm>
            <a:off x="7962900" y="442525"/>
            <a:ext cx="3752850" cy="3481775"/>
          </a:xfrm>
        </p:spPr>
      </p:pic>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36</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36</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5087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42F4DE39-2E54-D068-E168-273AB14BFD18}"/>
              </a:ext>
            </a:extLst>
          </p:cNvPr>
          <p:cNvSpPr/>
          <p:nvPr/>
        </p:nvSpPr>
        <p:spPr>
          <a:xfrm>
            <a:off x="1916429" y="4362074"/>
            <a:ext cx="532311" cy="483326"/>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F591F5A-E8CE-611D-7D76-E19A0146EDE5}"/>
              </a:ext>
            </a:extLst>
          </p:cNvPr>
          <p:cNvSpPr/>
          <p:nvPr/>
        </p:nvSpPr>
        <p:spPr>
          <a:xfrm>
            <a:off x="1528354" y="3115491"/>
            <a:ext cx="548640" cy="439783"/>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75BCE7-9540-8B0B-0B70-6F33BED2B25F}"/>
              </a:ext>
            </a:extLst>
          </p:cNvPr>
          <p:cNvSpPr/>
          <p:nvPr/>
        </p:nvSpPr>
        <p:spPr>
          <a:xfrm>
            <a:off x="2867297" y="1854924"/>
            <a:ext cx="532311" cy="483326"/>
          </a:xfrm>
          <a:prstGeom prst="ellipse">
            <a:avLst/>
          </a:prstGeom>
          <a:solidFill>
            <a:srgbClr val="7A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C35C149-965F-B0E8-CF4F-BD5969422B29}"/>
              </a:ext>
            </a:extLst>
          </p:cNvPr>
          <p:cNvSpPr>
            <a:spLocks noGrp="1"/>
          </p:cNvSpPr>
          <p:nvPr>
            <p:ph type="body" sz="quarter" idx="30"/>
          </p:nvPr>
        </p:nvSpPr>
        <p:spPr>
          <a:xfrm>
            <a:off x="854282" y="644828"/>
            <a:ext cx="10483431" cy="804265"/>
          </a:xfrm>
        </p:spPr>
        <p:txBody>
          <a:bodyPr/>
          <a:lstStyle/>
          <a:p>
            <a:r>
              <a:rPr lang="en-US" dirty="0"/>
              <a:t>Exercise: Setting and achieving social goals via calendar of local and regional events</a:t>
            </a:r>
          </a:p>
        </p:txBody>
      </p:sp>
      <p:sp>
        <p:nvSpPr>
          <p:cNvPr id="5" name="Text Placeholder 4">
            <a:extLst>
              <a:ext uri="{FF2B5EF4-FFF2-40B4-BE49-F238E27FC236}">
                <a16:creationId xmlns:a16="http://schemas.microsoft.com/office/drawing/2014/main" id="{54410ECB-8B37-2F23-F2E7-1453F3B6869A}"/>
              </a:ext>
            </a:extLst>
          </p:cNvPr>
          <p:cNvSpPr>
            <a:spLocks noGrp="1"/>
          </p:cNvSpPr>
          <p:nvPr>
            <p:ph type="body" sz="quarter" idx="48"/>
          </p:nvPr>
        </p:nvSpPr>
        <p:spPr/>
        <p:txBody>
          <a:bodyPr/>
          <a:lstStyle/>
          <a:p>
            <a:r>
              <a:rPr lang="en-US" sz="2000" b="1" dirty="0"/>
              <a:t>What is needed?</a:t>
            </a:r>
          </a:p>
          <a:p>
            <a:endParaRPr lang="en-US" sz="400" b="1" dirty="0"/>
          </a:p>
          <a:p>
            <a:r>
              <a:rPr lang="en-US" sz="2000" dirty="0"/>
              <a:t>A calendar, whether digital or physical, and writing materials.</a:t>
            </a:r>
          </a:p>
          <a:p>
            <a:endParaRPr lang="en-US" sz="2000" b="1" dirty="0"/>
          </a:p>
          <a:p>
            <a:r>
              <a:rPr lang="en-US" sz="2000" b="1" dirty="0"/>
              <a:t>Aim</a:t>
            </a:r>
          </a:p>
          <a:p>
            <a:endParaRPr lang="en-US" sz="400" b="1" dirty="0"/>
          </a:p>
          <a:p>
            <a:r>
              <a:rPr lang="en-US" sz="2000" dirty="0"/>
              <a:t>Encourage setting and achieving social goals by actively engaging with local and regional events</a:t>
            </a:r>
          </a:p>
          <a:p>
            <a:endParaRPr lang="en-US" sz="2000" dirty="0"/>
          </a:p>
          <a:p>
            <a:r>
              <a:rPr lang="en-US" sz="2000" b="1" dirty="0"/>
              <a:t>Output</a:t>
            </a:r>
          </a:p>
          <a:p>
            <a:endParaRPr lang="en-US" sz="400" b="1" dirty="0"/>
          </a:p>
          <a:p>
            <a:r>
              <a:rPr lang="en-US" sz="2000" dirty="0"/>
              <a:t>Participants will have a </a:t>
            </a:r>
            <a:r>
              <a:rPr lang="en-US" sz="2000" dirty="0" err="1"/>
              <a:t>personalised</a:t>
            </a:r>
            <a:r>
              <a:rPr lang="en-US" sz="2000" dirty="0"/>
              <a:t> calendar outlining upcoming events and strategies to achieve their social goals</a:t>
            </a:r>
          </a:p>
          <a:p>
            <a:endParaRPr lang="en-US" dirty="0"/>
          </a:p>
          <a:p>
            <a:endParaRPr lang="en-US" dirty="0"/>
          </a:p>
          <a:p>
            <a:endParaRPr lang="en-US" dirty="0"/>
          </a:p>
          <a:p>
            <a:r>
              <a:rPr lang="en-US" sz="2000" b="1" dirty="0"/>
              <a:t>Instructions</a:t>
            </a:r>
          </a:p>
          <a:p>
            <a:r>
              <a:rPr lang="en-US" sz="2000" dirty="0"/>
              <a:t>Compile a list of local and regional events that align with personal interests, community involvement, or professional networking. Include dates, times, and locations.</a:t>
            </a:r>
          </a:p>
          <a:p>
            <a:endParaRPr lang="en-US" sz="2000" dirty="0"/>
          </a:p>
          <a:p>
            <a:r>
              <a:rPr lang="en-US" sz="2000" dirty="0"/>
              <a:t>Next, define specific social goals and establish achievable targets within a given timeframe.</a:t>
            </a:r>
          </a:p>
          <a:p>
            <a:endParaRPr lang="en-US" sz="2000" dirty="0"/>
          </a:p>
          <a:p>
            <a:r>
              <a:rPr lang="en-US" sz="2000" dirty="0"/>
              <a:t>Develop strategies for actively participating in the selected events to meet your social goals. Consider networking approaches, communication techniques, or personal development activities.</a:t>
            </a:r>
          </a:p>
          <a:p>
            <a:endParaRPr lang="en-US" sz="2000" dirty="0"/>
          </a:p>
        </p:txBody>
      </p:sp>
      <p:pic>
        <p:nvPicPr>
          <p:cNvPr id="7" name="Graphic 6" descr="Scribble with solid fill">
            <a:extLst>
              <a:ext uri="{FF2B5EF4-FFF2-40B4-BE49-F238E27FC236}">
                <a16:creationId xmlns:a16="http://schemas.microsoft.com/office/drawing/2014/main" id="{068210EB-AFD9-0297-3E79-EA0031C8F2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68533" y="1907175"/>
            <a:ext cx="431075" cy="431075"/>
          </a:xfrm>
          <a:prstGeom prst="rect">
            <a:avLst/>
          </a:prstGeom>
        </p:spPr>
      </p:pic>
      <p:pic>
        <p:nvPicPr>
          <p:cNvPr id="11" name="Graphic 10" descr="Bullseye with solid fill">
            <a:extLst>
              <a:ext uri="{FF2B5EF4-FFF2-40B4-BE49-F238E27FC236}">
                <a16:creationId xmlns:a16="http://schemas.microsoft.com/office/drawing/2014/main" id="{624A8FCC-27B5-CF94-53FE-AB9E0A805FB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05642" y="3138350"/>
            <a:ext cx="394063" cy="394063"/>
          </a:xfrm>
          <a:prstGeom prst="rect">
            <a:avLst/>
          </a:prstGeom>
        </p:spPr>
      </p:pic>
      <p:pic>
        <p:nvPicPr>
          <p:cNvPr id="13" name="Graphic 12" descr="Easel with solid fill">
            <a:extLst>
              <a:ext uri="{FF2B5EF4-FFF2-40B4-BE49-F238E27FC236}">
                <a16:creationId xmlns:a16="http://schemas.microsoft.com/office/drawing/2014/main" id="{745A3BB8-B730-DEA0-EB78-60F210FF8D8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985554" y="4389119"/>
            <a:ext cx="394063" cy="394063"/>
          </a:xfrm>
          <a:prstGeom prst="rect">
            <a:avLst/>
          </a:prstGeom>
        </p:spPr>
      </p:pic>
    </p:spTree>
    <p:extLst>
      <p:ext uri="{BB962C8B-B14F-4D97-AF65-F5344CB8AC3E}">
        <p14:creationId xmlns:p14="http://schemas.microsoft.com/office/powerpoint/2010/main" val="2639852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ED1A6C-28F0-17D1-33AD-D63ECBBAB453}"/>
              </a:ext>
            </a:extLst>
          </p:cNvPr>
          <p:cNvSpPr>
            <a:spLocks noGrp="1"/>
          </p:cNvSpPr>
          <p:nvPr>
            <p:ph type="body" sz="quarter" idx="30"/>
          </p:nvPr>
        </p:nvSpPr>
        <p:spPr/>
        <p:txBody>
          <a:bodyPr/>
          <a:lstStyle/>
          <a:p>
            <a:r>
              <a:rPr lang="en-US" dirty="0"/>
              <a:t>Setting and achieving personal economic goals, as a precondition for business</a:t>
            </a:r>
          </a:p>
          <a:p>
            <a:endParaRPr lang="en-US" dirty="0"/>
          </a:p>
        </p:txBody>
      </p:sp>
      <p:sp>
        <p:nvSpPr>
          <p:cNvPr id="3" name="Text Placeholder 2">
            <a:extLst>
              <a:ext uri="{FF2B5EF4-FFF2-40B4-BE49-F238E27FC236}">
                <a16:creationId xmlns:a16="http://schemas.microsoft.com/office/drawing/2014/main" id="{D524D64C-F4CF-211A-E064-8D02642C73CD}"/>
              </a:ext>
            </a:extLst>
          </p:cNvPr>
          <p:cNvSpPr>
            <a:spLocks noGrp="1"/>
          </p:cNvSpPr>
          <p:nvPr>
            <p:ph type="body" sz="quarter" idx="48"/>
          </p:nvPr>
        </p:nvSpPr>
        <p:spPr>
          <a:xfrm>
            <a:off x="854280" y="2132342"/>
            <a:ext cx="10483429" cy="4439577"/>
          </a:xfrm>
        </p:spPr>
        <p:txBody>
          <a:bodyPr/>
          <a:lstStyle/>
          <a:p>
            <a:r>
              <a:rPr lang="en-US" dirty="0"/>
              <a:t>Attaining personal economic goals is vital for migrants venturing into business, paving the way for entrepreneurial success. As financial stability is established, resources for business investment, education, skills development, and capital become available. Meeting economic milestones instills confidence, enabling navigation of entrepreneurial challenges. Achieving personal economic goals provides a solid foundation, empowering calculated risks and opportunities. </a:t>
            </a:r>
          </a:p>
          <a:p>
            <a:r>
              <a:rPr lang="en-US" dirty="0"/>
              <a:t>This empowerment enhances not only their economic well-being but also their ability to contribute meaningfully to the broader business landscape, fostering an inclusive and dynamic entrepreneurial ecosystem.</a:t>
            </a:r>
          </a:p>
        </p:txBody>
      </p:sp>
    </p:spTree>
    <p:extLst>
      <p:ext uri="{BB962C8B-B14F-4D97-AF65-F5344CB8AC3E}">
        <p14:creationId xmlns:p14="http://schemas.microsoft.com/office/powerpoint/2010/main" val="2591497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438150" y="5087406"/>
            <a:ext cx="4403214" cy="1346830"/>
          </a:xfrm>
        </p:spPr>
        <p:txBody>
          <a:bodyPr/>
          <a:lstStyle/>
          <a:p>
            <a:r>
              <a:rPr lang="en-US" dirty="0"/>
              <a:t>QUIZ TIME!</a:t>
            </a:r>
          </a:p>
        </p:txBody>
      </p:sp>
      <p:sp>
        <p:nvSpPr>
          <p:cNvPr id="14" name="Text Placeholder 13">
            <a:extLst>
              <a:ext uri="{FF2B5EF4-FFF2-40B4-BE49-F238E27FC236}">
                <a16:creationId xmlns:a16="http://schemas.microsoft.com/office/drawing/2014/main" id="{FD7315E3-9B0D-664A-BC5E-CB77E9ED64F6}"/>
              </a:ext>
            </a:extLst>
          </p:cNvPr>
          <p:cNvSpPr>
            <a:spLocks noGrp="1"/>
          </p:cNvSpPr>
          <p:nvPr>
            <p:ph type="body" sz="quarter" idx="48"/>
          </p:nvPr>
        </p:nvSpPr>
        <p:spPr>
          <a:xfrm>
            <a:off x="4686300" y="4865626"/>
            <a:ext cx="7029450" cy="1346831"/>
          </a:xfrm>
        </p:spPr>
        <p:txBody>
          <a:bodyPr/>
          <a:lstStyle/>
          <a:p>
            <a:r>
              <a:rPr lang="en-US" dirty="0"/>
              <a:t>Test your understanding of Overcoming Socioeconomic Challenges for Successful Migrant Entrepreneurship</a:t>
            </a:r>
          </a:p>
          <a:p>
            <a:r>
              <a:rPr lang="en-US" dirty="0"/>
              <a:t>with our exercise!</a:t>
            </a:r>
          </a:p>
        </p:txBody>
      </p:sp>
      <p:pic>
        <p:nvPicPr>
          <p:cNvPr id="18" name="Picture Placeholder 17">
            <a:extLst>
              <a:ext uri="{FF2B5EF4-FFF2-40B4-BE49-F238E27FC236}">
                <a16:creationId xmlns:a16="http://schemas.microsoft.com/office/drawing/2014/main" id="{4109C1E2-4C52-2B15-D875-38C03B91A4D4}"/>
              </a:ext>
            </a:extLst>
          </p:cNvPr>
          <p:cNvPicPr>
            <a:picLocks noGrp="1" noChangeAspect="1"/>
          </p:cNvPicPr>
          <p:nvPr>
            <p:ph type="pic" sz="quarter" idx="23"/>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p:pic>
      <p:pic>
        <p:nvPicPr>
          <p:cNvPr id="22" name="Picture Placeholder 21">
            <a:extLst>
              <a:ext uri="{FF2B5EF4-FFF2-40B4-BE49-F238E27FC236}">
                <a16:creationId xmlns:a16="http://schemas.microsoft.com/office/drawing/2014/main" id="{1104B068-C523-D19A-B448-464D0309F0AD}"/>
              </a:ext>
            </a:extLst>
          </p:cNvPr>
          <p:cNvPicPr>
            <a:picLocks noGrp="1" noChangeAspect="1"/>
          </p:cNvPicPr>
          <p:nvPr>
            <p:ph type="pic" sz="quarter" idx="49"/>
          </p:nvPr>
        </p:nvPicPr>
        <p:blipFill>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20" name="Picture Placeholder 19">
            <a:extLst>
              <a:ext uri="{FF2B5EF4-FFF2-40B4-BE49-F238E27FC236}">
                <a16:creationId xmlns:a16="http://schemas.microsoft.com/office/drawing/2014/main" id="{5A24BBAC-7F56-9BAA-FCD6-9B250A7C896F}"/>
              </a:ext>
            </a:extLst>
          </p:cNvPr>
          <p:cNvPicPr>
            <a:picLocks noGrp="1" noChangeAspect="1"/>
          </p:cNvPicPr>
          <p:nvPr>
            <p:ph type="pic" sz="quarter" idx="50"/>
          </p:nvPr>
        </p:nvPicPr>
        <p:blipFill>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a:stretch>
            <a:fillRect/>
          </a:stretch>
        </p:blipFill>
        <p:spPr/>
      </p:pic>
      <p:pic>
        <p:nvPicPr>
          <p:cNvPr id="25" name="Picture Placeholder 24">
            <a:extLst>
              <a:ext uri="{FF2B5EF4-FFF2-40B4-BE49-F238E27FC236}">
                <a16:creationId xmlns:a16="http://schemas.microsoft.com/office/drawing/2014/main" id="{70C87642-87C2-B16F-3C42-9EC58B0AFE4F}"/>
              </a:ext>
            </a:extLst>
          </p:cNvPr>
          <p:cNvPicPr>
            <a:picLocks noGrp="1" noChangeAspect="1"/>
          </p:cNvPicPr>
          <p:nvPr>
            <p:ph type="pic" sz="quarter" idx="51"/>
          </p:nvPr>
        </p:nvPicPr>
        <p:blipFill rotWithShape="1">
          <a:blip r:embed="rId8" cstate="screen">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a:stretch/>
        </p:blipFill>
        <p:spPr>
          <a:xfrm>
            <a:off x="7962900" y="442525"/>
            <a:ext cx="3752850" cy="3481775"/>
          </a:xfrm>
        </p:spPr>
      </p:pic>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39</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39</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415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640956" y="1409888"/>
            <a:ext cx="7124913" cy="808098"/>
          </a:xfrm>
        </p:spPr>
        <p:txBody>
          <a:bodyPr/>
          <a:lstStyle/>
          <a:p>
            <a:r>
              <a:rPr lang="en-US" dirty="0"/>
              <a:t>Immigration and Entrepreneurship</a:t>
            </a:r>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640953" y="2217986"/>
            <a:ext cx="6749339" cy="2965622"/>
          </a:xfrm>
        </p:spPr>
        <p:txBody>
          <a:bodyPr/>
          <a:lstStyle/>
          <a:p>
            <a:r>
              <a:rPr lang="en-US" dirty="0"/>
              <a:t>Research shows that the willingness to engage in entrepreneurial activities is higher for immigrants than natives. But, among those who started a new business, immigrants have lower chances than natives to succeed in the subsequent steps of entrepreneurship. Immigrant entrepreneurs might face more barriers than natives in starting and developing a business successfully.</a:t>
            </a:r>
            <a:r>
              <a:rPr lang="en-US" baseline="30000" dirty="0"/>
              <a:t>1 </a:t>
            </a:r>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p:pic>
      <p:sp>
        <p:nvSpPr>
          <p:cNvPr id="2" name="TextBox 1">
            <a:extLst>
              <a:ext uri="{FF2B5EF4-FFF2-40B4-BE49-F238E27FC236}">
                <a16:creationId xmlns:a16="http://schemas.microsoft.com/office/drawing/2014/main" id="{F07EA49E-FF33-BC87-5BE4-D8B9A956DF6A}"/>
              </a:ext>
            </a:extLst>
          </p:cNvPr>
          <p:cNvSpPr txBox="1"/>
          <p:nvPr/>
        </p:nvSpPr>
        <p:spPr>
          <a:xfrm>
            <a:off x="640956" y="5297745"/>
            <a:ext cx="6749339" cy="415498"/>
          </a:xfrm>
          <a:prstGeom prst="rect">
            <a:avLst/>
          </a:prstGeom>
          <a:noFill/>
        </p:spPr>
        <p:txBody>
          <a:bodyPr wrap="square" rtlCol="0">
            <a:spAutoFit/>
          </a:bodyPr>
          <a:lstStyle/>
          <a:p>
            <a:pPr algn="l"/>
            <a:r>
              <a:rPr lang="en-US" sz="1050" dirty="0">
                <a:solidFill>
                  <a:schemeClr val="bg2">
                    <a:lumMod val="75000"/>
                  </a:schemeClr>
                </a:solidFill>
                <a:latin typeface="Calibri" panose="020F0502020204030204" pitchFamily="34" charset="0"/>
                <a:cs typeface="Calibri" panose="020F0502020204030204" pitchFamily="34" charset="0"/>
              </a:rPr>
              <a:t>1 </a:t>
            </a:r>
            <a:r>
              <a:rPr lang="en-IE" sz="1050" i="0" u="none" strike="noStrike" baseline="0" dirty="0">
                <a:solidFill>
                  <a:schemeClr val="bg2">
                    <a:lumMod val="75000"/>
                  </a:schemeClr>
                </a:solidFill>
                <a:latin typeface="Calibri" panose="020F0502020204030204" pitchFamily="34" charset="0"/>
                <a:cs typeface="Calibri" panose="020F0502020204030204" pitchFamily="34" charset="0"/>
              </a:rPr>
              <a:t>Munich Personal </a:t>
            </a:r>
            <a:r>
              <a:rPr lang="en-IE" sz="1050" i="0" u="none" strike="noStrike" baseline="0" dirty="0" err="1">
                <a:solidFill>
                  <a:schemeClr val="bg2">
                    <a:lumMod val="75000"/>
                  </a:schemeClr>
                </a:solidFill>
                <a:latin typeface="Calibri" panose="020F0502020204030204" pitchFamily="34" charset="0"/>
                <a:cs typeface="Calibri" panose="020F0502020204030204" pitchFamily="34" charset="0"/>
              </a:rPr>
              <a:t>RePEc</a:t>
            </a:r>
            <a:r>
              <a:rPr lang="en-IE" sz="1050" i="0" u="none" strike="noStrike" baseline="0" dirty="0">
                <a:solidFill>
                  <a:schemeClr val="bg2">
                    <a:lumMod val="75000"/>
                  </a:schemeClr>
                </a:solidFill>
                <a:latin typeface="Calibri" panose="020F0502020204030204" pitchFamily="34" charset="0"/>
                <a:cs typeface="Calibri" panose="020F0502020204030204" pitchFamily="34" charset="0"/>
              </a:rPr>
              <a:t> Archive Immigration and entrepreneurship in Europe: cross-country evidence </a:t>
            </a:r>
            <a:r>
              <a:rPr lang="it-IT" sz="1050" i="0" u="none" strike="noStrike" baseline="0" dirty="0">
                <a:solidFill>
                  <a:schemeClr val="bg2">
                    <a:lumMod val="75000"/>
                  </a:schemeClr>
                </a:solidFill>
                <a:latin typeface="Calibri" panose="020F0502020204030204" pitchFamily="34" charset="0"/>
                <a:cs typeface="Calibri" panose="020F0502020204030204" pitchFamily="34" charset="0"/>
              </a:rPr>
              <a:t>Riillo, Cesare Fabio Antonio and Peroni, Chiara </a:t>
            </a:r>
            <a:r>
              <a:rPr lang="en-IE" sz="1050" i="0" u="none" strike="noStrike" baseline="0" dirty="0">
                <a:solidFill>
                  <a:schemeClr val="bg2">
                    <a:lumMod val="75000"/>
                  </a:schemeClr>
                </a:solidFill>
                <a:latin typeface="Calibri" panose="020F0502020204030204" pitchFamily="34" charset="0"/>
                <a:cs typeface="Calibri" panose="020F0502020204030204" pitchFamily="34" charset="0"/>
              </a:rPr>
              <a:t>STATEC Research, STATEC 12 September 2022</a:t>
            </a:r>
            <a:endParaRPr lang="en-IE" sz="1050"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6077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51B00E-87A4-6809-75C0-0606E0F7688C}"/>
              </a:ext>
            </a:extLst>
          </p:cNvPr>
          <p:cNvSpPr>
            <a:spLocks noGrp="1"/>
          </p:cNvSpPr>
          <p:nvPr>
            <p:ph type="body" sz="quarter" idx="20"/>
          </p:nvPr>
        </p:nvSpPr>
        <p:spPr/>
        <p:txBody>
          <a:bodyPr/>
          <a:lstStyle/>
          <a:p>
            <a:r>
              <a:rPr lang="en-US" dirty="0"/>
              <a:t>www.</a:t>
            </a:r>
            <a:r>
              <a:rPr lang="en-US" b="1" dirty="0"/>
              <a:t>ingrow</a:t>
            </a:r>
            <a:r>
              <a:rPr lang="en-US" dirty="0"/>
              <a:t>.eu</a:t>
            </a:r>
          </a:p>
        </p:txBody>
      </p:sp>
      <p:sp>
        <p:nvSpPr>
          <p:cNvPr id="5" name="Text Placeholder 4">
            <a:extLst>
              <a:ext uri="{FF2B5EF4-FFF2-40B4-BE49-F238E27FC236}">
                <a16:creationId xmlns:a16="http://schemas.microsoft.com/office/drawing/2014/main" id="{E06499F2-5E90-07E2-4CB3-FFBDC4494273}"/>
              </a:ext>
            </a:extLst>
          </p:cNvPr>
          <p:cNvSpPr>
            <a:spLocks noGrp="1"/>
          </p:cNvSpPr>
          <p:nvPr>
            <p:ph type="body" sz="quarter" idx="30"/>
          </p:nvPr>
        </p:nvSpPr>
        <p:spPr/>
        <p:txBody>
          <a:bodyPr/>
          <a:lstStyle/>
          <a:p>
            <a:r>
              <a:rPr lang="en-US" dirty="0" err="1"/>
              <a:t>Follow our journey</a:t>
            </a:r>
            <a:endParaRPr lang="en-US" dirty="0"/>
          </a:p>
        </p:txBody>
      </p:sp>
      <p:grpSp>
        <p:nvGrpSpPr>
          <p:cNvPr id="24" name="Group 23">
            <a:extLst>
              <a:ext uri="{FF2B5EF4-FFF2-40B4-BE49-F238E27FC236}">
                <a16:creationId xmlns:a16="http://schemas.microsoft.com/office/drawing/2014/main" id="{B205A1CF-0959-78DE-5028-7853151D2286}"/>
              </a:ext>
            </a:extLst>
          </p:cNvPr>
          <p:cNvGrpSpPr/>
          <p:nvPr/>
        </p:nvGrpSpPr>
        <p:grpSpPr>
          <a:xfrm>
            <a:off x="575886" y="4233019"/>
            <a:ext cx="2476327" cy="417772"/>
            <a:chOff x="575887" y="5068173"/>
            <a:chExt cx="1664680" cy="280842"/>
          </a:xfrm>
        </p:grpSpPr>
        <p:grpSp>
          <p:nvGrpSpPr>
            <p:cNvPr id="6" name="Graphic 3">
              <a:extLst>
                <a:ext uri="{FF2B5EF4-FFF2-40B4-BE49-F238E27FC236}">
                  <a16:creationId xmlns:a16="http://schemas.microsoft.com/office/drawing/2014/main" id="{C16F0B8A-7F69-937C-F2ED-17559B20A6AB}"/>
                </a:ext>
              </a:extLst>
            </p:cNvPr>
            <p:cNvGrpSpPr/>
            <p:nvPr/>
          </p:nvGrpSpPr>
          <p:grpSpPr>
            <a:xfrm>
              <a:off x="1614025" y="5068173"/>
              <a:ext cx="280634" cy="280634"/>
              <a:chOff x="1950027" y="2499889"/>
              <a:chExt cx="850463" cy="850463"/>
            </a:xfrm>
          </p:grpSpPr>
          <p:sp>
            <p:nvSpPr>
              <p:cNvPr id="7" name="Freeform 6">
                <a:extLst>
                  <a:ext uri="{FF2B5EF4-FFF2-40B4-BE49-F238E27FC236}">
                    <a16:creationId xmlns:a16="http://schemas.microsoft.com/office/drawing/2014/main" id="{207490F1-E345-5BC9-D101-99147648B51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3">
                <a:extLst>
                  <a:ext uri="{FF2B5EF4-FFF2-40B4-BE49-F238E27FC236}">
                    <a16:creationId xmlns:a16="http://schemas.microsoft.com/office/drawing/2014/main" id="{EF0EC305-2157-B506-4C46-7D05B4AB506E}"/>
                  </a:ext>
                </a:extLst>
              </p:cNvPr>
              <p:cNvGrpSpPr/>
              <p:nvPr/>
            </p:nvGrpSpPr>
            <p:grpSpPr>
              <a:xfrm>
                <a:off x="2107521" y="2657382"/>
                <a:ext cx="535476" cy="535477"/>
                <a:chOff x="2107521" y="2657382"/>
                <a:chExt cx="535476" cy="535477"/>
              </a:xfrm>
              <a:solidFill>
                <a:srgbClr val="FFFFFF"/>
              </a:solidFill>
            </p:grpSpPr>
            <p:sp>
              <p:nvSpPr>
                <p:cNvPr id="9" name="Freeform 8">
                  <a:extLst>
                    <a:ext uri="{FF2B5EF4-FFF2-40B4-BE49-F238E27FC236}">
                      <a16:creationId xmlns:a16="http://schemas.microsoft.com/office/drawing/2014/main" id="{9212B4F7-97DF-6D12-BC9E-8A1F181265E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6004818-C8CE-1437-8DFC-6531BA84017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C59713EE-BFB0-C40E-9344-FCFC1CB8A27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6ADFA78E-0546-9468-4BB4-200E92A1AB17}"/>
                </a:ext>
              </a:extLst>
            </p:cNvPr>
            <p:cNvGrpSpPr/>
            <p:nvPr/>
          </p:nvGrpSpPr>
          <p:grpSpPr>
            <a:xfrm>
              <a:off x="921794" y="5068173"/>
              <a:ext cx="280634" cy="280634"/>
              <a:chOff x="-147782" y="2499889"/>
              <a:chExt cx="850463" cy="850463"/>
            </a:xfrm>
          </p:grpSpPr>
          <p:sp>
            <p:nvSpPr>
              <p:cNvPr id="14" name="Freeform 13">
                <a:extLst>
                  <a:ext uri="{FF2B5EF4-FFF2-40B4-BE49-F238E27FC236}">
                    <a16:creationId xmlns:a16="http://schemas.microsoft.com/office/drawing/2014/main" id="{FDBCB942-26FF-C552-B1A3-52312ED6BF4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9295F478-319D-3477-9C4B-A70F9E9B7ED5}"/>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6" name="Graphic 3">
              <a:extLst>
                <a:ext uri="{FF2B5EF4-FFF2-40B4-BE49-F238E27FC236}">
                  <a16:creationId xmlns:a16="http://schemas.microsoft.com/office/drawing/2014/main" id="{80CDBD12-7227-6369-73DA-B64E6DFBC12C}"/>
                </a:ext>
              </a:extLst>
            </p:cNvPr>
            <p:cNvGrpSpPr/>
            <p:nvPr/>
          </p:nvGrpSpPr>
          <p:grpSpPr>
            <a:xfrm>
              <a:off x="1959933" y="5068173"/>
              <a:ext cx="280634" cy="280634"/>
              <a:chOff x="2998302" y="2499889"/>
              <a:chExt cx="850463" cy="850463"/>
            </a:xfrm>
          </p:grpSpPr>
          <p:sp>
            <p:nvSpPr>
              <p:cNvPr id="17" name="Freeform 16">
                <a:extLst>
                  <a:ext uri="{FF2B5EF4-FFF2-40B4-BE49-F238E27FC236}">
                    <a16:creationId xmlns:a16="http://schemas.microsoft.com/office/drawing/2014/main" id="{FF365CDF-6FF9-91B4-82AB-20B0506EDBF3}"/>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51DB4C4-55D6-B57D-7ADB-2642557C721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9" name="Graphic 3">
              <a:extLst>
                <a:ext uri="{FF2B5EF4-FFF2-40B4-BE49-F238E27FC236}">
                  <a16:creationId xmlns:a16="http://schemas.microsoft.com/office/drawing/2014/main" id="{0DC999F4-1270-4BAD-D991-3FF630789A37}"/>
                </a:ext>
              </a:extLst>
            </p:cNvPr>
            <p:cNvGrpSpPr/>
            <p:nvPr/>
          </p:nvGrpSpPr>
          <p:grpSpPr>
            <a:xfrm>
              <a:off x="575887" y="5068173"/>
              <a:ext cx="280634" cy="280842"/>
              <a:chOff x="-1196056" y="2499889"/>
              <a:chExt cx="850463" cy="851093"/>
            </a:xfrm>
          </p:grpSpPr>
          <p:sp>
            <p:nvSpPr>
              <p:cNvPr id="20" name="Freeform 19">
                <a:extLst>
                  <a:ext uri="{FF2B5EF4-FFF2-40B4-BE49-F238E27FC236}">
                    <a16:creationId xmlns:a16="http://schemas.microsoft.com/office/drawing/2014/main" id="{DB34B1BE-7597-2BD6-C4DE-8970A9DDD34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A5B505D-0AE7-E7E0-3E8C-E879D3E0AE7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2" name="Freeform 21">
              <a:extLst>
                <a:ext uri="{FF2B5EF4-FFF2-40B4-BE49-F238E27FC236}">
                  <a16:creationId xmlns:a16="http://schemas.microsoft.com/office/drawing/2014/main" id="{ADC8DA71-6474-E29C-8B02-017CD63A5BAF}"/>
                </a:ext>
              </a:extLst>
            </p:cNvPr>
            <p:cNvSpPr/>
            <p:nvPr/>
          </p:nvSpPr>
          <p:spPr>
            <a:xfrm>
              <a:off x="1267910" y="50681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3" name="Graphic 22" descr="World with solid fill">
              <a:extLst>
                <a:ext uri="{FF2B5EF4-FFF2-40B4-BE49-F238E27FC236}">
                  <a16:creationId xmlns:a16="http://schemas.microsoft.com/office/drawing/2014/main" id="{D0C830EC-2994-0CE1-6328-18CA4371EAA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85189" y="5085452"/>
              <a:ext cx="246077" cy="246077"/>
            </a:xfrm>
            <a:prstGeom prst="rect">
              <a:avLst/>
            </a:prstGeom>
          </p:spPr>
        </p:pic>
      </p:grpSp>
      <p:grpSp>
        <p:nvGrpSpPr>
          <p:cNvPr id="34" name="Group 33">
            <a:extLst>
              <a:ext uri="{FF2B5EF4-FFF2-40B4-BE49-F238E27FC236}">
                <a16:creationId xmlns:a16="http://schemas.microsoft.com/office/drawing/2014/main" id="{9149C1B2-6321-2661-5E70-B0188E48F97D}"/>
              </a:ext>
            </a:extLst>
          </p:cNvPr>
          <p:cNvGrpSpPr/>
          <p:nvPr/>
        </p:nvGrpSpPr>
        <p:grpSpPr>
          <a:xfrm>
            <a:off x="9055786" y="2634249"/>
            <a:ext cx="3136215" cy="3344687"/>
            <a:chOff x="9055786" y="2634249"/>
            <a:chExt cx="3136215" cy="3344687"/>
          </a:xfrm>
        </p:grpSpPr>
        <p:sp>
          <p:nvSpPr>
            <p:cNvPr id="31" name="Freeform 30">
              <a:extLst>
                <a:ext uri="{FF2B5EF4-FFF2-40B4-BE49-F238E27FC236}">
                  <a16:creationId xmlns:a16="http://schemas.microsoft.com/office/drawing/2014/main" id="{AE5D0B86-FA31-B821-11AD-EEEBC4900E71}"/>
                </a:ext>
              </a:extLst>
            </p:cNvPr>
            <p:cNvSpPr/>
            <p:nvPr userDrawn="1"/>
          </p:nvSpPr>
          <p:spPr>
            <a:xfrm>
              <a:off x="9055786" y="3045909"/>
              <a:ext cx="634138" cy="2933026"/>
            </a:xfrm>
            <a:custGeom>
              <a:avLst/>
              <a:gdLst>
                <a:gd name="connsiteX0" fmla="*/ 282413 w 634138"/>
                <a:gd name="connsiteY0" fmla="*/ 153 h 2933026"/>
                <a:gd name="connsiteX1" fmla="*/ 617924 w 634138"/>
                <a:gd name="connsiteY1" fmla="*/ 376379 h 2933026"/>
                <a:gd name="connsiteX2" fmla="*/ 617924 w 634138"/>
                <a:gd name="connsiteY2" fmla="*/ 757688 h 2933026"/>
                <a:gd name="connsiteX3" fmla="*/ 516254 w 634138"/>
                <a:gd name="connsiteY3" fmla="*/ 1759258 h 2933026"/>
                <a:gd name="connsiteX4" fmla="*/ 628984 w 634138"/>
                <a:gd name="connsiteY4" fmla="*/ 2914228 h 2933026"/>
                <a:gd name="connsiteX5" fmla="*/ 634138 w 634138"/>
                <a:gd name="connsiteY5" fmla="*/ 2933026 h 2933026"/>
                <a:gd name="connsiteX6" fmla="*/ 407410 w 634138"/>
                <a:gd name="connsiteY6" fmla="*/ 2933026 h 2933026"/>
                <a:gd name="connsiteX7" fmla="*/ 359936 w 634138"/>
                <a:gd name="connsiteY7" fmla="*/ 2897466 h 2933026"/>
                <a:gd name="connsiteX8" fmla="*/ 124825 w 634138"/>
                <a:gd name="connsiteY8" fmla="*/ 2587970 h 2933026"/>
                <a:gd name="connsiteX9" fmla="*/ 48572 w 634138"/>
                <a:gd name="connsiteY9" fmla="*/ 1627072 h 2933026"/>
                <a:gd name="connsiteX10" fmla="*/ 211246 w 634138"/>
                <a:gd name="connsiteY10" fmla="*/ 950884 h 2933026"/>
                <a:gd name="connsiteX11" fmla="*/ 185827 w 634138"/>
                <a:gd name="connsiteY11" fmla="*/ 254360 h 2933026"/>
                <a:gd name="connsiteX12" fmla="*/ 282413 w 634138"/>
                <a:gd name="connsiteY12" fmla="*/ 153 h 29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138" h="2933026">
                  <a:moveTo>
                    <a:pt x="282413" y="153"/>
                  </a:moveTo>
                  <a:cubicBezTo>
                    <a:pt x="490837" y="10321"/>
                    <a:pt x="587423" y="188267"/>
                    <a:pt x="617924" y="376379"/>
                  </a:cubicBezTo>
                  <a:cubicBezTo>
                    <a:pt x="638259" y="503481"/>
                    <a:pt x="623007" y="630583"/>
                    <a:pt x="617924" y="757688"/>
                  </a:cubicBezTo>
                  <a:cubicBezTo>
                    <a:pt x="612840" y="813614"/>
                    <a:pt x="531505" y="1261016"/>
                    <a:pt x="516254" y="1759258"/>
                  </a:cubicBezTo>
                  <a:cubicBezTo>
                    <a:pt x="502911" y="2088456"/>
                    <a:pt x="524595" y="2491611"/>
                    <a:pt x="628984" y="2914228"/>
                  </a:cubicBezTo>
                  <a:lnTo>
                    <a:pt x="634138" y="2933026"/>
                  </a:lnTo>
                  <a:lnTo>
                    <a:pt x="407410" y="2933026"/>
                  </a:lnTo>
                  <a:lnTo>
                    <a:pt x="359936" y="2897466"/>
                  </a:lnTo>
                  <a:cubicBezTo>
                    <a:pt x="265891" y="2812943"/>
                    <a:pt x="185827" y="2709990"/>
                    <a:pt x="124825" y="2587970"/>
                  </a:cubicBezTo>
                  <a:cubicBezTo>
                    <a:pt x="-22597" y="2293092"/>
                    <a:pt x="-27681" y="1942288"/>
                    <a:pt x="48572" y="1627072"/>
                  </a:cubicBezTo>
                  <a:cubicBezTo>
                    <a:pt x="104492" y="1403370"/>
                    <a:pt x="185827" y="1179669"/>
                    <a:pt x="211246" y="950884"/>
                  </a:cubicBezTo>
                  <a:cubicBezTo>
                    <a:pt x="236663" y="722098"/>
                    <a:pt x="226495" y="483145"/>
                    <a:pt x="185827" y="254360"/>
                  </a:cubicBezTo>
                  <a:cubicBezTo>
                    <a:pt x="165494" y="117087"/>
                    <a:pt x="94325" y="-4931"/>
                    <a:pt x="282413"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A7167D42-C7D6-324C-259D-73E821802ACE}"/>
                </a:ext>
              </a:extLst>
            </p:cNvPr>
            <p:cNvSpPr/>
            <p:nvPr userDrawn="1"/>
          </p:nvSpPr>
          <p:spPr>
            <a:xfrm>
              <a:off x="9815302" y="4872869"/>
              <a:ext cx="2376698" cy="1106067"/>
            </a:xfrm>
            <a:custGeom>
              <a:avLst/>
              <a:gdLst>
                <a:gd name="connsiteX0" fmla="*/ 2376698 w 2376698"/>
                <a:gd name="connsiteY0" fmla="*/ 0 h 1106067"/>
                <a:gd name="connsiteX1" fmla="*/ 2376698 w 2376698"/>
                <a:gd name="connsiteY1" fmla="*/ 332258 h 1106067"/>
                <a:gd name="connsiteX2" fmla="*/ 2099591 w 2376698"/>
                <a:gd name="connsiteY2" fmla="*/ 550656 h 1106067"/>
                <a:gd name="connsiteX3" fmla="*/ 1708796 w 2376698"/>
                <a:gd name="connsiteY3" fmla="*/ 816936 h 1106067"/>
                <a:gd name="connsiteX4" fmla="*/ 1397433 w 2376698"/>
                <a:gd name="connsiteY4" fmla="*/ 1018396 h 1106067"/>
                <a:gd name="connsiteX5" fmla="*/ 1256608 w 2376698"/>
                <a:gd name="connsiteY5" fmla="*/ 1106067 h 1106067"/>
                <a:gd name="connsiteX6" fmla="*/ 8550 w 2376698"/>
                <a:gd name="connsiteY6" fmla="*/ 1106067 h 1106067"/>
                <a:gd name="connsiteX7" fmla="*/ 6821 w 2376698"/>
                <a:gd name="connsiteY7" fmla="*/ 1085541 h 1106067"/>
                <a:gd name="connsiteX8" fmla="*/ 51579 w 2376698"/>
                <a:gd name="connsiteY8" fmla="*/ 115329 h 1106067"/>
                <a:gd name="connsiteX9" fmla="*/ 270171 w 2376698"/>
                <a:gd name="connsiteY9" fmla="*/ 547480 h 1106067"/>
                <a:gd name="connsiteX10" fmla="*/ 254919 w 2376698"/>
                <a:gd name="connsiteY10" fmla="*/ 252599 h 1106067"/>
                <a:gd name="connsiteX11" fmla="*/ 610763 w 2376698"/>
                <a:gd name="connsiteY11" fmla="*/ 89907 h 1106067"/>
                <a:gd name="connsiteX12" fmla="*/ 722600 w 2376698"/>
                <a:gd name="connsiteY12" fmla="*/ 466133 h 1106067"/>
                <a:gd name="connsiteX13" fmla="*/ 646347 w 2376698"/>
                <a:gd name="connsiteY13" fmla="*/ 572900 h 1106067"/>
                <a:gd name="connsiteX14" fmla="*/ 2100225 w 2376698"/>
                <a:gd name="connsiteY14" fmla="*/ 110245 h 1106067"/>
                <a:gd name="connsiteX15" fmla="*/ 2318816 w 2376698"/>
                <a:gd name="connsiteY15" fmla="*/ 9833 h 110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6698" h="1106067">
                  <a:moveTo>
                    <a:pt x="2376698" y="0"/>
                  </a:moveTo>
                  <a:lnTo>
                    <a:pt x="2376698" y="332258"/>
                  </a:lnTo>
                  <a:lnTo>
                    <a:pt x="2099591" y="550656"/>
                  </a:lnTo>
                  <a:cubicBezTo>
                    <a:pt x="1973139" y="644077"/>
                    <a:pt x="1843509" y="733048"/>
                    <a:pt x="1708796" y="816936"/>
                  </a:cubicBezTo>
                  <a:cubicBezTo>
                    <a:pt x="1604585" y="883031"/>
                    <a:pt x="1501644" y="951667"/>
                    <a:pt x="1397433" y="1018396"/>
                  </a:cubicBezTo>
                  <a:lnTo>
                    <a:pt x="1256608" y="1106067"/>
                  </a:lnTo>
                  <a:lnTo>
                    <a:pt x="8550" y="1106067"/>
                  </a:lnTo>
                  <a:lnTo>
                    <a:pt x="6821" y="1085541"/>
                  </a:lnTo>
                  <a:cubicBezTo>
                    <a:pt x="-22370" y="559077"/>
                    <a:pt x="51579" y="115329"/>
                    <a:pt x="51579" y="115329"/>
                  </a:cubicBezTo>
                  <a:cubicBezTo>
                    <a:pt x="102413" y="339031"/>
                    <a:pt x="168501" y="481385"/>
                    <a:pt x="270171" y="547480"/>
                  </a:cubicBezTo>
                  <a:cubicBezTo>
                    <a:pt x="219334" y="466133"/>
                    <a:pt x="209167" y="354282"/>
                    <a:pt x="254919" y="252599"/>
                  </a:cubicBezTo>
                  <a:cubicBezTo>
                    <a:pt x="321004" y="105162"/>
                    <a:pt x="478592" y="28898"/>
                    <a:pt x="610763" y="89907"/>
                  </a:cubicBezTo>
                  <a:cubicBezTo>
                    <a:pt x="737849" y="145833"/>
                    <a:pt x="788686" y="318692"/>
                    <a:pt x="722600" y="466133"/>
                  </a:cubicBezTo>
                  <a:cubicBezTo>
                    <a:pt x="702265" y="506807"/>
                    <a:pt x="676848" y="542394"/>
                    <a:pt x="646347" y="572900"/>
                  </a:cubicBezTo>
                  <a:cubicBezTo>
                    <a:pt x="1271616" y="593235"/>
                    <a:pt x="1983306" y="191590"/>
                    <a:pt x="2100225" y="110245"/>
                  </a:cubicBezTo>
                  <a:cubicBezTo>
                    <a:pt x="2168852" y="64488"/>
                    <a:pt x="2242563" y="30170"/>
                    <a:pt x="2318816" y="983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7" name="Freeform 26">
              <a:extLst>
                <a:ext uri="{FF2B5EF4-FFF2-40B4-BE49-F238E27FC236}">
                  <a16:creationId xmlns:a16="http://schemas.microsoft.com/office/drawing/2014/main" id="{D32FDED2-2D19-4BF3-2736-3F96CD3C7CE7}"/>
                </a:ext>
              </a:extLst>
            </p:cNvPr>
            <p:cNvSpPr/>
            <p:nvPr userDrawn="1"/>
          </p:nvSpPr>
          <p:spPr>
            <a:xfrm>
              <a:off x="9729628" y="2634249"/>
              <a:ext cx="2462373" cy="2302264"/>
            </a:xfrm>
            <a:custGeom>
              <a:avLst/>
              <a:gdLst>
                <a:gd name="connsiteX0" fmla="*/ 1639981 w 2462373"/>
                <a:gd name="connsiteY0" fmla="*/ 2304 h 2302264"/>
                <a:gd name="connsiteX1" fmla="*/ 1718219 w 2462373"/>
                <a:gd name="connsiteY1" fmla="*/ 40674 h 2302264"/>
                <a:gd name="connsiteX2" fmla="*/ 1728386 w 2462373"/>
                <a:gd name="connsiteY2" fmla="*/ 350804 h 2302264"/>
                <a:gd name="connsiteX3" fmla="*/ 1113285 w 2462373"/>
                <a:gd name="connsiteY3" fmla="*/ 1342208 h 2302264"/>
                <a:gd name="connsiteX4" fmla="*/ 1103118 w 2462373"/>
                <a:gd name="connsiteY4" fmla="*/ 1459143 h 2302264"/>
                <a:gd name="connsiteX5" fmla="*/ 1265789 w 2462373"/>
                <a:gd name="connsiteY5" fmla="*/ 1418469 h 2302264"/>
                <a:gd name="connsiteX6" fmla="*/ 2287569 w 2462373"/>
                <a:gd name="connsiteY6" fmla="*/ 289795 h 2302264"/>
                <a:gd name="connsiteX7" fmla="*/ 2423553 w 2462373"/>
                <a:gd name="connsiteY7" fmla="*/ 212898 h 2302264"/>
                <a:gd name="connsiteX8" fmla="*/ 2462373 w 2462373"/>
                <a:gd name="connsiteY8" fmla="*/ 207006 h 2302264"/>
                <a:gd name="connsiteX9" fmla="*/ 2462373 w 2462373"/>
                <a:gd name="connsiteY9" fmla="*/ 752629 h 2302264"/>
                <a:gd name="connsiteX10" fmla="*/ 2420376 w 2462373"/>
                <a:gd name="connsiteY10" fmla="*/ 812665 h 2302264"/>
                <a:gd name="connsiteX11" fmla="*/ 1911393 w 2462373"/>
                <a:gd name="connsiteY11" fmla="*/ 1357460 h 2302264"/>
                <a:gd name="connsiteX12" fmla="*/ 1565715 w 2462373"/>
                <a:gd name="connsiteY12" fmla="*/ 1733685 h 2302264"/>
                <a:gd name="connsiteX13" fmla="*/ 1647052 w 2462373"/>
                <a:gd name="connsiteY13" fmla="*/ 1942132 h 2302264"/>
                <a:gd name="connsiteX14" fmla="*/ 1850389 w 2462373"/>
                <a:gd name="connsiteY14" fmla="*/ 1799778 h 2302264"/>
                <a:gd name="connsiteX15" fmla="*/ 2409575 w 2462373"/>
                <a:gd name="connsiteY15" fmla="*/ 1337124 h 2302264"/>
                <a:gd name="connsiteX16" fmla="*/ 2462373 w 2462373"/>
                <a:gd name="connsiteY16" fmla="*/ 1296174 h 2302264"/>
                <a:gd name="connsiteX17" fmla="*/ 2462373 w 2462373"/>
                <a:gd name="connsiteY17" fmla="*/ 1829528 h 2302264"/>
                <a:gd name="connsiteX18" fmla="*/ 2328556 w 2462373"/>
                <a:gd name="connsiteY18" fmla="*/ 1924657 h 2302264"/>
                <a:gd name="connsiteX19" fmla="*/ 2170651 w 2462373"/>
                <a:gd name="connsiteY19" fmla="*/ 2033648 h 2302264"/>
                <a:gd name="connsiteX20" fmla="*/ 1570799 w 2462373"/>
                <a:gd name="connsiteY20" fmla="*/ 2277684 h 2302264"/>
                <a:gd name="connsiteX21" fmla="*/ 701522 w 2462373"/>
                <a:gd name="connsiteY21" fmla="*/ 2201424 h 2302264"/>
                <a:gd name="connsiteX22" fmla="*/ 1052281 w 2462373"/>
                <a:gd name="connsiteY22" fmla="*/ 1921797 h 2302264"/>
                <a:gd name="connsiteX23" fmla="*/ 859109 w 2462373"/>
                <a:gd name="connsiteY23" fmla="*/ 1413385 h 2302264"/>
                <a:gd name="connsiteX24" fmla="*/ 381263 w 2462373"/>
                <a:gd name="connsiteY24" fmla="*/ 1677760 h 2302264"/>
                <a:gd name="connsiteX25" fmla="*/ 396512 w 2462373"/>
                <a:gd name="connsiteY25" fmla="*/ 2023480 h 2302264"/>
                <a:gd name="connsiteX26" fmla="*/ 0 w 2462373"/>
                <a:gd name="connsiteY26" fmla="*/ 1459143 h 2302264"/>
                <a:gd name="connsiteX27" fmla="*/ 284677 w 2462373"/>
                <a:gd name="connsiteY27" fmla="*/ 1525236 h 2302264"/>
                <a:gd name="connsiteX28" fmla="*/ 793024 w 2462373"/>
                <a:gd name="connsiteY28" fmla="*/ 1001572 h 2302264"/>
                <a:gd name="connsiteX29" fmla="*/ 1377627 w 2462373"/>
                <a:gd name="connsiteY29" fmla="*/ 101683 h 2302264"/>
                <a:gd name="connsiteX30" fmla="*/ 1639981 w 2462373"/>
                <a:gd name="connsiteY30" fmla="*/ 2304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62373" h="2302264">
                  <a:moveTo>
                    <a:pt x="1639981" y="2304"/>
                  </a:moveTo>
                  <a:cubicBezTo>
                    <a:pt x="1668655" y="6991"/>
                    <a:pt x="1695343" y="19066"/>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28238" y="259290"/>
                    <a:pt x="2375260" y="228785"/>
                    <a:pt x="2423553" y="212898"/>
                  </a:cubicBezTo>
                  <a:lnTo>
                    <a:pt x="2462373" y="207006"/>
                  </a:lnTo>
                  <a:lnTo>
                    <a:pt x="2462373" y="752629"/>
                  </a:lnTo>
                  <a:lnTo>
                    <a:pt x="2420376" y="812665"/>
                  </a:lnTo>
                  <a:cubicBezTo>
                    <a:pt x="2267871" y="1008563"/>
                    <a:pt x="2086771" y="1185871"/>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lnTo>
                    <a:pt x="2462373" y="1296174"/>
                  </a:lnTo>
                  <a:lnTo>
                    <a:pt x="2462373" y="1829528"/>
                  </a:lnTo>
                  <a:lnTo>
                    <a:pt x="2328556" y="1924657"/>
                  </a:lnTo>
                  <a:cubicBezTo>
                    <a:pt x="2275815" y="1960881"/>
                    <a:pt x="2222756" y="1996788"/>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50067" y="40673"/>
                    <a:pt x="1553959" y="-11758"/>
                    <a:pt x="1639981" y="2304"/>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429139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B3D62-020E-EEB9-6D3E-AA267688FB81}"/>
              </a:ext>
            </a:extLst>
          </p:cNvPr>
          <p:cNvSpPr>
            <a:spLocks noGrp="1"/>
          </p:cNvSpPr>
          <p:nvPr>
            <p:ph type="body" sz="quarter" idx="17"/>
          </p:nvPr>
        </p:nvSpPr>
        <p:spPr>
          <a:xfrm>
            <a:off x="539241" y="123527"/>
            <a:ext cx="6138514" cy="5578533"/>
          </a:xfrm>
        </p:spPr>
        <p:txBody>
          <a:bodyPr>
            <a:normAutofit/>
          </a:bodyPr>
          <a:lstStyle/>
          <a:p>
            <a:pPr algn="l">
              <a:lnSpc>
                <a:spcPct val="120000"/>
              </a:lnSpc>
              <a:spcAft>
                <a:spcPts val="600"/>
              </a:spcAft>
            </a:pPr>
            <a:r>
              <a:rPr lang="en-US" sz="1800" b="0" dirty="0"/>
              <a:t>According to the mentioned 2022 research by </a:t>
            </a:r>
            <a:r>
              <a:rPr lang="en-US" sz="1800" b="0" dirty="0" err="1"/>
              <a:t>Riillo</a:t>
            </a:r>
            <a:r>
              <a:rPr lang="en-US" sz="1800" b="0" dirty="0"/>
              <a:t> and Peroni from STATEC Research, non-EU immigrants in Europe are more interested in starting a businesses than those from within the EU, but they face tough challenges that affect their success. The longer the immigrants stay, the more similar their business </a:t>
            </a:r>
            <a:r>
              <a:rPr lang="en-US" sz="1800" b="0" dirty="0" err="1"/>
              <a:t>behaviour</a:t>
            </a:r>
            <a:r>
              <a:rPr lang="en-US" sz="1800" b="0" dirty="0"/>
              <a:t> becomes to non-immigrants. Even though non-EU immigrants are keen on starting businesses, they don't succeed as much as their intra-EU peers due to hurdles. </a:t>
            </a:r>
            <a:endParaRPr lang="en-US" sz="1800" b="0" dirty="0">
              <a:solidFill>
                <a:schemeClr val="bg1"/>
              </a:solidFill>
            </a:endParaRPr>
          </a:p>
          <a:p>
            <a:pPr algn="l">
              <a:lnSpc>
                <a:spcPct val="120000"/>
              </a:lnSpc>
              <a:spcAft>
                <a:spcPts val="600"/>
              </a:spcAft>
            </a:pPr>
            <a:r>
              <a:rPr lang="en-US" sz="1800" b="0" dirty="0">
                <a:solidFill>
                  <a:schemeClr val="bg1"/>
                </a:solidFill>
              </a:rPr>
              <a:t>The study shows that the longer immigrants stay, the less likely they are to consider starting a business. Although immigration is good for business, many immigrant entrepreneurs face obstacles, keeping them from reaching their full potential. Overcoming these barriers is vital for unlocking economic benefits, encouraging innovation, and improving immigrant acceptance in Europe. </a:t>
            </a:r>
          </a:p>
          <a:p>
            <a:pPr>
              <a:lnSpc>
                <a:spcPct val="90000"/>
              </a:lnSpc>
              <a:spcAft>
                <a:spcPts val="600"/>
              </a:spcAft>
            </a:pPr>
            <a:endParaRPr lang="en-US" sz="500" dirty="0"/>
          </a:p>
        </p:txBody>
      </p:sp>
      <p:sp>
        <p:nvSpPr>
          <p:cNvPr id="4" name="Text Placeholder 3">
            <a:extLst>
              <a:ext uri="{FF2B5EF4-FFF2-40B4-BE49-F238E27FC236}">
                <a16:creationId xmlns:a16="http://schemas.microsoft.com/office/drawing/2014/main" id="{5441C075-FFF8-4707-AA07-7DD5D6EE2389}"/>
              </a:ext>
            </a:extLst>
          </p:cNvPr>
          <p:cNvSpPr>
            <a:spLocks noGrp="1"/>
          </p:cNvSpPr>
          <p:nvPr>
            <p:ph type="body" sz="quarter" idx="18"/>
          </p:nvPr>
        </p:nvSpPr>
        <p:spPr>
          <a:xfrm>
            <a:off x="5490803" y="4521970"/>
            <a:ext cx="5616603" cy="972741"/>
          </a:xfrm>
        </p:spPr>
        <p:txBody>
          <a:bodyPr>
            <a:normAutofit/>
          </a:bodyPr>
          <a:lstStyle/>
          <a:p>
            <a:pPr>
              <a:spcAft>
                <a:spcPts val="600"/>
              </a:spcAft>
            </a:pPr>
            <a:r>
              <a:rPr lang="en-US" dirty="0"/>
              <a:t>Research Findings</a:t>
            </a:r>
          </a:p>
          <a:p>
            <a:pPr>
              <a:spcAft>
                <a:spcPts val="600"/>
              </a:spcAft>
            </a:pPr>
            <a:endParaRPr lang="en-US" dirty="0"/>
          </a:p>
        </p:txBody>
      </p:sp>
      <p:pic>
        <p:nvPicPr>
          <p:cNvPr id="3" name="Graphic 2" descr="Books outline">
            <a:extLst>
              <a:ext uri="{FF2B5EF4-FFF2-40B4-BE49-F238E27FC236}">
                <a16:creationId xmlns:a16="http://schemas.microsoft.com/office/drawing/2014/main" id="{49E19317-C2DB-2BD2-E233-343969A44C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2427" y="-356051"/>
            <a:ext cx="5364392" cy="5364392"/>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p:spPr>
      </p:pic>
    </p:spTree>
    <p:extLst>
      <p:ext uri="{BB962C8B-B14F-4D97-AF65-F5344CB8AC3E}">
        <p14:creationId xmlns:p14="http://schemas.microsoft.com/office/powerpoint/2010/main" val="160150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erson looking at a tablet&#10;&#10;Description automatically generated">
            <a:extLst>
              <a:ext uri="{FF2B5EF4-FFF2-40B4-BE49-F238E27FC236}">
                <a16:creationId xmlns:a16="http://schemas.microsoft.com/office/drawing/2014/main" id="{FCA16BFD-EBD9-0F9E-9545-9C181F145A43}"/>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47251970-1B87-BA98-3280-CC861F0C34D8}"/>
              </a:ext>
            </a:extLst>
          </p:cNvPr>
          <p:cNvSpPr>
            <a:spLocks noGrp="1"/>
          </p:cNvSpPr>
          <p:nvPr>
            <p:ph type="body" sz="quarter" idx="30"/>
          </p:nvPr>
        </p:nvSpPr>
        <p:spPr/>
        <p:txBody>
          <a:bodyPr/>
          <a:lstStyle/>
          <a:p>
            <a:r>
              <a:rPr lang="en-US" dirty="0"/>
              <a:t>Navigating the Challenges </a:t>
            </a:r>
          </a:p>
        </p:txBody>
      </p:sp>
      <p:sp>
        <p:nvSpPr>
          <p:cNvPr id="10" name="Text Placeholder 9">
            <a:extLst>
              <a:ext uri="{FF2B5EF4-FFF2-40B4-BE49-F238E27FC236}">
                <a16:creationId xmlns:a16="http://schemas.microsoft.com/office/drawing/2014/main" id="{0C5C7CE1-2766-DC75-48B8-A4AD7A9D3492}"/>
              </a:ext>
            </a:extLst>
          </p:cNvPr>
          <p:cNvSpPr>
            <a:spLocks noGrp="1"/>
          </p:cNvSpPr>
          <p:nvPr>
            <p:ph type="body" sz="quarter" idx="48"/>
          </p:nvPr>
        </p:nvSpPr>
        <p:spPr>
          <a:xfrm>
            <a:off x="5012197" y="2076136"/>
            <a:ext cx="6724779" cy="1210204"/>
          </a:xfrm>
        </p:spPr>
        <p:txBody>
          <a:bodyPr/>
          <a:lstStyle/>
          <a:p>
            <a:r>
              <a:rPr lang="en-US" sz="2400" dirty="0"/>
              <a:t>Empowering migrants to overcome barriers fosters economic growth and shared prosperity. Successful navigation not only benefits individual entrepreneurs but also enriches society by embracing diversity and promoting inclusivity.</a:t>
            </a:r>
          </a:p>
        </p:txBody>
      </p:sp>
      <p:sp>
        <p:nvSpPr>
          <p:cNvPr id="11" name="Text Placeholder 10">
            <a:extLst>
              <a:ext uri="{FF2B5EF4-FFF2-40B4-BE49-F238E27FC236}">
                <a16:creationId xmlns:a16="http://schemas.microsoft.com/office/drawing/2014/main" id="{065B46AE-FE08-1B1A-79EA-75005DF4ACD1}"/>
              </a:ext>
            </a:extLst>
          </p:cNvPr>
          <p:cNvSpPr>
            <a:spLocks noGrp="1"/>
          </p:cNvSpPr>
          <p:nvPr>
            <p:ph type="body" sz="quarter" idx="59"/>
          </p:nvPr>
        </p:nvSpPr>
        <p:spPr>
          <a:xfrm>
            <a:off x="4303748" y="4510933"/>
            <a:ext cx="3700448" cy="1632228"/>
          </a:xfrm>
        </p:spPr>
        <p:txBody>
          <a:bodyPr/>
          <a:lstStyle/>
          <a:p>
            <a:r>
              <a:rPr lang="en-US" dirty="0"/>
              <a:t>Diversity is the engine of invention. It generates creativity that enriches the world.</a:t>
            </a:r>
          </a:p>
        </p:txBody>
      </p:sp>
      <p:sp>
        <p:nvSpPr>
          <p:cNvPr id="13" name="Text Placeholder 12">
            <a:extLst>
              <a:ext uri="{FF2B5EF4-FFF2-40B4-BE49-F238E27FC236}">
                <a16:creationId xmlns:a16="http://schemas.microsoft.com/office/drawing/2014/main" id="{D5E03DF7-98D5-BADF-1F9D-E54E7D78243A}"/>
              </a:ext>
            </a:extLst>
          </p:cNvPr>
          <p:cNvSpPr>
            <a:spLocks noGrp="1"/>
          </p:cNvSpPr>
          <p:nvPr>
            <p:ph type="body" sz="quarter" idx="61"/>
          </p:nvPr>
        </p:nvSpPr>
        <p:spPr>
          <a:xfrm>
            <a:off x="4303748" y="5917313"/>
            <a:ext cx="3700448" cy="638015"/>
          </a:xfrm>
        </p:spPr>
        <p:txBody>
          <a:bodyPr/>
          <a:lstStyle/>
          <a:p>
            <a:r>
              <a:rPr lang="en-US" dirty="0"/>
              <a:t>Justin Trudeau, Prime Minister of Canada</a:t>
            </a:r>
          </a:p>
        </p:txBody>
      </p:sp>
    </p:spTree>
    <p:extLst>
      <p:ext uri="{BB962C8B-B14F-4D97-AF65-F5344CB8AC3E}">
        <p14:creationId xmlns:p14="http://schemas.microsoft.com/office/powerpoint/2010/main" val="2521573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19815FE-06EC-7496-84B2-C6CFBD325175}"/>
              </a:ext>
            </a:extLst>
          </p:cNvPr>
          <p:cNvPicPr>
            <a:picLocks noGrp="1" noChangeAspect="1"/>
          </p:cNvPicPr>
          <p:nvPr>
            <p:ph type="pic" sz="quarter" idx="21"/>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44450" t="-369" r="7000" b="369"/>
          <a:stretch/>
        </p:blipFill>
        <p:spPr>
          <a:xfrm>
            <a:off x="884606" y="0"/>
            <a:ext cx="4993772" cy="6858000"/>
          </a:xfrm>
        </p:spPr>
      </p:pic>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30"/>
          </p:nvPr>
        </p:nvSpPr>
        <p:spPr/>
        <p:txBody>
          <a:bodyPr/>
          <a:lstStyle/>
          <a:p>
            <a:r>
              <a:rPr lang="en-US" sz="2800" dirty="0"/>
              <a:t>What are the socio-economic challenges for migrant entrepreneurs?</a:t>
            </a:r>
          </a:p>
        </p:txBody>
      </p:sp>
      <p:sp>
        <p:nvSpPr>
          <p:cNvPr id="4" name="Text Placeholder 3">
            <a:extLst>
              <a:ext uri="{FF2B5EF4-FFF2-40B4-BE49-F238E27FC236}">
                <a16:creationId xmlns:a16="http://schemas.microsoft.com/office/drawing/2014/main" id="{A156725F-88E5-471B-5419-E3A74CAA5FD4}"/>
              </a:ext>
            </a:extLst>
          </p:cNvPr>
          <p:cNvSpPr>
            <a:spLocks noGrp="1"/>
          </p:cNvSpPr>
          <p:nvPr>
            <p:ph type="body" sz="quarter" idx="47"/>
          </p:nvPr>
        </p:nvSpPr>
        <p:spPr>
          <a:xfrm>
            <a:off x="6247647" y="2121549"/>
            <a:ext cx="5124002" cy="743603"/>
          </a:xfrm>
        </p:spPr>
        <p:txBody>
          <a:bodyPr/>
          <a:lstStyle/>
          <a:p>
            <a:r>
              <a:rPr lang="en-GB" sz="2400" dirty="0"/>
              <a:t>List of challenges</a:t>
            </a:r>
          </a:p>
        </p:txBody>
      </p:sp>
      <p:sp>
        <p:nvSpPr>
          <p:cNvPr id="5" name="Text Placeholder 4">
            <a:extLst>
              <a:ext uri="{FF2B5EF4-FFF2-40B4-BE49-F238E27FC236}">
                <a16:creationId xmlns:a16="http://schemas.microsoft.com/office/drawing/2014/main" id="{B84768CE-151A-E050-2818-6CB794DEC22A}"/>
              </a:ext>
            </a:extLst>
          </p:cNvPr>
          <p:cNvSpPr>
            <a:spLocks noGrp="1"/>
          </p:cNvSpPr>
          <p:nvPr>
            <p:ph type="body" sz="quarter" idx="48"/>
          </p:nvPr>
        </p:nvSpPr>
        <p:spPr>
          <a:xfrm>
            <a:off x="6176913" y="2639940"/>
            <a:ext cx="5202286" cy="1145251"/>
          </a:xfrm>
        </p:spPr>
        <p:txBody>
          <a:bodyPr/>
          <a:lstStyle/>
          <a:p>
            <a:pPr marL="342900" indent="-342900">
              <a:buFont typeface="Arial" panose="020B0604020202020204" pitchFamily="34" charset="0"/>
              <a:buChar char="•"/>
            </a:pPr>
            <a:r>
              <a:rPr lang="en-GB" sz="1800" dirty="0"/>
              <a:t>Cultural barriers</a:t>
            </a:r>
          </a:p>
          <a:p>
            <a:pPr marL="342900" indent="-342900">
              <a:buFont typeface="Arial" panose="020B0604020202020204" pitchFamily="34" charset="0"/>
              <a:buChar char="•"/>
            </a:pPr>
            <a:r>
              <a:rPr lang="en-GB" sz="1800" dirty="0"/>
              <a:t>Access to financial resources</a:t>
            </a:r>
          </a:p>
          <a:p>
            <a:pPr marL="342900" indent="-342900">
              <a:buFont typeface="Arial" panose="020B0604020202020204" pitchFamily="34" charset="0"/>
              <a:buChar char="•"/>
            </a:pPr>
            <a:r>
              <a:rPr lang="en-GB" sz="1800" dirty="0"/>
              <a:t>Legal and regulatory challenges</a:t>
            </a:r>
          </a:p>
          <a:p>
            <a:pPr marL="342900" indent="-342900">
              <a:buFont typeface="Arial" panose="020B0604020202020204" pitchFamily="34" charset="0"/>
              <a:buChar char="•"/>
            </a:pPr>
            <a:r>
              <a:rPr lang="en-GB" sz="1800" dirty="0"/>
              <a:t>Discrimination and prejudice</a:t>
            </a:r>
          </a:p>
          <a:p>
            <a:pPr marL="342900" indent="-342900">
              <a:buFont typeface="Arial" panose="020B0604020202020204" pitchFamily="34" charset="0"/>
              <a:buChar char="•"/>
            </a:pPr>
            <a:r>
              <a:rPr lang="en-US" sz="1800" dirty="0"/>
              <a:t>Limited social networks</a:t>
            </a:r>
          </a:p>
          <a:p>
            <a:pPr marL="342900" indent="-342900">
              <a:buFont typeface="Arial" panose="020B0604020202020204" pitchFamily="34" charset="0"/>
              <a:buChar char="•"/>
            </a:pPr>
            <a:r>
              <a:rPr lang="en-US" sz="1800" dirty="0"/>
              <a:t>Educational and skills gap</a:t>
            </a:r>
          </a:p>
          <a:p>
            <a:pPr marL="342900" indent="-342900">
              <a:buFont typeface="Arial" panose="020B0604020202020204" pitchFamily="34" charset="0"/>
              <a:buChar char="•"/>
            </a:pPr>
            <a:r>
              <a:rPr lang="en-US" sz="1800" dirty="0"/>
              <a:t>Access to market information</a:t>
            </a:r>
          </a:p>
          <a:p>
            <a:pPr marL="342900" indent="-342900">
              <a:buFont typeface="Arial" panose="020B0604020202020204" pitchFamily="34" charset="0"/>
              <a:buChar char="•"/>
            </a:pPr>
            <a:r>
              <a:rPr lang="en-US" sz="1800" dirty="0"/>
              <a:t>Healthcare and social services</a:t>
            </a:r>
          </a:p>
          <a:p>
            <a:pPr marL="342900" indent="-342900">
              <a:buFont typeface="Arial" panose="020B0604020202020204" pitchFamily="34" charset="0"/>
              <a:buChar char="•"/>
            </a:pPr>
            <a:r>
              <a:rPr lang="en-US" sz="1800" dirty="0"/>
              <a:t>Housing and cost of living</a:t>
            </a:r>
          </a:p>
          <a:p>
            <a:pPr marL="342900" indent="-342900">
              <a:buFont typeface="Arial" panose="020B0604020202020204" pitchFamily="34" charset="0"/>
              <a:buChar char="•"/>
            </a:pPr>
            <a:r>
              <a:rPr lang="en-US" sz="1800" dirty="0"/>
              <a:t>Family and social integration</a:t>
            </a:r>
          </a:p>
          <a:p>
            <a:pPr marL="342900" indent="-342900">
              <a:buFont typeface="Arial" panose="020B0604020202020204" pitchFamily="34" charset="0"/>
              <a:buChar char="•"/>
            </a:pPr>
            <a:r>
              <a:rPr lang="en-US" sz="1800" dirty="0"/>
              <a:t>Technology and infrastructure</a:t>
            </a: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7</a:t>
            </a:fld>
            <a:endParaRPr lang="en-US" sz="1291" dirty="0"/>
          </a:p>
        </p:txBody>
      </p:sp>
      <p:sp>
        <p:nvSpPr>
          <p:cNvPr id="45" name="Oval 44">
            <a:extLst>
              <a:ext uri="{FF2B5EF4-FFF2-40B4-BE49-F238E27FC236}">
                <a16:creationId xmlns:a16="http://schemas.microsoft.com/office/drawing/2014/main" id="{F8927F38-E9EB-C00E-4D68-DE7358FF3FAB}"/>
              </a:ext>
            </a:extLst>
          </p:cNvPr>
          <p:cNvSpPr/>
          <p:nvPr/>
        </p:nvSpPr>
        <p:spPr>
          <a:xfrm>
            <a:off x="5287226" y="2034220"/>
            <a:ext cx="960421" cy="9604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nvGrpSpPr>
          <p:cNvPr id="47" name="Graphic 6">
            <a:extLst>
              <a:ext uri="{FF2B5EF4-FFF2-40B4-BE49-F238E27FC236}">
                <a16:creationId xmlns:a16="http://schemas.microsoft.com/office/drawing/2014/main" id="{0495D18F-AAE3-9035-774E-D9BD7C3ABDE3}"/>
              </a:ext>
            </a:extLst>
          </p:cNvPr>
          <p:cNvGrpSpPr/>
          <p:nvPr/>
        </p:nvGrpSpPr>
        <p:grpSpPr>
          <a:xfrm>
            <a:off x="5515732" y="2190612"/>
            <a:ext cx="553887" cy="553887"/>
            <a:chOff x="-3790297" y="3847119"/>
            <a:chExt cx="590550" cy="590550"/>
          </a:xfrm>
          <a:solidFill>
            <a:srgbClr val="E97924"/>
          </a:solidFill>
        </p:grpSpPr>
        <p:sp>
          <p:nvSpPr>
            <p:cNvPr id="48" name="Freeform 47">
              <a:extLst>
                <a:ext uri="{FF2B5EF4-FFF2-40B4-BE49-F238E27FC236}">
                  <a16:creationId xmlns:a16="http://schemas.microsoft.com/office/drawing/2014/main" id="{A9508741-56E9-9148-7CF6-A727B1B3257D}"/>
                </a:ext>
              </a:extLst>
            </p:cNvPr>
            <p:cNvSpPr/>
            <p:nvPr/>
          </p:nvSpPr>
          <p:spPr>
            <a:xfrm>
              <a:off x="-3675901" y="3847119"/>
              <a:ext cx="361950" cy="523875"/>
            </a:xfrm>
            <a:custGeom>
              <a:avLst/>
              <a:gdLst>
                <a:gd name="connsiteX0" fmla="*/ 180880 w 361950"/>
                <a:gd name="connsiteY0" fmla="*/ 523875 h 523875"/>
                <a:gd name="connsiteX1" fmla="*/ 144494 w 361950"/>
                <a:gd name="connsiteY1" fmla="*/ 502063 h 523875"/>
                <a:gd name="connsiteX2" fmla="*/ 21241 w 361950"/>
                <a:gd name="connsiteY2" fmla="*/ 270986 h 523875"/>
                <a:gd name="connsiteX3" fmla="*/ 0 w 361950"/>
                <a:gd name="connsiteY3" fmla="*/ 185833 h 523875"/>
                <a:gd name="connsiteX4" fmla="*/ 0 w 361950"/>
                <a:gd name="connsiteY4" fmla="*/ 180975 h 523875"/>
                <a:gd name="connsiteX5" fmla="*/ 180975 w 361950"/>
                <a:gd name="connsiteY5" fmla="*/ 0 h 523875"/>
                <a:gd name="connsiteX6" fmla="*/ 361950 w 361950"/>
                <a:gd name="connsiteY6" fmla="*/ 180975 h 523875"/>
                <a:gd name="connsiteX7" fmla="*/ 361950 w 361950"/>
                <a:gd name="connsiteY7" fmla="*/ 185738 h 523875"/>
                <a:gd name="connsiteX8" fmla="*/ 340709 w 361950"/>
                <a:gd name="connsiteY8" fmla="*/ 270891 h 523875"/>
                <a:gd name="connsiteX9" fmla="*/ 217456 w 361950"/>
                <a:gd name="connsiteY9" fmla="*/ 501967 h 523875"/>
                <a:gd name="connsiteX10" fmla="*/ 180880 w 361950"/>
                <a:gd name="connsiteY10" fmla="*/ 523875 h 523875"/>
                <a:gd name="connsiteX11" fmla="*/ 180880 w 361950"/>
                <a:gd name="connsiteY11" fmla="*/ 19050 h 523875"/>
                <a:gd name="connsiteX12" fmla="*/ 18955 w 361950"/>
                <a:gd name="connsiteY12" fmla="*/ 180975 h 523875"/>
                <a:gd name="connsiteX13" fmla="*/ 18955 w 361950"/>
                <a:gd name="connsiteY13" fmla="*/ 185738 h 523875"/>
                <a:gd name="connsiteX14" fmla="*/ 38005 w 361950"/>
                <a:gd name="connsiteY14" fmla="*/ 261938 h 523875"/>
                <a:gd name="connsiteX15" fmla="*/ 161258 w 361950"/>
                <a:gd name="connsiteY15" fmla="*/ 493014 h 523875"/>
                <a:gd name="connsiteX16" fmla="*/ 180880 w 361950"/>
                <a:gd name="connsiteY16" fmla="*/ 504825 h 523875"/>
                <a:gd name="connsiteX17" fmla="*/ 200501 w 361950"/>
                <a:gd name="connsiteY17" fmla="*/ 493014 h 523875"/>
                <a:gd name="connsiteX18" fmla="*/ 323755 w 361950"/>
                <a:gd name="connsiteY18" fmla="*/ 261938 h 523875"/>
                <a:gd name="connsiteX19" fmla="*/ 342805 w 361950"/>
                <a:gd name="connsiteY19" fmla="*/ 185738 h 523875"/>
                <a:gd name="connsiteX20" fmla="*/ 342805 w 361950"/>
                <a:gd name="connsiteY20" fmla="*/ 180975 h 523875"/>
                <a:gd name="connsiteX21" fmla="*/ 180880 w 361950"/>
                <a:gd name="connsiteY21" fmla="*/ 190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0" h="523875">
                  <a:moveTo>
                    <a:pt x="180880" y="523875"/>
                  </a:moveTo>
                  <a:cubicBezTo>
                    <a:pt x="165640" y="523875"/>
                    <a:pt x="151638" y="515493"/>
                    <a:pt x="144494" y="502063"/>
                  </a:cubicBezTo>
                  <a:lnTo>
                    <a:pt x="21241" y="270986"/>
                  </a:lnTo>
                  <a:cubicBezTo>
                    <a:pt x="7334" y="244888"/>
                    <a:pt x="0" y="215360"/>
                    <a:pt x="0" y="185833"/>
                  </a:cubicBezTo>
                  <a:lnTo>
                    <a:pt x="0" y="180975"/>
                  </a:lnTo>
                  <a:cubicBezTo>
                    <a:pt x="0" y="81153"/>
                    <a:pt x="81153" y="0"/>
                    <a:pt x="180975" y="0"/>
                  </a:cubicBezTo>
                  <a:cubicBezTo>
                    <a:pt x="280797" y="0"/>
                    <a:pt x="361950" y="81153"/>
                    <a:pt x="361950" y="180975"/>
                  </a:cubicBezTo>
                  <a:lnTo>
                    <a:pt x="361950" y="185738"/>
                  </a:lnTo>
                  <a:cubicBezTo>
                    <a:pt x="361950" y="215360"/>
                    <a:pt x="354616" y="244792"/>
                    <a:pt x="340709" y="270891"/>
                  </a:cubicBezTo>
                  <a:lnTo>
                    <a:pt x="217456" y="501967"/>
                  </a:lnTo>
                  <a:cubicBezTo>
                    <a:pt x="210122" y="515493"/>
                    <a:pt x="196120" y="523875"/>
                    <a:pt x="180880" y="523875"/>
                  </a:cubicBezTo>
                  <a:close/>
                  <a:moveTo>
                    <a:pt x="180880" y="19050"/>
                  </a:moveTo>
                  <a:cubicBezTo>
                    <a:pt x="91631" y="19050"/>
                    <a:pt x="18955" y="91726"/>
                    <a:pt x="18955" y="180975"/>
                  </a:cubicBezTo>
                  <a:lnTo>
                    <a:pt x="18955" y="185738"/>
                  </a:lnTo>
                  <a:cubicBezTo>
                    <a:pt x="18955" y="212217"/>
                    <a:pt x="25527" y="238601"/>
                    <a:pt x="38005" y="261938"/>
                  </a:cubicBezTo>
                  <a:lnTo>
                    <a:pt x="161258" y="493014"/>
                  </a:lnTo>
                  <a:cubicBezTo>
                    <a:pt x="165164" y="500253"/>
                    <a:pt x="172688" y="504825"/>
                    <a:pt x="180880" y="504825"/>
                  </a:cubicBezTo>
                  <a:cubicBezTo>
                    <a:pt x="189071" y="504825"/>
                    <a:pt x="196596" y="500348"/>
                    <a:pt x="200501" y="493014"/>
                  </a:cubicBezTo>
                  <a:lnTo>
                    <a:pt x="323755" y="261938"/>
                  </a:lnTo>
                  <a:cubicBezTo>
                    <a:pt x="336233" y="238601"/>
                    <a:pt x="342805" y="212217"/>
                    <a:pt x="342805" y="185738"/>
                  </a:cubicBezTo>
                  <a:lnTo>
                    <a:pt x="342805" y="180975"/>
                  </a:lnTo>
                  <a:cubicBezTo>
                    <a:pt x="342805" y="91726"/>
                    <a:pt x="270129" y="19050"/>
                    <a:pt x="180880" y="19050"/>
                  </a:cubicBezTo>
                  <a:close/>
                </a:path>
              </a:pathLst>
            </a:custGeom>
            <a:grpFill/>
            <a:ln w="9525" cap="flat">
              <a:noFill/>
              <a:prstDash val="solid"/>
              <a:miter/>
            </a:ln>
          </p:spPr>
          <p:txBody>
            <a:bodyPr rtlCol="0" anchor="ctr"/>
            <a:lstStyle/>
            <a:p>
              <a:endParaRPr lang="en-RU"/>
            </a:p>
          </p:txBody>
        </p:sp>
        <p:sp>
          <p:nvSpPr>
            <p:cNvPr id="49" name="Freeform 48">
              <a:extLst>
                <a:ext uri="{FF2B5EF4-FFF2-40B4-BE49-F238E27FC236}">
                  <a16:creationId xmlns:a16="http://schemas.microsoft.com/office/drawing/2014/main" id="{1A183160-323D-DDD6-9B04-60227D042235}"/>
                </a:ext>
              </a:extLst>
            </p:cNvPr>
            <p:cNvSpPr/>
            <p:nvPr/>
          </p:nvSpPr>
          <p:spPr>
            <a:xfrm>
              <a:off x="-3637897" y="3885219"/>
              <a:ext cx="285750" cy="285750"/>
            </a:xfrm>
            <a:custGeom>
              <a:avLst/>
              <a:gdLst>
                <a:gd name="connsiteX0" fmla="*/ 142875 w 285750"/>
                <a:gd name="connsiteY0" fmla="*/ 285750 h 285750"/>
                <a:gd name="connsiteX1" fmla="*/ 0 w 285750"/>
                <a:gd name="connsiteY1" fmla="*/ 142875 h 285750"/>
                <a:gd name="connsiteX2" fmla="*/ 142875 w 285750"/>
                <a:gd name="connsiteY2" fmla="*/ 0 h 285750"/>
                <a:gd name="connsiteX3" fmla="*/ 285750 w 285750"/>
                <a:gd name="connsiteY3" fmla="*/ 142875 h 285750"/>
                <a:gd name="connsiteX4" fmla="*/ 142875 w 285750"/>
                <a:gd name="connsiteY4" fmla="*/ 285750 h 285750"/>
                <a:gd name="connsiteX5" fmla="*/ 142875 w 285750"/>
                <a:gd name="connsiteY5" fmla="*/ 19050 h 285750"/>
                <a:gd name="connsiteX6" fmla="*/ 19050 w 285750"/>
                <a:gd name="connsiteY6" fmla="*/ 142875 h 285750"/>
                <a:gd name="connsiteX7" fmla="*/ 142875 w 285750"/>
                <a:gd name="connsiteY7" fmla="*/ 266700 h 285750"/>
                <a:gd name="connsiteX8" fmla="*/ 266700 w 285750"/>
                <a:gd name="connsiteY8" fmla="*/ 142875 h 285750"/>
                <a:gd name="connsiteX9" fmla="*/ 142875 w 285750"/>
                <a:gd name="connsiteY9" fmla="*/ 190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0" h="285750">
                  <a:moveTo>
                    <a:pt x="142875" y="285750"/>
                  </a:moveTo>
                  <a:cubicBezTo>
                    <a:pt x="64103" y="285750"/>
                    <a:pt x="0" y="221647"/>
                    <a:pt x="0" y="142875"/>
                  </a:cubicBezTo>
                  <a:cubicBezTo>
                    <a:pt x="0" y="64103"/>
                    <a:pt x="64103" y="0"/>
                    <a:pt x="142875" y="0"/>
                  </a:cubicBezTo>
                  <a:cubicBezTo>
                    <a:pt x="221647" y="0"/>
                    <a:pt x="285750" y="64103"/>
                    <a:pt x="285750" y="142875"/>
                  </a:cubicBezTo>
                  <a:cubicBezTo>
                    <a:pt x="285750" y="221647"/>
                    <a:pt x="221647" y="285750"/>
                    <a:pt x="142875" y="285750"/>
                  </a:cubicBezTo>
                  <a:close/>
                  <a:moveTo>
                    <a:pt x="142875" y="19050"/>
                  </a:moveTo>
                  <a:cubicBezTo>
                    <a:pt x="74581" y="19050"/>
                    <a:pt x="19050" y="74581"/>
                    <a:pt x="19050" y="142875"/>
                  </a:cubicBezTo>
                  <a:cubicBezTo>
                    <a:pt x="19050" y="211169"/>
                    <a:pt x="74581" y="266700"/>
                    <a:pt x="142875" y="266700"/>
                  </a:cubicBezTo>
                  <a:cubicBezTo>
                    <a:pt x="211169" y="266700"/>
                    <a:pt x="266700" y="211169"/>
                    <a:pt x="266700" y="142875"/>
                  </a:cubicBezTo>
                  <a:cubicBezTo>
                    <a:pt x="266700" y="74581"/>
                    <a:pt x="211169" y="19050"/>
                    <a:pt x="142875" y="19050"/>
                  </a:cubicBezTo>
                  <a:close/>
                </a:path>
              </a:pathLst>
            </a:custGeom>
            <a:grpFill/>
            <a:ln w="9525" cap="flat">
              <a:noFill/>
              <a:prstDash val="solid"/>
              <a:miter/>
            </a:ln>
          </p:spPr>
          <p:txBody>
            <a:bodyPr rtlCol="0" anchor="ctr"/>
            <a:lstStyle/>
            <a:p>
              <a:endParaRPr lang="en-RU"/>
            </a:p>
          </p:txBody>
        </p:sp>
        <p:sp>
          <p:nvSpPr>
            <p:cNvPr id="50" name="Freeform 49">
              <a:extLst>
                <a:ext uri="{FF2B5EF4-FFF2-40B4-BE49-F238E27FC236}">
                  <a16:creationId xmlns:a16="http://schemas.microsoft.com/office/drawing/2014/main" id="{036D4111-0ECC-8E29-BD8F-15C750CBBCE1}"/>
                </a:ext>
              </a:extLst>
            </p:cNvPr>
            <p:cNvSpPr/>
            <p:nvPr/>
          </p:nvSpPr>
          <p:spPr>
            <a:xfrm>
              <a:off x="-3504547" y="3894744"/>
              <a:ext cx="19050" cy="266700"/>
            </a:xfrm>
            <a:custGeom>
              <a:avLst/>
              <a:gdLst>
                <a:gd name="connsiteX0" fmla="*/ 0 w 19050"/>
                <a:gd name="connsiteY0" fmla="*/ 0 h 266700"/>
                <a:gd name="connsiteX1" fmla="*/ 19050 w 19050"/>
                <a:gd name="connsiteY1" fmla="*/ 0 h 266700"/>
                <a:gd name="connsiteX2" fmla="*/ 19050 w 19050"/>
                <a:gd name="connsiteY2" fmla="*/ 266700 h 266700"/>
                <a:gd name="connsiteX3" fmla="*/ 0 w 1905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9050" h="266700">
                  <a:moveTo>
                    <a:pt x="0" y="0"/>
                  </a:moveTo>
                  <a:lnTo>
                    <a:pt x="19050" y="0"/>
                  </a:lnTo>
                  <a:lnTo>
                    <a:pt x="19050" y="266700"/>
                  </a:lnTo>
                  <a:lnTo>
                    <a:pt x="0" y="266700"/>
                  </a:lnTo>
                  <a:close/>
                </a:path>
              </a:pathLst>
            </a:custGeom>
            <a:grpFill/>
            <a:ln w="9525" cap="flat">
              <a:noFill/>
              <a:prstDash val="solid"/>
              <a:miter/>
            </a:ln>
          </p:spPr>
          <p:txBody>
            <a:bodyPr rtlCol="0" anchor="ctr"/>
            <a:lstStyle/>
            <a:p>
              <a:endParaRPr lang="en-RU"/>
            </a:p>
          </p:txBody>
        </p:sp>
        <p:sp>
          <p:nvSpPr>
            <p:cNvPr id="51" name="Freeform 50">
              <a:extLst>
                <a:ext uri="{FF2B5EF4-FFF2-40B4-BE49-F238E27FC236}">
                  <a16:creationId xmlns:a16="http://schemas.microsoft.com/office/drawing/2014/main" id="{96E5903F-9FE3-C7A4-D53F-90A78AD4B2CC}"/>
                </a:ext>
              </a:extLst>
            </p:cNvPr>
            <p:cNvSpPr/>
            <p:nvPr/>
          </p:nvSpPr>
          <p:spPr>
            <a:xfrm>
              <a:off x="-3628372" y="4018569"/>
              <a:ext cx="266700" cy="19050"/>
            </a:xfrm>
            <a:custGeom>
              <a:avLst/>
              <a:gdLst>
                <a:gd name="connsiteX0" fmla="*/ 0 w 266700"/>
                <a:gd name="connsiteY0" fmla="*/ 0 h 19050"/>
                <a:gd name="connsiteX1" fmla="*/ 266700 w 266700"/>
                <a:gd name="connsiteY1" fmla="*/ 0 h 19050"/>
                <a:gd name="connsiteX2" fmla="*/ 266700 w 266700"/>
                <a:gd name="connsiteY2" fmla="*/ 19050 h 19050"/>
                <a:gd name="connsiteX3" fmla="*/ 0 w 2667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6700" h="19050">
                  <a:moveTo>
                    <a:pt x="0" y="0"/>
                  </a:moveTo>
                  <a:lnTo>
                    <a:pt x="266700" y="0"/>
                  </a:lnTo>
                  <a:lnTo>
                    <a:pt x="266700" y="19050"/>
                  </a:lnTo>
                  <a:lnTo>
                    <a:pt x="0" y="19050"/>
                  </a:lnTo>
                  <a:close/>
                </a:path>
              </a:pathLst>
            </a:custGeom>
            <a:grpFill/>
            <a:ln w="9525" cap="flat">
              <a:noFill/>
              <a:prstDash val="solid"/>
              <a:miter/>
            </a:ln>
          </p:spPr>
          <p:txBody>
            <a:bodyPr rtlCol="0" anchor="ctr"/>
            <a:lstStyle/>
            <a:p>
              <a:endParaRPr lang="en-RU"/>
            </a:p>
          </p:txBody>
        </p:sp>
        <p:sp>
          <p:nvSpPr>
            <p:cNvPr id="52" name="Freeform 51">
              <a:extLst>
                <a:ext uri="{FF2B5EF4-FFF2-40B4-BE49-F238E27FC236}">
                  <a16:creationId xmlns:a16="http://schemas.microsoft.com/office/drawing/2014/main" id="{0D915785-8384-DF59-21ED-7538A3EADAAE}"/>
                </a:ext>
              </a:extLst>
            </p:cNvPr>
            <p:cNvSpPr/>
            <p:nvPr/>
          </p:nvSpPr>
          <p:spPr>
            <a:xfrm>
              <a:off x="-3500546" y="3886838"/>
              <a:ext cx="81724" cy="282320"/>
            </a:xfrm>
            <a:custGeom>
              <a:avLst/>
              <a:gdLst>
                <a:gd name="connsiteX0" fmla="*/ 11049 w 81724"/>
                <a:gd name="connsiteY0" fmla="*/ 282321 h 282320"/>
                <a:gd name="connsiteX1" fmla="*/ 0 w 81724"/>
                <a:gd name="connsiteY1" fmla="*/ 266795 h 282320"/>
                <a:gd name="connsiteX2" fmla="*/ 62675 w 81724"/>
                <a:gd name="connsiteY2" fmla="*/ 141161 h 282320"/>
                <a:gd name="connsiteX3" fmla="*/ 0 w 81724"/>
                <a:gd name="connsiteY3" fmla="*/ 15526 h 282320"/>
                <a:gd name="connsiteX4" fmla="*/ 11049 w 81724"/>
                <a:gd name="connsiteY4" fmla="*/ 0 h 282320"/>
                <a:gd name="connsiteX5" fmla="*/ 81725 w 81724"/>
                <a:gd name="connsiteY5" fmla="*/ 141065 h 282320"/>
                <a:gd name="connsiteX6" fmla="*/ 11049 w 81724"/>
                <a:gd name="connsiteY6" fmla="*/ 282321 h 28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24" h="282320">
                  <a:moveTo>
                    <a:pt x="11049" y="282321"/>
                  </a:moveTo>
                  <a:lnTo>
                    <a:pt x="0" y="266795"/>
                  </a:lnTo>
                  <a:cubicBezTo>
                    <a:pt x="667" y="266319"/>
                    <a:pt x="62675" y="220694"/>
                    <a:pt x="62675" y="141161"/>
                  </a:cubicBezTo>
                  <a:cubicBezTo>
                    <a:pt x="62675" y="61246"/>
                    <a:pt x="571" y="16002"/>
                    <a:pt x="0" y="15526"/>
                  </a:cubicBezTo>
                  <a:lnTo>
                    <a:pt x="11049" y="0"/>
                  </a:lnTo>
                  <a:cubicBezTo>
                    <a:pt x="13907" y="2096"/>
                    <a:pt x="81725" y="51530"/>
                    <a:pt x="81725" y="141065"/>
                  </a:cubicBezTo>
                  <a:cubicBezTo>
                    <a:pt x="81725" y="230886"/>
                    <a:pt x="13907" y="280321"/>
                    <a:pt x="11049" y="282321"/>
                  </a:cubicBezTo>
                  <a:close/>
                </a:path>
              </a:pathLst>
            </a:custGeom>
            <a:grpFill/>
            <a:ln w="9525" cap="flat">
              <a:noFill/>
              <a:prstDash val="solid"/>
              <a:miter/>
            </a:ln>
          </p:spPr>
          <p:txBody>
            <a:bodyPr rtlCol="0" anchor="ctr"/>
            <a:lstStyle/>
            <a:p>
              <a:endParaRPr lang="en-RU"/>
            </a:p>
          </p:txBody>
        </p:sp>
        <p:sp>
          <p:nvSpPr>
            <p:cNvPr id="53" name="Freeform 52">
              <a:extLst>
                <a:ext uri="{FF2B5EF4-FFF2-40B4-BE49-F238E27FC236}">
                  <a16:creationId xmlns:a16="http://schemas.microsoft.com/office/drawing/2014/main" id="{EA385B5A-F984-77D3-F331-3372163D6F00}"/>
                </a:ext>
              </a:extLst>
            </p:cNvPr>
            <p:cNvSpPr/>
            <p:nvPr/>
          </p:nvSpPr>
          <p:spPr>
            <a:xfrm>
              <a:off x="-3608274" y="3937987"/>
              <a:ext cx="226504" cy="52006"/>
            </a:xfrm>
            <a:custGeom>
              <a:avLst/>
              <a:gdLst>
                <a:gd name="connsiteX0" fmla="*/ 113252 w 226504"/>
                <a:gd name="connsiteY0" fmla="*/ 52006 h 52006"/>
                <a:gd name="connsiteX1" fmla="*/ 0 w 226504"/>
                <a:gd name="connsiteY1" fmla="*/ 8668 h 52006"/>
                <a:gd name="connsiteX2" fmla="*/ 16954 w 226504"/>
                <a:gd name="connsiteY2" fmla="*/ 0 h 52006"/>
                <a:gd name="connsiteX3" fmla="*/ 113252 w 226504"/>
                <a:gd name="connsiteY3" fmla="*/ 32956 h 52006"/>
                <a:gd name="connsiteX4" fmla="*/ 209550 w 226504"/>
                <a:gd name="connsiteY4" fmla="*/ 0 h 52006"/>
                <a:gd name="connsiteX5" fmla="*/ 226505 w 226504"/>
                <a:gd name="connsiteY5" fmla="*/ 8668 h 52006"/>
                <a:gd name="connsiteX6" fmla="*/ 113252 w 226504"/>
                <a:gd name="connsiteY6" fmla="*/ 52006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504" h="52006">
                  <a:moveTo>
                    <a:pt x="113252" y="52006"/>
                  </a:moveTo>
                  <a:cubicBezTo>
                    <a:pt x="22670" y="52006"/>
                    <a:pt x="857" y="10382"/>
                    <a:pt x="0" y="8668"/>
                  </a:cubicBezTo>
                  <a:lnTo>
                    <a:pt x="16954" y="0"/>
                  </a:lnTo>
                  <a:cubicBezTo>
                    <a:pt x="17145" y="286"/>
                    <a:pt x="35719" y="32956"/>
                    <a:pt x="113252" y="32956"/>
                  </a:cubicBezTo>
                  <a:cubicBezTo>
                    <a:pt x="190786" y="32956"/>
                    <a:pt x="209359" y="286"/>
                    <a:pt x="209550" y="0"/>
                  </a:cubicBezTo>
                  <a:lnTo>
                    <a:pt x="226505" y="8668"/>
                  </a:lnTo>
                  <a:cubicBezTo>
                    <a:pt x="225647" y="10382"/>
                    <a:pt x="203835" y="52006"/>
                    <a:pt x="113252" y="52006"/>
                  </a:cubicBezTo>
                  <a:close/>
                </a:path>
              </a:pathLst>
            </a:custGeom>
            <a:grpFill/>
            <a:ln w="9525" cap="flat">
              <a:noFill/>
              <a:prstDash val="solid"/>
              <a:miter/>
            </a:ln>
          </p:spPr>
          <p:txBody>
            <a:bodyPr rtlCol="0" anchor="ctr"/>
            <a:lstStyle/>
            <a:p>
              <a:endParaRPr lang="en-RU"/>
            </a:p>
          </p:txBody>
        </p:sp>
        <p:sp>
          <p:nvSpPr>
            <p:cNvPr id="54" name="Freeform 53">
              <a:extLst>
                <a:ext uri="{FF2B5EF4-FFF2-40B4-BE49-F238E27FC236}">
                  <a16:creationId xmlns:a16="http://schemas.microsoft.com/office/drawing/2014/main" id="{47D8524E-A123-1255-AB02-7E90CE91C74E}"/>
                </a:ext>
              </a:extLst>
            </p:cNvPr>
            <p:cNvSpPr/>
            <p:nvPr/>
          </p:nvSpPr>
          <p:spPr>
            <a:xfrm>
              <a:off x="-3571222" y="3887028"/>
              <a:ext cx="81724" cy="282130"/>
            </a:xfrm>
            <a:custGeom>
              <a:avLst/>
              <a:gdLst>
                <a:gd name="connsiteX0" fmla="*/ 70675 w 81724"/>
                <a:gd name="connsiteY0" fmla="*/ 282130 h 282130"/>
                <a:gd name="connsiteX1" fmla="*/ 0 w 81724"/>
                <a:gd name="connsiteY1" fmla="*/ 141065 h 282130"/>
                <a:gd name="connsiteX2" fmla="*/ 70675 w 81724"/>
                <a:gd name="connsiteY2" fmla="*/ 0 h 282130"/>
                <a:gd name="connsiteX3" fmla="*/ 81724 w 81724"/>
                <a:gd name="connsiteY3" fmla="*/ 15526 h 282130"/>
                <a:gd name="connsiteX4" fmla="*/ 19050 w 81724"/>
                <a:gd name="connsiteY4" fmla="*/ 141160 h 282130"/>
                <a:gd name="connsiteX5" fmla="*/ 81724 w 81724"/>
                <a:gd name="connsiteY5" fmla="*/ 266795 h 282130"/>
                <a:gd name="connsiteX6" fmla="*/ 70675 w 81724"/>
                <a:gd name="connsiteY6" fmla="*/ 282130 h 28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24" h="282130">
                  <a:moveTo>
                    <a:pt x="70675" y="282130"/>
                  </a:moveTo>
                  <a:cubicBezTo>
                    <a:pt x="67818" y="280035"/>
                    <a:pt x="0" y="230600"/>
                    <a:pt x="0" y="141065"/>
                  </a:cubicBezTo>
                  <a:cubicBezTo>
                    <a:pt x="0" y="51435"/>
                    <a:pt x="67818" y="2000"/>
                    <a:pt x="70675" y="0"/>
                  </a:cubicBezTo>
                  <a:lnTo>
                    <a:pt x="81724" y="15526"/>
                  </a:lnTo>
                  <a:cubicBezTo>
                    <a:pt x="81058" y="16002"/>
                    <a:pt x="19050" y="61531"/>
                    <a:pt x="19050" y="141160"/>
                  </a:cubicBezTo>
                  <a:cubicBezTo>
                    <a:pt x="19050" y="221075"/>
                    <a:pt x="81153" y="266319"/>
                    <a:pt x="81724" y="266795"/>
                  </a:cubicBezTo>
                  <a:lnTo>
                    <a:pt x="70675" y="282130"/>
                  </a:lnTo>
                  <a:close/>
                </a:path>
              </a:pathLst>
            </a:custGeom>
            <a:grpFill/>
            <a:ln w="9525" cap="flat">
              <a:noFill/>
              <a:prstDash val="solid"/>
              <a:miter/>
            </a:ln>
          </p:spPr>
          <p:txBody>
            <a:bodyPr rtlCol="0" anchor="ctr"/>
            <a:lstStyle/>
            <a:p>
              <a:endParaRPr lang="en-RU"/>
            </a:p>
          </p:txBody>
        </p:sp>
        <p:sp>
          <p:nvSpPr>
            <p:cNvPr id="55" name="Freeform 54">
              <a:extLst>
                <a:ext uri="{FF2B5EF4-FFF2-40B4-BE49-F238E27FC236}">
                  <a16:creationId xmlns:a16="http://schemas.microsoft.com/office/drawing/2014/main" id="{AE313BFF-655F-FFDF-BC54-F9A3C03468A5}"/>
                </a:ext>
              </a:extLst>
            </p:cNvPr>
            <p:cNvSpPr/>
            <p:nvPr/>
          </p:nvSpPr>
          <p:spPr>
            <a:xfrm>
              <a:off x="-3608274" y="4066194"/>
              <a:ext cx="226504" cy="52006"/>
            </a:xfrm>
            <a:custGeom>
              <a:avLst/>
              <a:gdLst>
                <a:gd name="connsiteX0" fmla="*/ 209550 w 226504"/>
                <a:gd name="connsiteY0" fmla="*/ 52007 h 52006"/>
                <a:gd name="connsiteX1" fmla="*/ 113252 w 226504"/>
                <a:gd name="connsiteY1" fmla="*/ 19050 h 52006"/>
                <a:gd name="connsiteX2" fmla="*/ 16954 w 226504"/>
                <a:gd name="connsiteY2" fmla="*/ 52007 h 52006"/>
                <a:gd name="connsiteX3" fmla="*/ 0 w 226504"/>
                <a:gd name="connsiteY3" fmla="*/ 43339 h 52006"/>
                <a:gd name="connsiteX4" fmla="*/ 113252 w 226504"/>
                <a:gd name="connsiteY4" fmla="*/ 0 h 52006"/>
                <a:gd name="connsiteX5" fmla="*/ 226505 w 226504"/>
                <a:gd name="connsiteY5" fmla="*/ 43339 h 52006"/>
                <a:gd name="connsiteX6" fmla="*/ 209550 w 226504"/>
                <a:gd name="connsiteY6" fmla="*/ 52007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504" h="52006">
                  <a:moveTo>
                    <a:pt x="209550" y="52007"/>
                  </a:moveTo>
                  <a:cubicBezTo>
                    <a:pt x="209359" y="51721"/>
                    <a:pt x="190786" y="19050"/>
                    <a:pt x="113252" y="19050"/>
                  </a:cubicBezTo>
                  <a:cubicBezTo>
                    <a:pt x="35719" y="19050"/>
                    <a:pt x="17145" y="51721"/>
                    <a:pt x="16954" y="52007"/>
                  </a:cubicBezTo>
                  <a:lnTo>
                    <a:pt x="0" y="43339"/>
                  </a:lnTo>
                  <a:cubicBezTo>
                    <a:pt x="857" y="41529"/>
                    <a:pt x="22765" y="0"/>
                    <a:pt x="113252" y="0"/>
                  </a:cubicBezTo>
                  <a:cubicBezTo>
                    <a:pt x="203835" y="0"/>
                    <a:pt x="225647" y="41624"/>
                    <a:pt x="226505" y="43339"/>
                  </a:cubicBezTo>
                  <a:lnTo>
                    <a:pt x="209550" y="52007"/>
                  </a:lnTo>
                  <a:close/>
                </a:path>
              </a:pathLst>
            </a:custGeom>
            <a:grpFill/>
            <a:ln w="9525" cap="flat">
              <a:noFill/>
              <a:prstDash val="solid"/>
              <a:miter/>
            </a:ln>
          </p:spPr>
          <p:txBody>
            <a:bodyPr rtlCol="0" anchor="ctr"/>
            <a:lstStyle/>
            <a:p>
              <a:endParaRPr lang="en-RU"/>
            </a:p>
          </p:txBody>
        </p:sp>
        <p:sp>
          <p:nvSpPr>
            <p:cNvPr id="56" name="Freeform 55">
              <a:extLst>
                <a:ext uri="{FF2B5EF4-FFF2-40B4-BE49-F238E27FC236}">
                  <a16:creationId xmlns:a16="http://schemas.microsoft.com/office/drawing/2014/main" id="{A39017D9-39B3-70B2-0DB7-E8A4250C8D0A}"/>
                </a:ext>
              </a:extLst>
            </p:cNvPr>
            <p:cNvSpPr/>
            <p:nvPr/>
          </p:nvSpPr>
          <p:spPr>
            <a:xfrm>
              <a:off x="-3790297" y="4288317"/>
              <a:ext cx="590550" cy="149351"/>
            </a:xfrm>
            <a:custGeom>
              <a:avLst/>
              <a:gdLst>
                <a:gd name="connsiteX0" fmla="*/ 295275 w 590550"/>
                <a:gd name="connsiteY0" fmla="*/ 149352 h 149351"/>
                <a:gd name="connsiteX1" fmla="*/ 0 w 590550"/>
                <a:gd name="connsiteY1" fmla="*/ 73152 h 149351"/>
                <a:gd name="connsiteX2" fmla="*/ 209169 w 590550"/>
                <a:gd name="connsiteY2" fmla="*/ 0 h 149351"/>
                <a:gd name="connsiteX3" fmla="*/ 210598 w 590550"/>
                <a:gd name="connsiteY3" fmla="*/ 18955 h 149351"/>
                <a:gd name="connsiteX4" fmla="*/ 19050 w 590550"/>
                <a:gd name="connsiteY4" fmla="*/ 73152 h 149351"/>
                <a:gd name="connsiteX5" fmla="*/ 295275 w 590550"/>
                <a:gd name="connsiteY5" fmla="*/ 130302 h 149351"/>
                <a:gd name="connsiteX6" fmla="*/ 571500 w 590550"/>
                <a:gd name="connsiteY6" fmla="*/ 73152 h 149351"/>
                <a:gd name="connsiteX7" fmla="*/ 379952 w 590550"/>
                <a:gd name="connsiteY7" fmla="*/ 19050 h 149351"/>
                <a:gd name="connsiteX8" fmla="*/ 381381 w 590550"/>
                <a:gd name="connsiteY8" fmla="*/ 95 h 149351"/>
                <a:gd name="connsiteX9" fmla="*/ 590550 w 590550"/>
                <a:gd name="connsiteY9" fmla="*/ 73247 h 149351"/>
                <a:gd name="connsiteX10" fmla="*/ 295275 w 590550"/>
                <a:gd name="connsiteY10" fmla="*/ 149352 h 1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550" h="149351">
                  <a:moveTo>
                    <a:pt x="295275" y="149352"/>
                  </a:moveTo>
                  <a:cubicBezTo>
                    <a:pt x="148495" y="149352"/>
                    <a:pt x="0" y="123158"/>
                    <a:pt x="0" y="73152"/>
                  </a:cubicBezTo>
                  <a:cubicBezTo>
                    <a:pt x="0" y="18097"/>
                    <a:pt x="174212" y="2572"/>
                    <a:pt x="209169" y="0"/>
                  </a:cubicBezTo>
                  <a:lnTo>
                    <a:pt x="210598" y="18955"/>
                  </a:lnTo>
                  <a:cubicBezTo>
                    <a:pt x="78486" y="28670"/>
                    <a:pt x="19050" y="56483"/>
                    <a:pt x="19050" y="73152"/>
                  </a:cubicBezTo>
                  <a:cubicBezTo>
                    <a:pt x="19050" y="97060"/>
                    <a:pt x="124111" y="130302"/>
                    <a:pt x="295275" y="130302"/>
                  </a:cubicBezTo>
                  <a:cubicBezTo>
                    <a:pt x="466439" y="130302"/>
                    <a:pt x="571500" y="97060"/>
                    <a:pt x="571500" y="73152"/>
                  </a:cubicBezTo>
                  <a:cubicBezTo>
                    <a:pt x="571500" y="56483"/>
                    <a:pt x="512064" y="28670"/>
                    <a:pt x="379952" y="19050"/>
                  </a:cubicBezTo>
                  <a:lnTo>
                    <a:pt x="381381" y="95"/>
                  </a:lnTo>
                  <a:cubicBezTo>
                    <a:pt x="416338" y="2667"/>
                    <a:pt x="590550" y="18193"/>
                    <a:pt x="590550" y="73247"/>
                  </a:cubicBezTo>
                  <a:cubicBezTo>
                    <a:pt x="590550" y="123158"/>
                    <a:pt x="442055" y="149352"/>
                    <a:pt x="295275" y="149352"/>
                  </a:cubicBezTo>
                  <a:close/>
                </a:path>
              </a:pathLst>
            </a:custGeom>
            <a:grpFill/>
            <a:ln w="9525" cap="flat">
              <a:noFill/>
              <a:prstDash val="solid"/>
              <a:miter/>
            </a:ln>
          </p:spPr>
          <p:txBody>
            <a:bodyPr rtlCol="0" anchor="ctr"/>
            <a:lstStyle/>
            <a:p>
              <a:endParaRPr lang="en-RU"/>
            </a:p>
          </p:txBody>
        </p:sp>
        <p:sp>
          <p:nvSpPr>
            <p:cNvPr id="57" name="Freeform 56">
              <a:extLst>
                <a:ext uri="{FF2B5EF4-FFF2-40B4-BE49-F238E27FC236}">
                  <a16:creationId xmlns:a16="http://schemas.microsoft.com/office/drawing/2014/main" id="{8166BF30-BE03-8EA3-4894-DF9277C6E730}"/>
                </a:ext>
              </a:extLst>
            </p:cNvPr>
            <p:cNvSpPr/>
            <p:nvPr/>
          </p:nvSpPr>
          <p:spPr>
            <a:xfrm>
              <a:off x="-3333097" y="42566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58" name="Freeform 57">
              <a:extLst>
                <a:ext uri="{FF2B5EF4-FFF2-40B4-BE49-F238E27FC236}">
                  <a16:creationId xmlns:a16="http://schemas.microsoft.com/office/drawing/2014/main" id="{19DF7FC5-4ADE-D37A-2EBB-1D7099957230}"/>
                </a:ext>
              </a:extLst>
            </p:cNvPr>
            <p:cNvSpPr/>
            <p:nvPr/>
          </p:nvSpPr>
          <p:spPr>
            <a:xfrm>
              <a:off x="-3333097" y="42185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59" name="Freeform 58">
              <a:extLst>
                <a:ext uri="{FF2B5EF4-FFF2-40B4-BE49-F238E27FC236}">
                  <a16:creationId xmlns:a16="http://schemas.microsoft.com/office/drawing/2014/main" id="{EFBE8251-C07D-34AD-C1B9-31AC9AE76A31}"/>
                </a:ext>
              </a:extLst>
            </p:cNvPr>
            <p:cNvSpPr/>
            <p:nvPr/>
          </p:nvSpPr>
          <p:spPr>
            <a:xfrm>
              <a:off x="-3333097" y="41804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60" name="Freeform 59">
              <a:extLst>
                <a:ext uri="{FF2B5EF4-FFF2-40B4-BE49-F238E27FC236}">
                  <a16:creationId xmlns:a16="http://schemas.microsoft.com/office/drawing/2014/main" id="{3278882F-E6C2-7314-AEC1-E0D6B2340DF0}"/>
                </a:ext>
              </a:extLst>
            </p:cNvPr>
            <p:cNvSpPr/>
            <p:nvPr/>
          </p:nvSpPr>
          <p:spPr>
            <a:xfrm>
              <a:off x="-3675997" y="42566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61" name="Freeform 60">
              <a:extLst>
                <a:ext uri="{FF2B5EF4-FFF2-40B4-BE49-F238E27FC236}">
                  <a16:creationId xmlns:a16="http://schemas.microsoft.com/office/drawing/2014/main" id="{552B6D85-CDE7-C080-75E7-7E4BA3E68F85}"/>
                </a:ext>
              </a:extLst>
            </p:cNvPr>
            <p:cNvSpPr/>
            <p:nvPr/>
          </p:nvSpPr>
          <p:spPr>
            <a:xfrm>
              <a:off x="-3675997" y="42185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sp>
          <p:nvSpPr>
            <p:cNvPr id="62" name="Freeform 61">
              <a:extLst>
                <a:ext uri="{FF2B5EF4-FFF2-40B4-BE49-F238E27FC236}">
                  <a16:creationId xmlns:a16="http://schemas.microsoft.com/office/drawing/2014/main" id="{3930538B-50A6-B9CE-1F2F-8EB2763A45E7}"/>
                </a:ext>
              </a:extLst>
            </p:cNvPr>
            <p:cNvSpPr/>
            <p:nvPr/>
          </p:nvSpPr>
          <p:spPr>
            <a:xfrm>
              <a:off x="-3675997" y="4180494"/>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RU"/>
            </a:p>
          </p:txBody>
        </p:sp>
      </p:grpSp>
      <p:sp>
        <p:nvSpPr>
          <p:cNvPr id="73" name="Slide Number Placeholder 2">
            <a:extLst>
              <a:ext uri="{FF2B5EF4-FFF2-40B4-BE49-F238E27FC236}">
                <a16:creationId xmlns:a16="http://schemas.microsoft.com/office/drawing/2014/main" id="{662BA432-44A3-973D-727F-0E52F0B1BC99}"/>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7</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0731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erson looking at a paper with her hands on her glasses&#10;&#10;Description automatically generated">
            <a:extLst>
              <a:ext uri="{FF2B5EF4-FFF2-40B4-BE49-F238E27FC236}">
                <a16:creationId xmlns:a16="http://schemas.microsoft.com/office/drawing/2014/main" id="{0DCA0F42-7E43-DA3D-9093-C6F5D48FC309}"/>
              </a:ext>
            </a:extLst>
          </p:cNvPr>
          <p:cNvPicPr>
            <a:picLocks noGrp="1" noChangeAspect="1"/>
          </p:cNvPicPr>
          <p:nvPr>
            <p:ph type="pic" sz="quarter" idx="21"/>
          </p:nvPr>
        </p:nvPicPr>
        <p:blipFill>
          <a:blip r:embed="rId3"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30"/>
          </p:nvPr>
        </p:nvSpPr>
        <p:spPr/>
        <p:txBody>
          <a:bodyPr/>
          <a:lstStyle/>
          <a:p>
            <a:r>
              <a:rPr lang="en-US" sz="2800" dirty="0"/>
              <a:t>What are the socio-economic challenges for migrant entrepreneurs?</a:t>
            </a:r>
          </a:p>
        </p:txBody>
      </p:sp>
      <p:sp>
        <p:nvSpPr>
          <p:cNvPr id="4" name="Text Placeholder 3">
            <a:extLst>
              <a:ext uri="{FF2B5EF4-FFF2-40B4-BE49-F238E27FC236}">
                <a16:creationId xmlns:a16="http://schemas.microsoft.com/office/drawing/2014/main" id="{A156725F-88E5-471B-5419-E3A74CAA5FD4}"/>
              </a:ext>
            </a:extLst>
          </p:cNvPr>
          <p:cNvSpPr>
            <a:spLocks noGrp="1"/>
          </p:cNvSpPr>
          <p:nvPr>
            <p:ph type="body" sz="quarter" idx="47"/>
          </p:nvPr>
        </p:nvSpPr>
        <p:spPr>
          <a:xfrm>
            <a:off x="6275561" y="2121549"/>
            <a:ext cx="5096088" cy="743603"/>
          </a:xfrm>
        </p:spPr>
        <p:txBody>
          <a:bodyPr/>
          <a:lstStyle/>
          <a:p>
            <a:r>
              <a:rPr lang="en-GB" sz="2400" dirty="0"/>
              <a:t>What do policies say?</a:t>
            </a:r>
          </a:p>
          <a:p>
            <a:endParaRPr lang="en-GB" dirty="0"/>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8</a:t>
            </a:fld>
            <a:endParaRPr lang="en-US" sz="1291" dirty="0"/>
          </a:p>
        </p:txBody>
      </p:sp>
      <p:sp>
        <p:nvSpPr>
          <p:cNvPr id="45" name="Oval 44">
            <a:extLst>
              <a:ext uri="{FF2B5EF4-FFF2-40B4-BE49-F238E27FC236}">
                <a16:creationId xmlns:a16="http://schemas.microsoft.com/office/drawing/2014/main" id="{F8927F38-E9EB-C00E-4D68-DE7358FF3FAB}"/>
              </a:ext>
            </a:extLst>
          </p:cNvPr>
          <p:cNvSpPr/>
          <p:nvPr/>
        </p:nvSpPr>
        <p:spPr>
          <a:xfrm>
            <a:off x="5287226" y="2034220"/>
            <a:ext cx="960421" cy="9604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nvGrpSpPr>
          <p:cNvPr id="63" name="Graphic 2">
            <a:extLst>
              <a:ext uri="{FF2B5EF4-FFF2-40B4-BE49-F238E27FC236}">
                <a16:creationId xmlns:a16="http://schemas.microsoft.com/office/drawing/2014/main" id="{B283A33B-EB19-121A-D0A5-6DCEA78D66A6}"/>
              </a:ext>
            </a:extLst>
          </p:cNvPr>
          <p:cNvGrpSpPr/>
          <p:nvPr/>
        </p:nvGrpSpPr>
        <p:grpSpPr>
          <a:xfrm>
            <a:off x="5446921" y="2195092"/>
            <a:ext cx="596505" cy="596516"/>
            <a:chOff x="8736336" y="773976"/>
            <a:chExt cx="925001" cy="925018"/>
          </a:xfrm>
          <a:solidFill>
            <a:srgbClr val="E97924"/>
          </a:solidFill>
        </p:grpSpPr>
        <p:sp>
          <p:nvSpPr>
            <p:cNvPr id="64" name="Freeform 63">
              <a:extLst>
                <a:ext uri="{FF2B5EF4-FFF2-40B4-BE49-F238E27FC236}">
                  <a16:creationId xmlns:a16="http://schemas.microsoft.com/office/drawing/2014/main" id="{97374EEF-65B0-03B7-BF6B-CCA42DEA118A}"/>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98E5CB83-2C15-1D97-944A-0AA7E520C4D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D9CB6FC2-7F29-5D2F-3272-C4F71AE06836}"/>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776ED23C-D704-E0CB-AA62-083C2E7E06C0}"/>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ABDEFAC4-FF47-1417-1457-0DE5F017C3AF}"/>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1E0A8E68-B42A-DAA2-72AB-F0305C6E87A8}"/>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903F4EE8-3892-B97D-7062-DD26E6B6E446}"/>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73" name="Slide Number Placeholder 2">
            <a:extLst>
              <a:ext uri="{FF2B5EF4-FFF2-40B4-BE49-F238E27FC236}">
                <a16:creationId xmlns:a16="http://schemas.microsoft.com/office/drawing/2014/main" id="{662BA432-44A3-973D-727F-0E52F0B1BC99}"/>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8</a:t>
            </a:fld>
            <a:endParaRPr lang="en-US" sz="800" dirty="0">
              <a:latin typeface="Calibri" panose="020F0502020204030204" pitchFamily="34" charset="0"/>
              <a:cs typeface="Calibri" panose="020F0502020204030204" pitchFamily="34" charset="0"/>
            </a:endParaRPr>
          </a:p>
        </p:txBody>
      </p:sp>
      <p:sp>
        <p:nvSpPr>
          <p:cNvPr id="8" name="Text Placeholder 4">
            <a:extLst>
              <a:ext uri="{FF2B5EF4-FFF2-40B4-BE49-F238E27FC236}">
                <a16:creationId xmlns:a16="http://schemas.microsoft.com/office/drawing/2014/main" id="{499D5DB0-DAF6-8C1C-6786-A290AD7CECC9}"/>
              </a:ext>
            </a:extLst>
          </p:cNvPr>
          <p:cNvSpPr>
            <a:spLocks noGrp="1"/>
          </p:cNvSpPr>
          <p:nvPr>
            <p:ph type="body" sz="quarter" idx="48"/>
          </p:nvPr>
        </p:nvSpPr>
        <p:spPr>
          <a:xfrm>
            <a:off x="6301821" y="2639940"/>
            <a:ext cx="5305401" cy="1145251"/>
          </a:xfrm>
        </p:spPr>
        <p:txBody>
          <a:bodyPr/>
          <a:lstStyle/>
          <a:p>
            <a:r>
              <a:rPr lang="en-US" sz="1800" b="1" dirty="0"/>
              <a:t>The EU Framework on Integration </a:t>
            </a:r>
            <a:r>
              <a:rPr lang="en-US" sz="1800" dirty="0"/>
              <a:t>aims to promote the social and economic inclusion of third-country nationals. </a:t>
            </a:r>
          </a:p>
          <a:p>
            <a:endParaRPr lang="en-US" sz="1800" dirty="0"/>
          </a:p>
          <a:p>
            <a:r>
              <a:rPr lang="en-US" sz="1800" dirty="0" err="1"/>
              <a:t>Programmes</a:t>
            </a:r>
            <a:r>
              <a:rPr lang="en-US" sz="1800" dirty="0"/>
              <a:t> like the </a:t>
            </a:r>
            <a:r>
              <a:rPr lang="en-US" sz="1800" b="1" dirty="0"/>
              <a:t>European Structural and Investment Funds (ESIF) </a:t>
            </a:r>
            <a:r>
              <a:rPr lang="en-US" sz="1800" dirty="0"/>
              <a:t>may include support for entrepreneurship, particularly for </a:t>
            </a:r>
            <a:r>
              <a:rPr lang="en-US" sz="1800" dirty="0" err="1"/>
              <a:t>marginalised</a:t>
            </a:r>
            <a:r>
              <a:rPr lang="en-US" sz="1800" dirty="0"/>
              <a:t> groups. </a:t>
            </a:r>
          </a:p>
          <a:p>
            <a:endParaRPr lang="en-US" sz="1800" dirty="0"/>
          </a:p>
          <a:p>
            <a:r>
              <a:rPr lang="en-US" sz="1800" b="1" dirty="0"/>
              <a:t>The Racial Equality Directive </a:t>
            </a:r>
            <a:r>
              <a:rPr lang="en-US" sz="1800" dirty="0"/>
              <a:t>and</a:t>
            </a:r>
            <a:r>
              <a:rPr lang="en-US" sz="1800" b="1" dirty="0"/>
              <a:t> the Employment Equality Directive </a:t>
            </a:r>
            <a:r>
              <a:rPr lang="en-US" sz="1800" dirty="0"/>
              <a:t>are legal instruments aimed at combating discrimination on grounds of racial or ethnic origin. </a:t>
            </a:r>
          </a:p>
          <a:p>
            <a:endParaRPr lang="en-US" sz="1800" dirty="0"/>
          </a:p>
        </p:txBody>
      </p:sp>
    </p:spTree>
    <p:extLst>
      <p:ext uri="{BB962C8B-B14F-4D97-AF65-F5344CB8AC3E}">
        <p14:creationId xmlns:p14="http://schemas.microsoft.com/office/powerpoint/2010/main" val="2924682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hands holding flags&#10;&#10;Description automatically generated">
            <a:extLst>
              <a:ext uri="{FF2B5EF4-FFF2-40B4-BE49-F238E27FC236}">
                <a16:creationId xmlns:a16="http://schemas.microsoft.com/office/drawing/2014/main" id="{0AB9CE18-3263-194C-2EFA-7DA7E9383575}"/>
              </a:ext>
            </a:extLst>
          </p:cNvPr>
          <p:cNvPicPr>
            <a:picLocks noGrp="1" noChangeAspect="1"/>
          </p:cNvPicPr>
          <p:nvPr>
            <p:ph type="pic" sz="quarter" idx="21"/>
          </p:nvPr>
        </p:nvPicPr>
        <p:blipFill>
          <a:blip r:embed="rId3" cstate="screen">
            <a:extLst>
              <a:ext uri="{BEBA8EAE-BF5A-486C-A8C5-ECC9F3942E4B}">
                <a14:imgProps xmlns:a14="http://schemas.microsoft.com/office/drawing/2010/main">
                  <a14:imgLayer r:embed="rId4">
                    <a14:imgEffect>
                      <a14:colorTemperature colorTemp="7189"/>
                    </a14:imgEffect>
                    <a14:imgEffect>
                      <a14:saturation sat="60000"/>
                    </a14:imgEffect>
                    <a14:imgEffect>
                      <a14:brightnessContrast bright="-10000"/>
                    </a14:imgEffect>
                  </a14:imgLayer>
                </a14:imgProps>
              </a:ex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30"/>
          </p:nvPr>
        </p:nvSpPr>
        <p:spPr/>
        <p:txBody>
          <a:bodyPr/>
          <a:lstStyle/>
          <a:p>
            <a:r>
              <a:rPr lang="en-US" sz="2800" dirty="0"/>
              <a:t>What are the socio-economic challenges for migrant entrepreneurs?</a:t>
            </a:r>
          </a:p>
        </p:txBody>
      </p:sp>
      <p:sp>
        <p:nvSpPr>
          <p:cNvPr id="4" name="Text Placeholder 3">
            <a:extLst>
              <a:ext uri="{FF2B5EF4-FFF2-40B4-BE49-F238E27FC236}">
                <a16:creationId xmlns:a16="http://schemas.microsoft.com/office/drawing/2014/main" id="{A156725F-88E5-471B-5419-E3A74CAA5FD4}"/>
              </a:ext>
            </a:extLst>
          </p:cNvPr>
          <p:cNvSpPr>
            <a:spLocks noGrp="1"/>
          </p:cNvSpPr>
          <p:nvPr>
            <p:ph type="body" sz="quarter" idx="47"/>
          </p:nvPr>
        </p:nvSpPr>
        <p:spPr>
          <a:xfrm>
            <a:off x="6275561" y="1789365"/>
            <a:ext cx="5096088" cy="743603"/>
          </a:xfrm>
        </p:spPr>
        <p:txBody>
          <a:bodyPr/>
          <a:lstStyle/>
          <a:p>
            <a:r>
              <a:rPr lang="en-GB" sz="2400" dirty="0"/>
              <a:t>What do policies say?</a:t>
            </a:r>
          </a:p>
          <a:p>
            <a:endParaRPr lang="en-GB" dirty="0"/>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9</a:t>
            </a:fld>
            <a:endParaRPr lang="en-US" sz="1291" dirty="0"/>
          </a:p>
        </p:txBody>
      </p:sp>
      <p:sp>
        <p:nvSpPr>
          <p:cNvPr id="45" name="Oval 44">
            <a:extLst>
              <a:ext uri="{FF2B5EF4-FFF2-40B4-BE49-F238E27FC236}">
                <a16:creationId xmlns:a16="http://schemas.microsoft.com/office/drawing/2014/main" id="{F8927F38-E9EB-C00E-4D68-DE7358FF3FAB}"/>
              </a:ext>
            </a:extLst>
          </p:cNvPr>
          <p:cNvSpPr/>
          <p:nvPr/>
        </p:nvSpPr>
        <p:spPr>
          <a:xfrm>
            <a:off x="5287226" y="2034220"/>
            <a:ext cx="960421" cy="9604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nvGrpSpPr>
          <p:cNvPr id="63" name="Graphic 2">
            <a:extLst>
              <a:ext uri="{FF2B5EF4-FFF2-40B4-BE49-F238E27FC236}">
                <a16:creationId xmlns:a16="http://schemas.microsoft.com/office/drawing/2014/main" id="{B283A33B-EB19-121A-D0A5-6DCEA78D66A6}"/>
              </a:ext>
            </a:extLst>
          </p:cNvPr>
          <p:cNvGrpSpPr/>
          <p:nvPr/>
        </p:nvGrpSpPr>
        <p:grpSpPr>
          <a:xfrm>
            <a:off x="5446921" y="2195092"/>
            <a:ext cx="596505" cy="596516"/>
            <a:chOff x="8736336" y="773976"/>
            <a:chExt cx="925001" cy="925018"/>
          </a:xfrm>
          <a:solidFill>
            <a:srgbClr val="E97924"/>
          </a:solidFill>
        </p:grpSpPr>
        <p:sp>
          <p:nvSpPr>
            <p:cNvPr id="64" name="Freeform 63">
              <a:extLst>
                <a:ext uri="{FF2B5EF4-FFF2-40B4-BE49-F238E27FC236}">
                  <a16:creationId xmlns:a16="http://schemas.microsoft.com/office/drawing/2014/main" id="{97374EEF-65B0-03B7-BF6B-CCA42DEA118A}"/>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98E5CB83-2C15-1D97-944A-0AA7E520C4D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D9CB6FC2-7F29-5D2F-3272-C4F71AE06836}"/>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776ED23C-D704-E0CB-AA62-083C2E7E06C0}"/>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ABDEFAC4-FF47-1417-1457-0DE5F017C3AF}"/>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1E0A8E68-B42A-DAA2-72AB-F0305C6E87A8}"/>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903F4EE8-3892-B97D-7062-DD26E6B6E446}"/>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73" name="Slide Number Placeholder 2">
            <a:extLst>
              <a:ext uri="{FF2B5EF4-FFF2-40B4-BE49-F238E27FC236}">
                <a16:creationId xmlns:a16="http://schemas.microsoft.com/office/drawing/2014/main" id="{662BA432-44A3-973D-727F-0E52F0B1BC99}"/>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9</a:t>
            </a:fld>
            <a:endParaRPr lang="en-US" sz="800" dirty="0">
              <a:latin typeface="Calibri" panose="020F0502020204030204" pitchFamily="34" charset="0"/>
              <a:cs typeface="Calibri" panose="020F0502020204030204" pitchFamily="34" charset="0"/>
            </a:endParaRPr>
          </a:p>
        </p:txBody>
      </p:sp>
      <p:sp>
        <p:nvSpPr>
          <p:cNvPr id="8" name="Text Placeholder 4">
            <a:extLst>
              <a:ext uri="{FF2B5EF4-FFF2-40B4-BE49-F238E27FC236}">
                <a16:creationId xmlns:a16="http://schemas.microsoft.com/office/drawing/2014/main" id="{499D5DB0-DAF6-8C1C-6786-A290AD7CECC9}"/>
              </a:ext>
            </a:extLst>
          </p:cNvPr>
          <p:cNvSpPr>
            <a:spLocks noGrp="1"/>
          </p:cNvSpPr>
          <p:nvPr>
            <p:ph type="body" sz="quarter" idx="48"/>
          </p:nvPr>
        </p:nvSpPr>
        <p:spPr>
          <a:xfrm>
            <a:off x="6347452" y="2390832"/>
            <a:ext cx="5305401" cy="1145251"/>
          </a:xfrm>
        </p:spPr>
        <p:txBody>
          <a:bodyPr/>
          <a:lstStyle/>
          <a:p>
            <a:r>
              <a:rPr lang="en-US" sz="1800" b="1" dirty="0"/>
              <a:t>The European Agenda for Adult Learning </a:t>
            </a:r>
            <a:r>
              <a:rPr lang="en-US" sz="1800" dirty="0"/>
              <a:t>and</a:t>
            </a:r>
            <a:r>
              <a:rPr lang="en-US" sz="1800" b="1" dirty="0"/>
              <a:t> the New Skills Agenda for Europe</a:t>
            </a:r>
            <a:r>
              <a:rPr lang="en-US" sz="1800" dirty="0"/>
              <a:t> aim to enhance the skills of the European workforce, including migrants. </a:t>
            </a:r>
          </a:p>
          <a:p>
            <a:endParaRPr lang="en-US" sz="1800" dirty="0"/>
          </a:p>
          <a:p>
            <a:r>
              <a:rPr lang="en-US" sz="1800" dirty="0"/>
              <a:t>The EU supports research and data collection through </a:t>
            </a:r>
            <a:r>
              <a:rPr lang="en-US" sz="1800" dirty="0" err="1"/>
              <a:t>programmes</a:t>
            </a:r>
            <a:r>
              <a:rPr lang="en-US" sz="1800" dirty="0"/>
              <a:t> like </a:t>
            </a:r>
            <a:r>
              <a:rPr lang="en-US" sz="1800" b="1" dirty="0"/>
              <a:t>Horizon 2020</a:t>
            </a:r>
            <a:r>
              <a:rPr lang="en-US" sz="1800" dirty="0"/>
              <a:t>, which informs policymaking, including initiatives related to migration and entrepreneurship.</a:t>
            </a:r>
          </a:p>
          <a:p>
            <a:endParaRPr lang="en-US" sz="1800" dirty="0"/>
          </a:p>
          <a:p>
            <a:r>
              <a:rPr lang="en-US" sz="1800" b="1" dirty="0"/>
              <a:t>The European Migration Network (EMN) </a:t>
            </a:r>
            <a:r>
              <a:rPr lang="en-US" sz="1800" dirty="0"/>
              <a:t>facilitates information exchange and cooperation between EU member states on migration-related issues. Coordination mechanisms exist to ensure a coherent approach to migration and integration.</a:t>
            </a:r>
          </a:p>
          <a:p>
            <a:endParaRPr lang="en-US" sz="1800" dirty="0"/>
          </a:p>
          <a:p>
            <a:endParaRPr lang="en-US" sz="1800" dirty="0"/>
          </a:p>
        </p:txBody>
      </p:sp>
    </p:spTree>
    <p:extLst>
      <p:ext uri="{BB962C8B-B14F-4D97-AF65-F5344CB8AC3E}">
        <p14:creationId xmlns:p14="http://schemas.microsoft.com/office/powerpoint/2010/main" val="2569715002"/>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0</TotalTime>
  <Words>2775</Words>
  <Application>Microsoft Office PowerPoint</Application>
  <PresentationFormat>Widescreen</PresentationFormat>
  <Paragraphs>279</Paragraphs>
  <Slides>40</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Montserrat</vt:lpstr>
      <vt:lpstr>Raleway</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468</cp:revision>
  <dcterms:created xsi:type="dcterms:W3CDTF">2021-06-15T11:45:52Z</dcterms:created>
  <dcterms:modified xsi:type="dcterms:W3CDTF">2024-07-10T15:11:50Z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