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6"/>
  </p:notesMasterIdLst>
  <p:handoutMasterIdLst>
    <p:handoutMasterId r:id="rId47"/>
  </p:handoutMasterIdLst>
  <p:sldIdLst>
    <p:sldId id="694" r:id="rId5"/>
    <p:sldId id="681" r:id="rId6"/>
    <p:sldId id="689" r:id="rId7"/>
    <p:sldId id="688" r:id="rId8"/>
    <p:sldId id="686" r:id="rId9"/>
    <p:sldId id="687" r:id="rId10"/>
    <p:sldId id="690" r:id="rId11"/>
    <p:sldId id="691" r:id="rId12"/>
    <p:sldId id="692" r:id="rId13"/>
    <p:sldId id="695" r:id="rId14"/>
    <p:sldId id="696" r:id="rId15"/>
    <p:sldId id="697" r:id="rId16"/>
    <p:sldId id="725" r:id="rId17"/>
    <p:sldId id="698" r:id="rId18"/>
    <p:sldId id="699" r:id="rId19"/>
    <p:sldId id="700" r:id="rId20"/>
    <p:sldId id="701" r:id="rId21"/>
    <p:sldId id="702" r:id="rId22"/>
    <p:sldId id="703" r:id="rId23"/>
    <p:sldId id="704" r:id="rId24"/>
    <p:sldId id="705" r:id="rId25"/>
    <p:sldId id="706" r:id="rId26"/>
    <p:sldId id="707" r:id="rId27"/>
    <p:sldId id="708" r:id="rId28"/>
    <p:sldId id="710" r:id="rId29"/>
    <p:sldId id="711" r:id="rId30"/>
    <p:sldId id="712" r:id="rId31"/>
    <p:sldId id="713" r:id="rId32"/>
    <p:sldId id="714" r:id="rId33"/>
    <p:sldId id="715" r:id="rId34"/>
    <p:sldId id="717" r:id="rId35"/>
    <p:sldId id="719" r:id="rId36"/>
    <p:sldId id="716" r:id="rId37"/>
    <p:sldId id="718" r:id="rId38"/>
    <p:sldId id="720" r:id="rId39"/>
    <p:sldId id="722" r:id="rId40"/>
    <p:sldId id="723" r:id="rId41"/>
    <p:sldId id="724" r:id="rId42"/>
    <p:sldId id="726" r:id="rId43"/>
    <p:sldId id="727" r:id="rId44"/>
    <p:sldId id="721" r:id="rId45"/>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B57"/>
    <a:srgbClr val="0C2D45"/>
    <a:srgbClr val="915F9E"/>
    <a:srgbClr val="E97924"/>
    <a:srgbClr val="7654A2"/>
    <a:srgbClr val="B79974"/>
    <a:srgbClr val="305C6F"/>
    <a:srgbClr val="7C946D"/>
    <a:srgbClr val="94A2A2"/>
    <a:srgbClr val="151D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37" autoAdjust="0"/>
    <p:restoredTop sz="93934"/>
  </p:normalViewPr>
  <p:slideViewPr>
    <p:cSldViewPr snapToGrid="0" snapToObjects="1">
      <p:cViewPr varScale="1">
        <p:scale>
          <a:sx n="52" d="100"/>
          <a:sy n="52" d="100"/>
        </p:scale>
        <p:origin x="2203" y="67"/>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showGuides="1">
      <p:cViewPr varScale="1">
        <p:scale>
          <a:sx n="71" d="100"/>
          <a:sy n="71" d="100"/>
        </p:scale>
        <p:origin x="244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5/23/2024</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5/23/2024</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3797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6744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1879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2308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0362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9720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1">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451D53C-BEDD-0149-939C-B08D828FC303}"/>
              </a:ext>
            </a:extLst>
          </p:cNvPr>
          <p:cNvSpPr/>
          <p:nvPr/>
        </p:nvSpPr>
        <p:spPr>
          <a:xfrm>
            <a:off x="64948" y="2272049"/>
            <a:ext cx="7488314" cy="703820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15F9E"/>
          </a:solidFill>
          <a:ln w="30808" cap="flat">
            <a:noFill/>
            <a:prstDash val="solid"/>
            <a:miter/>
          </a:ln>
        </p:spPr>
        <p:txBody>
          <a:bodyPr rtlCol="0" anchor="ctr"/>
          <a:lstStyle/>
          <a:p>
            <a:endParaRPr lang="en-US" dirty="0"/>
          </a:p>
        </p:txBody>
      </p:sp>
      <p:sp>
        <p:nvSpPr>
          <p:cNvPr id="87" name="Picture Placeholder 86">
            <a:extLst>
              <a:ext uri="{FF2B5EF4-FFF2-40B4-BE49-F238E27FC236}">
                <a16:creationId xmlns:a16="http://schemas.microsoft.com/office/drawing/2014/main" id="{F3F488F6-365D-09E7-13C6-45CA03B56FA5}"/>
              </a:ext>
            </a:extLst>
          </p:cNvPr>
          <p:cNvSpPr>
            <a:spLocks noGrp="1"/>
          </p:cNvSpPr>
          <p:nvPr>
            <p:ph type="pic" sz="quarter" idx="17"/>
          </p:nvPr>
        </p:nvSpPr>
        <p:spPr>
          <a:xfrm>
            <a:off x="6413" y="2044932"/>
            <a:ext cx="4975531" cy="7768959"/>
          </a:xfrm>
          <a:custGeom>
            <a:avLst/>
            <a:gdLst>
              <a:gd name="connsiteX0" fmla="*/ 0 w 4975531"/>
              <a:gd name="connsiteY0" fmla="*/ 0 h 7768959"/>
              <a:gd name="connsiteX1" fmla="*/ 4975531 w 4975531"/>
              <a:gd name="connsiteY1" fmla="*/ 0 h 7768959"/>
              <a:gd name="connsiteX2" fmla="*/ 4975531 w 4975531"/>
              <a:gd name="connsiteY2" fmla="*/ 1371135 h 7768959"/>
              <a:gd name="connsiteX3" fmla="*/ 2772740 w 4975531"/>
              <a:gd name="connsiteY3" fmla="*/ 1371135 h 7768959"/>
              <a:gd name="connsiteX4" fmla="*/ 2772740 w 4975531"/>
              <a:gd name="connsiteY4" fmla="*/ 2035209 h 7768959"/>
              <a:gd name="connsiteX5" fmla="*/ 2662889 w 4975531"/>
              <a:gd name="connsiteY5" fmla="*/ 2035209 h 7768959"/>
              <a:gd name="connsiteX6" fmla="*/ 2662889 w 4975531"/>
              <a:gd name="connsiteY6" fmla="*/ 3655723 h 7768959"/>
              <a:gd name="connsiteX7" fmla="*/ 2772740 w 4975531"/>
              <a:gd name="connsiteY7" fmla="*/ 3655723 h 7768959"/>
              <a:gd name="connsiteX8" fmla="*/ 2772740 w 4975531"/>
              <a:gd name="connsiteY8" fmla="*/ 5231431 h 7768959"/>
              <a:gd name="connsiteX9" fmla="*/ 4975531 w 4975531"/>
              <a:gd name="connsiteY9" fmla="*/ 5231431 h 7768959"/>
              <a:gd name="connsiteX10" fmla="*/ 4975531 w 4975531"/>
              <a:gd name="connsiteY10" fmla="*/ 7768959 h 7768959"/>
              <a:gd name="connsiteX11" fmla="*/ 0 w 4975531"/>
              <a:gd name="connsiteY11" fmla="*/ 7768959 h 776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5531" h="7768959">
                <a:moveTo>
                  <a:pt x="0" y="0"/>
                </a:moveTo>
                <a:lnTo>
                  <a:pt x="4975531" y="0"/>
                </a:lnTo>
                <a:lnTo>
                  <a:pt x="4975531" y="1371135"/>
                </a:lnTo>
                <a:lnTo>
                  <a:pt x="2772740" y="1371135"/>
                </a:lnTo>
                <a:lnTo>
                  <a:pt x="2772740" y="2035209"/>
                </a:lnTo>
                <a:lnTo>
                  <a:pt x="2662889" y="2035209"/>
                </a:lnTo>
                <a:lnTo>
                  <a:pt x="2662889" y="3655723"/>
                </a:lnTo>
                <a:lnTo>
                  <a:pt x="2772740" y="3655723"/>
                </a:lnTo>
                <a:lnTo>
                  <a:pt x="2772740" y="5231431"/>
                </a:lnTo>
                <a:lnTo>
                  <a:pt x="4975531" y="5231431"/>
                </a:lnTo>
                <a:lnTo>
                  <a:pt x="4975531" y="7768959"/>
                </a:lnTo>
                <a:lnTo>
                  <a:pt x="0" y="7768959"/>
                </a:lnTo>
                <a:close/>
              </a:path>
            </a:pathLst>
          </a:custGeom>
          <a:solidFill>
            <a:schemeClr val="bg1">
              <a:lumMod val="85000"/>
            </a:schemeClr>
          </a:solidFill>
          <a:ln>
            <a:noFill/>
          </a:ln>
        </p:spPr>
        <p:txBody>
          <a:bodyPr wrap="square">
            <a:noAutofit/>
          </a:bodyPr>
          <a:lstStyle>
            <a:lvl1pPr marL="0" indent="0">
              <a:buNone/>
              <a:defRPr>
                <a:latin typeface="Calibri" panose="020F0502020204030204" pitchFamily="34" charset="0"/>
                <a:cs typeface="Calibri" panose="020F0502020204030204" pitchFamily="34" charset="0"/>
              </a:defRPr>
            </a:lvl1pPr>
          </a:lstStyle>
          <a:p>
            <a:endParaRPr lang="en-US" dirty="0"/>
          </a:p>
        </p:txBody>
      </p:sp>
      <p:sp>
        <p:nvSpPr>
          <p:cNvPr id="51" name="Freeform 50">
            <a:extLst>
              <a:ext uri="{FF2B5EF4-FFF2-40B4-BE49-F238E27FC236}">
                <a16:creationId xmlns:a16="http://schemas.microsoft.com/office/drawing/2014/main" id="{E812F8E7-BAF9-B147-B2C0-3294755EE631}"/>
              </a:ext>
            </a:extLst>
          </p:cNvPr>
          <p:cNvSpPr/>
          <p:nvPr userDrawn="1"/>
        </p:nvSpPr>
        <p:spPr>
          <a:xfrm>
            <a:off x="2779154" y="3416067"/>
            <a:ext cx="4780521" cy="3860294"/>
          </a:xfrm>
          <a:custGeom>
            <a:avLst/>
            <a:gdLst>
              <a:gd name="connsiteX0" fmla="*/ 0 w 4910833"/>
              <a:gd name="connsiteY0" fmla="*/ 0 h 3860294"/>
              <a:gd name="connsiteX1" fmla="*/ 4910833 w 4910833"/>
              <a:gd name="connsiteY1" fmla="*/ 0 h 3860294"/>
              <a:gd name="connsiteX2" fmla="*/ 4910833 w 4910833"/>
              <a:gd name="connsiteY2" fmla="*/ 3860296 h 3860294"/>
              <a:gd name="connsiteX3" fmla="*/ 0 w 4910833"/>
              <a:gd name="connsiteY3" fmla="*/ 3860296 h 3860294"/>
            </a:gdLst>
            <a:ahLst/>
            <a:cxnLst>
              <a:cxn ang="0">
                <a:pos x="connsiteX0" y="connsiteY0"/>
              </a:cxn>
              <a:cxn ang="0">
                <a:pos x="connsiteX1" y="connsiteY1"/>
              </a:cxn>
              <a:cxn ang="0">
                <a:pos x="connsiteX2" y="connsiteY2"/>
              </a:cxn>
              <a:cxn ang="0">
                <a:pos x="connsiteX3" y="connsiteY3"/>
              </a:cxn>
            </a:cxnLst>
            <a:rect l="l" t="t" r="r" b="b"/>
            <a:pathLst>
              <a:path w="4910833" h="3860294">
                <a:moveTo>
                  <a:pt x="0" y="0"/>
                </a:moveTo>
                <a:lnTo>
                  <a:pt x="4910833" y="0"/>
                </a:lnTo>
                <a:lnTo>
                  <a:pt x="4910833" y="3860296"/>
                </a:lnTo>
                <a:lnTo>
                  <a:pt x="0" y="3860296"/>
                </a:lnTo>
                <a:close/>
              </a:path>
            </a:pathLst>
          </a:custGeom>
          <a:solidFill>
            <a:srgbClr val="FFFFFF"/>
          </a:solidFill>
          <a:ln w="30808"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045CB594-EF1B-1E49-B85A-DF587B3EBFFF}"/>
              </a:ext>
            </a:extLst>
          </p:cNvPr>
          <p:cNvSpPr/>
          <p:nvPr userDrawn="1"/>
        </p:nvSpPr>
        <p:spPr>
          <a:xfrm rot="16200000">
            <a:off x="2011428" y="4738018"/>
            <a:ext cx="1620513" cy="30476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7ABB57"/>
          </a:solidFill>
          <a:ln w="30808"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527A8425-B90A-4347-AF48-00C1D5CC2D28}"/>
              </a:ext>
            </a:extLst>
          </p:cNvPr>
          <p:cNvSpPr/>
          <p:nvPr/>
        </p:nvSpPr>
        <p:spPr>
          <a:xfrm>
            <a:off x="3299813" y="3942471"/>
            <a:ext cx="4525730" cy="3029130"/>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dirty="0"/>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3344644" y="4183865"/>
            <a:ext cx="4003808" cy="1112797"/>
          </a:xfrm>
        </p:spPr>
        <p:txBody>
          <a:bodyPr anchor="t">
            <a:noAutofit/>
          </a:bodyPr>
          <a:lstStyle>
            <a:lvl1pPr marL="0" indent="0" algn="l">
              <a:lnSpc>
                <a:spcPts val="3940"/>
              </a:lnSpc>
              <a:spcBef>
                <a:spcPts val="0"/>
              </a:spcBef>
              <a:buNone/>
              <a:defRPr sz="4200" b="0" i="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 INGROW</a:t>
            </a:r>
            <a:endParaRPr lang="en-US" dirty="0"/>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3327373" y="5698588"/>
            <a:ext cx="4003808" cy="1402195"/>
          </a:xfrm>
        </p:spPr>
        <p:txBody>
          <a:bodyPr anchor="t">
            <a:noAutofit/>
          </a:bodyPr>
          <a:lstStyle>
            <a:lvl1pPr marL="0" indent="0" algn="l">
              <a:lnSpc>
                <a:spcPct val="100000"/>
              </a:lnSpc>
              <a:spcBef>
                <a:spcPts val="0"/>
              </a:spcBef>
              <a:buNone/>
              <a:defRPr sz="1800" b="0" i="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Promoting inclusive entrepreneurship</a:t>
            </a:r>
          </a:p>
        </p:txBody>
      </p:sp>
      <p:sp>
        <p:nvSpPr>
          <p:cNvPr id="58" name="Rectangle 57">
            <a:extLst>
              <a:ext uri="{FF2B5EF4-FFF2-40B4-BE49-F238E27FC236}">
                <a16:creationId xmlns:a16="http://schemas.microsoft.com/office/drawing/2014/main" id="{B18F2335-85BE-FD4B-9088-52A89423DF3E}"/>
              </a:ext>
            </a:extLst>
          </p:cNvPr>
          <p:cNvSpPr/>
          <p:nvPr userDrawn="1"/>
        </p:nvSpPr>
        <p:spPr>
          <a:xfrm>
            <a:off x="5389017" y="9934743"/>
            <a:ext cx="1959435" cy="484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Picture 58">
            <a:extLst>
              <a:ext uri="{FF2B5EF4-FFF2-40B4-BE49-F238E27FC236}">
                <a16:creationId xmlns:a16="http://schemas.microsoft.com/office/drawing/2014/main" id="{FF29D983-37A2-6448-BEE7-9F3F6899200A}"/>
              </a:ext>
            </a:extLst>
          </p:cNvPr>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5769397" y="10022364"/>
            <a:ext cx="1280061" cy="293943"/>
          </a:xfrm>
          <a:prstGeom prst="rect">
            <a:avLst/>
          </a:prstGeom>
          <a:ln>
            <a:noFill/>
          </a:ln>
          <a:extLst>
            <a:ext uri="{53640926-AAD7-44D8-BBD7-CCE9431645EC}">
              <a14:shadowObscured xmlns:a14="http://schemas.microsoft.com/office/drawing/2010/main"/>
            </a:ext>
          </a:extLst>
        </p:spPr>
      </p:pic>
      <p:sp>
        <p:nvSpPr>
          <p:cNvPr id="88" name="Text Placeholder 32">
            <a:extLst>
              <a:ext uri="{FF2B5EF4-FFF2-40B4-BE49-F238E27FC236}">
                <a16:creationId xmlns:a16="http://schemas.microsoft.com/office/drawing/2014/main" id="{A77AA9A8-4BB6-8733-CDD8-C6E8A73B496B}"/>
              </a:ext>
            </a:extLst>
          </p:cNvPr>
          <p:cNvSpPr>
            <a:spLocks noGrp="1"/>
          </p:cNvSpPr>
          <p:nvPr>
            <p:ph type="body" sz="quarter" idx="20" hasCustomPrompt="1"/>
          </p:nvPr>
        </p:nvSpPr>
        <p:spPr>
          <a:xfrm>
            <a:off x="363447" y="9900647"/>
            <a:ext cx="3314191" cy="518298"/>
          </a:xfrm>
        </p:spPr>
        <p:txBody>
          <a:bodyPr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www.ingrow.eu</a:t>
            </a:r>
            <a:endParaRPr lang="en-GB" dirty="0"/>
          </a:p>
        </p:txBody>
      </p:sp>
      <p:pic>
        <p:nvPicPr>
          <p:cNvPr id="53" name="Picture 52">
            <a:extLst>
              <a:ext uri="{FF2B5EF4-FFF2-40B4-BE49-F238E27FC236}">
                <a16:creationId xmlns:a16="http://schemas.microsoft.com/office/drawing/2014/main" id="{F2C700E2-854A-57CA-A18F-4DD2623764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4329" y="469008"/>
            <a:ext cx="3572425" cy="1343756"/>
          </a:xfrm>
          <a:prstGeom prst="rect">
            <a:avLst/>
          </a:prstGeom>
        </p:spPr>
      </p:pic>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hoto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FF4E90-CAF7-C349-BC29-8DF1364581D5}"/>
              </a:ext>
            </a:extLst>
          </p:cNvPr>
          <p:cNvSpPr/>
          <p:nvPr userDrawn="1"/>
        </p:nvSpPr>
        <p:spPr>
          <a:xfrm>
            <a:off x="4859" y="4590288"/>
            <a:ext cx="3994494" cy="2688336"/>
          </a:xfrm>
          <a:prstGeom prst="rect">
            <a:avLst/>
          </a:prstGeom>
          <a:solidFill>
            <a:srgbClr val="915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594807" y="570328"/>
            <a:ext cx="3070405" cy="743603"/>
          </a:xfrm>
        </p:spPr>
        <p:txBody>
          <a:bodyPr>
            <a:noAutofit/>
          </a:bodyPr>
          <a:lstStyle>
            <a:lvl1pPr marL="0" indent="0" algn="l">
              <a:spcBef>
                <a:spcPts val="0"/>
              </a:spcBef>
              <a:buNone/>
              <a:defRPr sz="2900" b="1" i="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19" name="Text Placeholder 32">
            <a:extLst>
              <a:ext uri="{FF2B5EF4-FFF2-40B4-BE49-F238E27FC236}">
                <a16:creationId xmlns:a16="http://schemas.microsoft.com/office/drawing/2014/main" id="{2C78D526-B6DE-DA4C-91E4-9D76111A908A}"/>
              </a:ext>
            </a:extLst>
          </p:cNvPr>
          <p:cNvSpPr>
            <a:spLocks noGrp="1"/>
          </p:cNvSpPr>
          <p:nvPr>
            <p:ph type="body" sz="quarter" idx="47" hasCustomPrompt="1"/>
          </p:nvPr>
        </p:nvSpPr>
        <p:spPr>
          <a:xfrm>
            <a:off x="587254" y="1571895"/>
            <a:ext cx="3070405" cy="2325673"/>
          </a:xfrm>
        </p:spPr>
        <p:txBody>
          <a:bodyPr>
            <a:noAutofit/>
          </a:bodyPr>
          <a:lstStyle>
            <a:lvl1pPr marL="0" indent="0" algn="l">
              <a:spcBef>
                <a:spcPts val="0"/>
              </a:spcBef>
              <a:buNone/>
              <a:defRPr sz="1800" b="0" i="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587255" y="7971344"/>
            <a:ext cx="3070404" cy="2092085"/>
          </a:xfrm>
        </p:spPr>
        <p:txBody>
          <a:bodyPr numCol="1" spcCol="288000" anchor="t">
            <a:noAutofit/>
          </a:bodyPr>
          <a:lstStyle>
            <a:lvl1pPr marL="0" indent="0" algn="l">
              <a:lnSpc>
                <a:spcPct val="100000"/>
              </a:lnSpc>
              <a:spcBef>
                <a:spcPts val="0"/>
              </a:spcBef>
              <a:buNone/>
              <a:defRPr sz="1100" b="0" i="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4" name="Text Placeholder 32">
            <a:extLst>
              <a:ext uri="{FF2B5EF4-FFF2-40B4-BE49-F238E27FC236}">
                <a16:creationId xmlns:a16="http://schemas.microsoft.com/office/drawing/2014/main" id="{204EDC3B-74E6-8E46-B5A2-358513680BDC}"/>
              </a:ext>
            </a:extLst>
          </p:cNvPr>
          <p:cNvSpPr>
            <a:spLocks noGrp="1"/>
          </p:cNvSpPr>
          <p:nvPr>
            <p:ph type="body" sz="quarter" idx="59" hasCustomPrompt="1"/>
          </p:nvPr>
        </p:nvSpPr>
        <p:spPr>
          <a:xfrm>
            <a:off x="151882" y="5291042"/>
            <a:ext cx="3700448" cy="1632228"/>
          </a:xfrm>
          <a:prstGeom prst="rect">
            <a:avLst/>
          </a:prstGeom>
        </p:spPr>
        <p:txBody>
          <a:bodyPr anchor="ctr">
            <a:noAutofit/>
          </a:bodyPr>
          <a:lstStyle>
            <a:lvl1pPr marL="0" indent="0" algn="ctr">
              <a:lnSpc>
                <a:spcPts val="1420"/>
              </a:lnSpc>
              <a:spcBef>
                <a:spcPts val="0"/>
              </a:spcBef>
              <a:buNone/>
              <a:defRPr lang="en-IE" sz="1600" b="0" i="1" u="none" strike="noStrike" smtClean="0">
                <a:solidFill>
                  <a:schemeClr val="bg1"/>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a:t>
            </a:r>
          </a:p>
        </p:txBody>
      </p:sp>
      <p:sp>
        <p:nvSpPr>
          <p:cNvPr id="25" name="Text Placeholder 32">
            <a:extLst>
              <a:ext uri="{FF2B5EF4-FFF2-40B4-BE49-F238E27FC236}">
                <a16:creationId xmlns:a16="http://schemas.microsoft.com/office/drawing/2014/main" id="{0EC43F85-B158-2B4A-BFB7-B884B99E7C41}"/>
              </a:ext>
            </a:extLst>
          </p:cNvPr>
          <p:cNvSpPr>
            <a:spLocks noGrp="1"/>
          </p:cNvSpPr>
          <p:nvPr>
            <p:ph type="body" sz="quarter" idx="60" hasCustomPrompt="1"/>
          </p:nvPr>
        </p:nvSpPr>
        <p:spPr>
          <a:xfrm rot="10800000">
            <a:off x="741033" y="3822607"/>
            <a:ext cx="2522147" cy="216147"/>
          </a:xfrm>
          <a:prstGeom prst="rect">
            <a:avLst/>
          </a:prstGeom>
        </p:spPr>
        <p:txBody>
          <a:bodyPr anchor="t">
            <a:noAutofit/>
          </a:bodyPr>
          <a:lstStyle>
            <a:lvl1pPr marL="0" indent="0" algn="ctr">
              <a:lnSpc>
                <a:spcPts val="1420"/>
              </a:lnSpc>
              <a:spcBef>
                <a:spcPts val="0"/>
              </a:spcBef>
              <a:buNone/>
              <a:defRPr lang="en-IE" sz="14000" b="1" i="0" u="none" strike="noStrike" smtClean="0">
                <a:solidFill>
                  <a:srgbClr val="7ABB57"/>
                </a:solidFill>
                <a:effectLst/>
                <a:latin typeface="Times" pitchFamily="2"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a:t>
            </a:r>
          </a:p>
        </p:txBody>
      </p:sp>
      <p:sp>
        <p:nvSpPr>
          <p:cNvPr id="26" name="Text Placeholder 32">
            <a:extLst>
              <a:ext uri="{FF2B5EF4-FFF2-40B4-BE49-F238E27FC236}">
                <a16:creationId xmlns:a16="http://schemas.microsoft.com/office/drawing/2014/main" id="{AD00E009-E7A9-4641-A119-039049639940}"/>
              </a:ext>
            </a:extLst>
          </p:cNvPr>
          <p:cNvSpPr>
            <a:spLocks noGrp="1"/>
          </p:cNvSpPr>
          <p:nvPr>
            <p:ph type="body" sz="quarter" idx="61" hasCustomPrompt="1"/>
          </p:nvPr>
        </p:nvSpPr>
        <p:spPr>
          <a:xfrm>
            <a:off x="151882" y="6394109"/>
            <a:ext cx="3700448" cy="638015"/>
          </a:xfrm>
          <a:prstGeom prst="rect">
            <a:avLst/>
          </a:prstGeom>
        </p:spPr>
        <p:txBody>
          <a:bodyPr anchor="b">
            <a:noAutofit/>
          </a:bodyPr>
          <a:lstStyle>
            <a:lvl1pPr marL="0" indent="0" algn="ctr">
              <a:lnSpc>
                <a:spcPts val="1420"/>
              </a:lnSpc>
              <a:spcBef>
                <a:spcPts val="0"/>
              </a:spcBef>
              <a:buNone/>
              <a:defRPr lang="en-IE" sz="1200" b="1" i="0" u="none" strike="noStrike" smtClean="0">
                <a:solidFill>
                  <a:schemeClr val="bg1"/>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  </a:t>
            </a:r>
          </a:p>
          <a:p>
            <a:pPr lvl="0"/>
            <a:r>
              <a:rPr lang="en-GB" dirty="0"/>
              <a:t>Title</a:t>
            </a:r>
          </a:p>
        </p:txBody>
      </p:sp>
      <p:sp>
        <p:nvSpPr>
          <p:cNvPr id="5" name="Picture Placeholder 4">
            <a:extLst>
              <a:ext uri="{FF2B5EF4-FFF2-40B4-BE49-F238E27FC236}">
                <a16:creationId xmlns:a16="http://schemas.microsoft.com/office/drawing/2014/main" id="{1D8FAD53-D92E-86AF-92CB-009D06B40256}"/>
              </a:ext>
            </a:extLst>
          </p:cNvPr>
          <p:cNvSpPr>
            <a:spLocks noGrp="1"/>
          </p:cNvSpPr>
          <p:nvPr>
            <p:ph type="pic" sz="quarter" idx="62"/>
          </p:nvPr>
        </p:nvSpPr>
        <p:spPr>
          <a:xfrm>
            <a:off x="3956050" y="0"/>
            <a:ext cx="3603625" cy="10691813"/>
          </a:xfrm>
          <a:custGeom>
            <a:avLst/>
            <a:gdLst>
              <a:gd name="connsiteX0" fmla="*/ 0 w 3603625"/>
              <a:gd name="connsiteY0" fmla="*/ 0 h 10691813"/>
              <a:gd name="connsiteX1" fmla="*/ 3603625 w 3603625"/>
              <a:gd name="connsiteY1" fmla="*/ 0 h 10691813"/>
              <a:gd name="connsiteX2" fmla="*/ 3603625 w 3603625"/>
              <a:gd name="connsiteY2" fmla="*/ 10691813 h 10691813"/>
              <a:gd name="connsiteX3" fmla="*/ 0 w 3603625"/>
              <a:gd name="connsiteY3" fmla="*/ 10691813 h 10691813"/>
              <a:gd name="connsiteX4" fmla="*/ 0 w 3603625"/>
              <a:gd name="connsiteY4" fmla="*/ 3477533 h 10691813"/>
              <a:gd name="connsiteX5" fmla="*/ 151527 w 3603625"/>
              <a:gd name="connsiteY5" fmla="*/ 3477533 h 10691813"/>
              <a:gd name="connsiteX6" fmla="*/ 151527 w 3603625"/>
              <a:gd name="connsiteY6" fmla="*/ 1857019 h 10691813"/>
              <a:gd name="connsiteX7" fmla="*/ 0 w 3603625"/>
              <a:gd name="connsiteY7" fmla="*/ 1857019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3625" h="10691813">
                <a:moveTo>
                  <a:pt x="0" y="0"/>
                </a:moveTo>
                <a:lnTo>
                  <a:pt x="3603625" y="0"/>
                </a:lnTo>
                <a:lnTo>
                  <a:pt x="3603625" y="10691813"/>
                </a:lnTo>
                <a:lnTo>
                  <a:pt x="0" y="10691813"/>
                </a:lnTo>
                <a:lnTo>
                  <a:pt x="0" y="3477533"/>
                </a:lnTo>
                <a:lnTo>
                  <a:pt x="151527" y="3477533"/>
                </a:lnTo>
                <a:lnTo>
                  <a:pt x="151527" y="1857019"/>
                </a:lnTo>
                <a:lnTo>
                  <a:pt x="0" y="1857019"/>
                </a:lnTo>
                <a:close/>
              </a:path>
            </a:pathLst>
          </a:custGeom>
        </p:spPr>
        <p:txBody>
          <a:bodyPr wrap="square">
            <a:noAutofit/>
          </a:bodyPr>
          <a:lstStyle/>
          <a:p>
            <a:endParaRPr lang="en-GB" dirty="0"/>
          </a:p>
        </p:txBody>
      </p:sp>
      <p:sp>
        <p:nvSpPr>
          <p:cNvPr id="6" name="Freeform 5">
            <a:extLst>
              <a:ext uri="{FF2B5EF4-FFF2-40B4-BE49-F238E27FC236}">
                <a16:creationId xmlns:a16="http://schemas.microsoft.com/office/drawing/2014/main" id="{0DF8C24A-23F8-A366-D175-3C4EA0B6AFB2}"/>
              </a:ext>
            </a:extLst>
          </p:cNvPr>
          <p:cNvSpPr/>
          <p:nvPr userDrawn="1"/>
        </p:nvSpPr>
        <p:spPr>
          <a:xfrm rot="5400000">
            <a:off x="3144939" y="2514895"/>
            <a:ext cx="1620513" cy="30476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7ABB57"/>
          </a:solidFill>
          <a:ln w="30808" cap="flat">
            <a:noFill/>
            <a:prstDash val="solid"/>
            <a:miter/>
          </a:ln>
        </p:spPr>
        <p:txBody>
          <a:bodyPr rtlCol="0" anchor="ctr"/>
          <a:lstStyle/>
          <a:p>
            <a:endParaRPr lang="en-US" dirty="0"/>
          </a:p>
        </p:txBody>
      </p:sp>
    </p:spTree>
    <p:extLst>
      <p:ext uri="{BB962C8B-B14F-4D97-AF65-F5344CB8AC3E}">
        <p14:creationId xmlns:p14="http://schemas.microsoft.com/office/powerpoint/2010/main" val="174333558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48" name="Picture Placeholder 47">
            <a:extLst>
              <a:ext uri="{FF2B5EF4-FFF2-40B4-BE49-F238E27FC236}">
                <a16:creationId xmlns:a16="http://schemas.microsoft.com/office/drawing/2014/main" id="{C838649C-169E-604F-BAAB-FE7EACC25F70}"/>
              </a:ext>
            </a:extLst>
          </p:cNvPr>
          <p:cNvSpPr>
            <a:spLocks noGrp="1"/>
          </p:cNvSpPr>
          <p:nvPr>
            <p:ph type="pic" sz="quarter" idx="10"/>
          </p:nvPr>
        </p:nvSpPr>
        <p:spPr>
          <a:xfrm>
            <a:off x="0" y="0"/>
            <a:ext cx="7559675" cy="10691813"/>
          </a:xfrm>
          <a:custGeom>
            <a:avLst/>
            <a:gdLst>
              <a:gd name="connsiteX0" fmla="*/ 0 w 7559675"/>
              <a:gd name="connsiteY0" fmla="*/ 0 h 10691813"/>
              <a:gd name="connsiteX1" fmla="*/ 987424 w 7559675"/>
              <a:gd name="connsiteY1" fmla="*/ 0 h 10691813"/>
              <a:gd name="connsiteX2" fmla="*/ 987424 w 7559675"/>
              <a:gd name="connsiteY2" fmla="*/ 5669757 h 10691813"/>
              <a:gd name="connsiteX3" fmla="*/ 6572250 w 7559675"/>
              <a:gd name="connsiteY3" fmla="*/ 5669757 h 10691813"/>
              <a:gd name="connsiteX4" fmla="*/ 6572250 w 7559675"/>
              <a:gd name="connsiteY4" fmla="*/ 0 h 10691813"/>
              <a:gd name="connsiteX5" fmla="*/ 7559675 w 7559675"/>
              <a:gd name="connsiteY5" fmla="*/ 0 h 10691813"/>
              <a:gd name="connsiteX6" fmla="*/ 7559675 w 7559675"/>
              <a:gd name="connsiteY6" fmla="*/ 10691813 h 10691813"/>
              <a:gd name="connsiteX7" fmla="*/ 0 w 7559675"/>
              <a:gd name="connsiteY7"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10691813">
                <a:moveTo>
                  <a:pt x="0" y="0"/>
                </a:moveTo>
                <a:lnTo>
                  <a:pt x="987424" y="0"/>
                </a:lnTo>
                <a:lnTo>
                  <a:pt x="987424" y="5669757"/>
                </a:lnTo>
                <a:lnTo>
                  <a:pt x="6572250" y="5669757"/>
                </a:lnTo>
                <a:lnTo>
                  <a:pt x="6572250" y="0"/>
                </a:lnTo>
                <a:lnTo>
                  <a:pt x="7559675" y="0"/>
                </a:lnTo>
                <a:lnTo>
                  <a:pt x="7559675" y="10691813"/>
                </a:lnTo>
                <a:lnTo>
                  <a:pt x="0" y="10691813"/>
                </a:lnTo>
                <a:close/>
              </a:path>
            </a:pathLst>
          </a:custGeom>
          <a:solidFill>
            <a:schemeClr val="bg1">
              <a:lumMod val="85000"/>
            </a:schemeClr>
          </a:solidFill>
        </p:spPr>
        <p:txBody>
          <a:bodyPr wrap="square">
            <a:noAutofit/>
          </a:bodyPr>
          <a:lstStyle/>
          <a:p>
            <a:endParaRPr lang="en-US" dirty="0"/>
          </a:p>
        </p:txBody>
      </p:sp>
      <p:grpSp>
        <p:nvGrpSpPr>
          <p:cNvPr id="49" name="Group 48">
            <a:extLst>
              <a:ext uri="{FF2B5EF4-FFF2-40B4-BE49-F238E27FC236}">
                <a16:creationId xmlns:a16="http://schemas.microsoft.com/office/drawing/2014/main" id="{77F1F19C-45BC-2444-9044-6F7DB00D6872}"/>
              </a:ext>
            </a:extLst>
          </p:cNvPr>
          <p:cNvGrpSpPr/>
          <p:nvPr userDrawn="1"/>
        </p:nvGrpSpPr>
        <p:grpSpPr>
          <a:xfrm>
            <a:off x="987424" y="0"/>
            <a:ext cx="5584826" cy="5669757"/>
            <a:chOff x="1043257" y="773021"/>
            <a:chExt cx="8589824" cy="10134692"/>
          </a:xfrm>
        </p:grpSpPr>
        <p:sp>
          <p:nvSpPr>
            <p:cNvPr id="50" name="Rectangle 49">
              <a:extLst>
                <a:ext uri="{FF2B5EF4-FFF2-40B4-BE49-F238E27FC236}">
                  <a16:creationId xmlns:a16="http://schemas.microsoft.com/office/drawing/2014/main" id="{CF55ED84-A04B-4045-9A8D-B515DCAE81FA}"/>
                </a:ext>
              </a:extLst>
            </p:cNvPr>
            <p:cNvSpPr/>
            <p:nvPr/>
          </p:nvSpPr>
          <p:spPr bwMode="auto">
            <a:xfrm>
              <a:off x="1043257" y="1158944"/>
              <a:ext cx="8589824" cy="9748769"/>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54" name="Rectangle 5">
              <a:extLst>
                <a:ext uri="{FF2B5EF4-FFF2-40B4-BE49-F238E27FC236}">
                  <a16:creationId xmlns:a16="http://schemas.microsoft.com/office/drawing/2014/main" id="{FFA18E24-C4A4-AD47-B8CC-DBD6B1A3D839}"/>
                </a:ext>
              </a:extLst>
            </p:cNvPr>
            <p:cNvSpPr/>
            <p:nvPr/>
          </p:nvSpPr>
          <p:spPr bwMode="auto">
            <a:xfrm>
              <a:off x="1043257" y="773021"/>
              <a:ext cx="8589824" cy="537026"/>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915F9E"/>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grpSp>
      <p:sp>
        <p:nvSpPr>
          <p:cNvPr id="55" name="Text Placeholder 32">
            <a:extLst>
              <a:ext uri="{FF2B5EF4-FFF2-40B4-BE49-F238E27FC236}">
                <a16:creationId xmlns:a16="http://schemas.microsoft.com/office/drawing/2014/main" id="{22F4135E-1D03-B04C-BDE1-9EFEB882ABD6}"/>
              </a:ext>
            </a:extLst>
          </p:cNvPr>
          <p:cNvSpPr>
            <a:spLocks noGrp="1"/>
          </p:cNvSpPr>
          <p:nvPr>
            <p:ph type="body" sz="quarter" idx="30" hasCustomPrompt="1"/>
          </p:nvPr>
        </p:nvSpPr>
        <p:spPr>
          <a:xfrm>
            <a:off x="1342449" y="625192"/>
            <a:ext cx="4937888" cy="747096"/>
          </a:xfrm>
        </p:spPr>
        <p:txBody>
          <a:bodyPr>
            <a:noAutofit/>
          </a:bodyPr>
          <a:lstStyle>
            <a:lvl1pPr marL="0" indent="0" algn="ctr">
              <a:spcBef>
                <a:spcPts val="0"/>
              </a:spcBef>
              <a:buNone/>
              <a:defRPr sz="2900" b="1" i="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56" name="Text Placeholder 32">
            <a:extLst>
              <a:ext uri="{FF2B5EF4-FFF2-40B4-BE49-F238E27FC236}">
                <a16:creationId xmlns:a16="http://schemas.microsoft.com/office/drawing/2014/main" id="{254193FC-DF8D-4C4A-A1F6-F8B00EE79CBE}"/>
              </a:ext>
            </a:extLst>
          </p:cNvPr>
          <p:cNvSpPr>
            <a:spLocks noGrp="1"/>
          </p:cNvSpPr>
          <p:nvPr>
            <p:ph type="body" sz="quarter" idx="47" hasCustomPrompt="1"/>
          </p:nvPr>
        </p:nvSpPr>
        <p:spPr>
          <a:xfrm>
            <a:off x="1334896" y="1626760"/>
            <a:ext cx="4937888" cy="853742"/>
          </a:xfrm>
        </p:spPr>
        <p:txBody>
          <a:bodyPr>
            <a:noAutofit/>
          </a:bodyPr>
          <a:lstStyle>
            <a:lvl1pPr marL="0" indent="0" algn="ctr">
              <a:spcBef>
                <a:spcPts val="0"/>
              </a:spcBef>
              <a:buNone/>
              <a:defRPr sz="1800" b="1" i="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57" name="Text Placeholder 32">
            <a:extLst>
              <a:ext uri="{FF2B5EF4-FFF2-40B4-BE49-F238E27FC236}">
                <a16:creationId xmlns:a16="http://schemas.microsoft.com/office/drawing/2014/main" id="{2A09CA93-83C8-4349-B08B-71D0EB48B96E}"/>
              </a:ext>
            </a:extLst>
          </p:cNvPr>
          <p:cNvSpPr>
            <a:spLocks noGrp="1"/>
          </p:cNvSpPr>
          <p:nvPr>
            <p:ph type="body" sz="quarter" idx="48" hasCustomPrompt="1"/>
          </p:nvPr>
        </p:nvSpPr>
        <p:spPr>
          <a:xfrm>
            <a:off x="1342449" y="2658866"/>
            <a:ext cx="4931210" cy="2687040"/>
          </a:xfrm>
        </p:spPr>
        <p:txBody>
          <a:bodyPr numCol="1" spcCol="288000" anchor="t">
            <a:noAutofit/>
          </a:bodyPr>
          <a:lstStyle>
            <a:lvl1pPr marL="0" indent="0" algn="ctr">
              <a:lnSpc>
                <a:spcPct val="100000"/>
              </a:lnSpc>
              <a:spcBef>
                <a:spcPts val="0"/>
              </a:spcBef>
              <a:buNone/>
              <a:defRPr sz="1100" b="0" i="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C379E71-A601-754F-9B24-6E6FC280E3B9}"/>
              </a:ext>
            </a:extLst>
          </p:cNvPr>
          <p:cNvGrpSpPr/>
          <p:nvPr userDrawn="1"/>
        </p:nvGrpSpPr>
        <p:grpSpPr>
          <a:xfrm rot="5400000">
            <a:off x="78868" y="4259822"/>
            <a:ext cx="5334683" cy="5492420"/>
            <a:chOff x="987424" y="0"/>
            <a:chExt cx="5584826" cy="5669757"/>
          </a:xfrm>
        </p:grpSpPr>
        <p:sp>
          <p:nvSpPr>
            <p:cNvPr id="33" name="Rectangle 32">
              <a:extLst>
                <a:ext uri="{FF2B5EF4-FFF2-40B4-BE49-F238E27FC236}">
                  <a16:creationId xmlns:a16="http://schemas.microsoft.com/office/drawing/2014/main" id="{E10A0710-122B-4147-B0DC-17A05A02859B}"/>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34" name="Rectangle 5">
              <a:extLst>
                <a:ext uri="{FF2B5EF4-FFF2-40B4-BE49-F238E27FC236}">
                  <a16:creationId xmlns:a16="http://schemas.microsoft.com/office/drawing/2014/main" id="{7C8BAA4C-59A9-8F42-BC19-ECA61DA81BE3}"/>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915F9E"/>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grpSp>
      <p:sp>
        <p:nvSpPr>
          <p:cNvPr id="31" name="Picture Placeholder 30">
            <a:extLst>
              <a:ext uri="{FF2B5EF4-FFF2-40B4-BE49-F238E27FC236}">
                <a16:creationId xmlns:a16="http://schemas.microsoft.com/office/drawing/2014/main" id="{CAD6C2ED-FC22-B34B-88B2-DEA0B4AE7A97}"/>
              </a:ext>
            </a:extLst>
          </p:cNvPr>
          <p:cNvSpPr>
            <a:spLocks noGrp="1"/>
          </p:cNvSpPr>
          <p:nvPr>
            <p:ph type="pic" sz="quarter" idx="10"/>
          </p:nvPr>
        </p:nvSpPr>
        <p:spPr>
          <a:xfrm>
            <a:off x="0" y="-1"/>
            <a:ext cx="7559675" cy="10691814"/>
          </a:xfrm>
          <a:custGeom>
            <a:avLst/>
            <a:gdLst>
              <a:gd name="connsiteX0" fmla="*/ 0 w 7559675"/>
              <a:gd name="connsiteY0" fmla="*/ 0 h 10691814"/>
              <a:gd name="connsiteX1" fmla="*/ 7559675 w 7559675"/>
              <a:gd name="connsiteY1" fmla="*/ 0 h 10691814"/>
              <a:gd name="connsiteX2" fmla="*/ 7559675 w 7559675"/>
              <a:gd name="connsiteY2" fmla="*/ 10691814 h 10691814"/>
              <a:gd name="connsiteX3" fmla="*/ 0 w 7559675"/>
              <a:gd name="connsiteY3" fmla="*/ 10691814 h 10691814"/>
              <a:gd name="connsiteX4" fmla="*/ 0 w 7559675"/>
              <a:gd name="connsiteY4" fmla="*/ 9673375 h 10691814"/>
              <a:gd name="connsiteX5" fmla="*/ 5283272 w 7559675"/>
              <a:gd name="connsiteY5" fmla="*/ 9673375 h 10691814"/>
              <a:gd name="connsiteX6" fmla="*/ 5492419 w 7559675"/>
              <a:gd name="connsiteY6" fmla="*/ 9673375 h 10691814"/>
              <a:gd name="connsiteX7" fmla="*/ 5492420 w 7559675"/>
              <a:gd name="connsiteY7" fmla="*/ 4338691 h 10691814"/>
              <a:gd name="connsiteX8" fmla="*/ 5201382 w 7559675"/>
              <a:gd name="connsiteY8" fmla="*/ 4338691 h 10691814"/>
              <a:gd name="connsiteX9" fmla="*/ 5201382 w 7559675"/>
              <a:gd name="connsiteY9" fmla="*/ 4338692 h 10691814"/>
              <a:gd name="connsiteX10" fmla="*/ 0 w 7559675"/>
              <a:gd name="connsiteY10" fmla="*/ 4338692 h 1069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59675" h="10691814">
                <a:moveTo>
                  <a:pt x="0" y="0"/>
                </a:moveTo>
                <a:lnTo>
                  <a:pt x="7559675" y="0"/>
                </a:lnTo>
                <a:lnTo>
                  <a:pt x="7559675" y="10691814"/>
                </a:lnTo>
                <a:lnTo>
                  <a:pt x="0" y="10691814"/>
                </a:lnTo>
                <a:lnTo>
                  <a:pt x="0" y="9673375"/>
                </a:lnTo>
                <a:lnTo>
                  <a:pt x="5283272" y="9673375"/>
                </a:lnTo>
                <a:lnTo>
                  <a:pt x="5492419" y="9673375"/>
                </a:lnTo>
                <a:lnTo>
                  <a:pt x="5492420" y="4338691"/>
                </a:lnTo>
                <a:lnTo>
                  <a:pt x="5201382" y="4338691"/>
                </a:lnTo>
                <a:lnTo>
                  <a:pt x="5201382" y="4338692"/>
                </a:lnTo>
                <a:lnTo>
                  <a:pt x="0" y="4338692"/>
                </a:lnTo>
                <a:close/>
              </a:path>
            </a:pathLst>
          </a:custGeom>
          <a:solidFill>
            <a:schemeClr val="bg1">
              <a:lumMod val="85000"/>
            </a:schemeClr>
          </a:solidFill>
        </p:spPr>
        <p:txBody>
          <a:bodyPr wrap="square">
            <a:noAutofit/>
          </a:body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511997" y="4807766"/>
            <a:ext cx="4184942" cy="696129"/>
          </a:xfrm>
        </p:spPr>
        <p:txBody>
          <a:bodyPr>
            <a:noAutofit/>
          </a:bodyPr>
          <a:lstStyle>
            <a:lvl1pPr marL="0" indent="0" algn="l">
              <a:spcBef>
                <a:spcPts val="0"/>
              </a:spcBef>
              <a:buNone/>
              <a:defRPr sz="2900" b="1" i="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25" name="Text Placeholder 32">
            <a:extLst>
              <a:ext uri="{FF2B5EF4-FFF2-40B4-BE49-F238E27FC236}">
                <a16:creationId xmlns:a16="http://schemas.microsoft.com/office/drawing/2014/main" id="{916E3689-7DA2-7C44-901B-FA9DFD58DE2A}"/>
              </a:ext>
            </a:extLst>
          </p:cNvPr>
          <p:cNvSpPr>
            <a:spLocks noGrp="1"/>
          </p:cNvSpPr>
          <p:nvPr>
            <p:ph type="body" sz="quarter" idx="47" hasCustomPrompt="1"/>
          </p:nvPr>
        </p:nvSpPr>
        <p:spPr>
          <a:xfrm>
            <a:off x="504444" y="5809334"/>
            <a:ext cx="4184942" cy="795499"/>
          </a:xfrm>
        </p:spPr>
        <p:txBody>
          <a:bodyPr>
            <a:noAutofit/>
          </a:bodyPr>
          <a:lstStyle>
            <a:lvl1pPr marL="0" indent="0" algn="l">
              <a:spcBef>
                <a:spcPts val="0"/>
              </a:spcBef>
              <a:buNone/>
              <a:defRPr sz="1800" b="1" i="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511997" y="6841440"/>
            <a:ext cx="4179282" cy="2503728"/>
          </a:xfrm>
        </p:spPr>
        <p:txBody>
          <a:bodyPr numCol="1" spcCol="288000" anchor="t">
            <a:noAutofit/>
          </a:bodyPr>
          <a:lstStyle>
            <a:lvl1pPr marL="0" indent="0" algn="l">
              <a:lnSpc>
                <a:spcPct val="100000"/>
              </a:lnSpc>
              <a:spcBef>
                <a:spcPts val="0"/>
              </a:spcBef>
              <a:buNone/>
              <a:defRPr sz="1100" b="0" i="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71789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1" y="866623"/>
            <a:ext cx="7559675" cy="6458950"/>
          </a:xfrm>
          <a:prstGeom prst="rect">
            <a:avLst/>
          </a:prstGeom>
          <a:solidFill>
            <a:srgbClr val="915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8" name="Picture Placeholder 12">
            <a:extLst>
              <a:ext uri="{FF2B5EF4-FFF2-40B4-BE49-F238E27FC236}">
                <a16:creationId xmlns:a16="http://schemas.microsoft.com/office/drawing/2014/main" id="{4271CB9E-9A14-1344-AB6E-69BC9E204EF3}"/>
              </a:ext>
            </a:extLst>
          </p:cNvPr>
          <p:cNvSpPr>
            <a:spLocks noGrp="1"/>
          </p:cNvSpPr>
          <p:nvPr>
            <p:ph type="pic" sz="quarter" idx="12"/>
          </p:nvPr>
        </p:nvSpPr>
        <p:spPr>
          <a:xfrm>
            <a:off x="4015295" y="1287679"/>
            <a:ext cx="3113369" cy="1727134"/>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684990" y="7931857"/>
            <a:ext cx="2631952" cy="2099746"/>
          </a:xfrm>
        </p:spPr>
        <p:txBody>
          <a:bodyPr>
            <a:noAutofit/>
          </a:bodyPr>
          <a:lstStyle>
            <a:lvl1pPr marL="0" indent="0" algn="l">
              <a:spcBef>
                <a:spcPts val="0"/>
              </a:spcBef>
              <a:buNone/>
              <a:defRPr sz="2900" b="1" i="0" spc="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3583660" y="7931856"/>
            <a:ext cx="3389294" cy="2099747"/>
          </a:xfrm>
        </p:spPr>
        <p:txBody>
          <a:bodyPr numCol="1" spcCol="288000" anchor="t">
            <a:noAutofit/>
          </a:bodyPr>
          <a:lstStyle>
            <a:lvl1pPr marL="0" indent="0" algn="l">
              <a:lnSpc>
                <a:spcPct val="100000"/>
              </a:lnSpc>
              <a:spcBef>
                <a:spcPts val="0"/>
              </a:spcBef>
              <a:buNone/>
              <a:defRPr sz="1100" b="0" i="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1" name="Slide Number Placeholder 5">
            <a:extLst>
              <a:ext uri="{FF2B5EF4-FFF2-40B4-BE49-F238E27FC236}">
                <a16:creationId xmlns:a16="http://schemas.microsoft.com/office/drawing/2014/main" id="{AE34CA4F-1F8B-7F44-AFCD-59FB4964F62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6" name="Picture Placeholder 12">
            <a:extLst>
              <a:ext uri="{FF2B5EF4-FFF2-40B4-BE49-F238E27FC236}">
                <a16:creationId xmlns:a16="http://schemas.microsoft.com/office/drawing/2014/main" id="{2FF9E340-7535-70BC-ACE7-17E9A9875AA6}"/>
              </a:ext>
            </a:extLst>
          </p:cNvPr>
          <p:cNvSpPr>
            <a:spLocks noGrp="1"/>
          </p:cNvSpPr>
          <p:nvPr>
            <p:ph type="pic" sz="quarter" idx="49"/>
          </p:nvPr>
        </p:nvSpPr>
        <p:spPr>
          <a:xfrm>
            <a:off x="431010" y="5149518"/>
            <a:ext cx="3113369" cy="1727134"/>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7" name="Picture Placeholder 12">
            <a:extLst>
              <a:ext uri="{FF2B5EF4-FFF2-40B4-BE49-F238E27FC236}">
                <a16:creationId xmlns:a16="http://schemas.microsoft.com/office/drawing/2014/main" id="{5CF7DF75-2A0E-34C4-ED39-75E69D18D973}"/>
              </a:ext>
            </a:extLst>
          </p:cNvPr>
          <p:cNvSpPr>
            <a:spLocks noGrp="1"/>
          </p:cNvSpPr>
          <p:nvPr>
            <p:ph type="pic" sz="quarter" idx="50"/>
          </p:nvPr>
        </p:nvSpPr>
        <p:spPr>
          <a:xfrm>
            <a:off x="4003943" y="3405384"/>
            <a:ext cx="3113369" cy="3471267"/>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9" name="Picture Placeholder 8">
            <a:extLst>
              <a:ext uri="{FF2B5EF4-FFF2-40B4-BE49-F238E27FC236}">
                <a16:creationId xmlns:a16="http://schemas.microsoft.com/office/drawing/2014/main" id="{B0629148-2911-AB79-CCF2-F6E0BC7D5118}"/>
              </a:ext>
            </a:extLst>
          </p:cNvPr>
          <p:cNvSpPr>
            <a:spLocks noGrp="1"/>
          </p:cNvSpPr>
          <p:nvPr>
            <p:ph type="pic" sz="quarter" idx="51"/>
          </p:nvPr>
        </p:nvSpPr>
        <p:spPr>
          <a:xfrm>
            <a:off x="431009" y="1287679"/>
            <a:ext cx="3113369" cy="3471267"/>
          </a:xfrm>
          <a:custGeom>
            <a:avLst/>
            <a:gdLst>
              <a:gd name="connsiteX0" fmla="*/ 0 w 3113369"/>
              <a:gd name="connsiteY0" fmla="*/ 0 h 3471267"/>
              <a:gd name="connsiteX1" fmla="*/ 3113369 w 3113369"/>
              <a:gd name="connsiteY1" fmla="*/ 0 h 3471267"/>
              <a:gd name="connsiteX2" fmla="*/ 3113369 w 3113369"/>
              <a:gd name="connsiteY2" fmla="*/ 3471267 h 3471267"/>
              <a:gd name="connsiteX3" fmla="*/ 0 w 3113369"/>
              <a:gd name="connsiteY3" fmla="*/ 3471267 h 3471267"/>
              <a:gd name="connsiteX4" fmla="*/ 0 w 3113369"/>
              <a:gd name="connsiteY4" fmla="*/ 1882163 h 3471267"/>
              <a:gd name="connsiteX5" fmla="*/ 162480 w 3113369"/>
              <a:gd name="connsiteY5" fmla="*/ 1882163 h 3471267"/>
              <a:gd name="connsiteX6" fmla="*/ 162480 w 3113369"/>
              <a:gd name="connsiteY6" fmla="*/ 261649 h 3471267"/>
              <a:gd name="connsiteX7" fmla="*/ 0 w 3113369"/>
              <a:gd name="connsiteY7" fmla="*/ 261649 h 347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3369" h="3471267">
                <a:moveTo>
                  <a:pt x="0" y="0"/>
                </a:moveTo>
                <a:lnTo>
                  <a:pt x="3113369" y="0"/>
                </a:lnTo>
                <a:lnTo>
                  <a:pt x="3113369" y="3471267"/>
                </a:lnTo>
                <a:lnTo>
                  <a:pt x="0" y="3471267"/>
                </a:lnTo>
                <a:lnTo>
                  <a:pt x="0" y="1882163"/>
                </a:lnTo>
                <a:lnTo>
                  <a:pt x="162480" y="1882163"/>
                </a:lnTo>
                <a:lnTo>
                  <a:pt x="162480" y="261649"/>
                </a:lnTo>
                <a:lnTo>
                  <a:pt x="0" y="261649"/>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10" name="Freeform 9">
            <a:extLst>
              <a:ext uri="{FF2B5EF4-FFF2-40B4-BE49-F238E27FC236}">
                <a16:creationId xmlns:a16="http://schemas.microsoft.com/office/drawing/2014/main" id="{CE086FEE-A12C-462A-4E0F-9F171C8B6C4A}"/>
              </a:ext>
            </a:extLst>
          </p:cNvPr>
          <p:cNvSpPr/>
          <p:nvPr userDrawn="1"/>
        </p:nvSpPr>
        <p:spPr>
          <a:xfrm rot="16200000">
            <a:off x="-369148" y="2207205"/>
            <a:ext cx="1620513" cy="30476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7ABB57"/>
          </a:solidFill>
          <a:ln w="30808" cap="flat">
            <a:noFill/>
            <a:prstDash val="solid"/>
            <a:miter/>
          </a:ln>
        </p:spPr>
        <p:txBody>
          <a:bodyPr rtlCol="0" anchor="ctr"/>
          <a:lstStyle/>
          <a:p>
            <a:endParaRPr lang="en-US" dirty="0"/>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642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506965" y="1272429"/>
            <a:ext cx="3322337" cy="518391"/>
          </a:xfrm>
        </p:spPr>
        <p:txBody>
          <a:bodyPr>
            <a:noAutofit/>
          </a:bodyPr>
          <a:lstStyle>
            <a:lvl1pPr marL="0" indent="0" algn="l">
              <a:spcBef>
                <a:spcPts val="0"/>
              </a:spcBef>
              <a:buNone/>
              <a:defRPr sz="1800" b="1" i="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514518" y="1790820"/>
            <a:ext cx="3322336" cy="1474644"/>
          </a:xfrm>
        </p:spPr>
        <p:txBody>
          <a:bodyPr numCol="1" spcCol="288000" anchor="t">
            <a:noAutofit/>
          </a:bodyPr>
          <a:lstStyle>
            <a:lvl1pPr marL="0" indent="0" algn="l">
              <a:lnSpc>
                <a:spcPct val="100000"/>
              </a:lnSpc>
              <a:spcBef>
                <a:spcPts val="0"/>
              </a:spcBef>
              <a:buNone/>
              <a:defRPr sz="1100" b="0" i="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506965" y="4113438"/>
            <a:ext cx="3322337" cy="518391"/>
          </a:xfrm>
        </p:spPr>
        <p:txBody>
          <a:bodyPr>
            <a:noAutofit/>
          </a:bodyPr>
          <a:lstStyle>
            <a:lvl1pPr marL="0" indent="0" algn="l">
              <a:spcBef>
                <a:spcPts val="0"/>
              </a:spcBef>
              <a:buNone/>
              <a:defRPr sz="1800" b="1" i="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514518" y="4631829"/>
            <a:ext cx="3322336" cy="1474644"/>
          </a:xfrm>
        </p:spPr>
        <p:txBody>
          <a:bodyPr numCol="1" spcCol="288000" anchor="t">
            <a:noAutofit/>
          </a:bodyPr>
          <a:lstStyle>
            <a:lvl1pPr marL="0" indent="0" algn="l">
              <a:lnSpc>
                <a:spcPct val="100000"/>
              </a:lnSpc>
              <a:spcBef>
                <a:spcPts val="0"/>
              </a:spcBef>
              <a:buNone/>
              <a:defRPr sz="1100" b="0" i="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3506965" y="6912588"/>
            <a:ext cx="3322337" cy="518391"/>
          </a:xfrm>
        </p:spPr>
        <p:txBody>
          <a:bodyPr>
            <a:noAutofit/>
          </a:bodyPr>
          <a:lstStyle>
            <a:lvl1pPr marL="0" indent="0" algn="l">
              <a:spcBef>
                <a:spcPts val="0"/>
              </a:spcBef>
              <a:buNone/>
              <a:defRPr sz="1800" b="1" i="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3514518" y="7430979"/>
            <a:ext cx="3322336" cy="1474644"/>
          </a:xfrm>
        </p:spPr>
        <p:txBody>
          <a:bodyPr numCol="1" spcCol="288000" anchor="t">
            <a:noAutofit/>
          </a:bodyPr>
          <a:lstStyle>
            <a:lvl1pPr marL="0" indent="0" algn="l">
              <a:lnSpc>
                <a:spcPct val="100000"/>
              </a:lnSpc>
              <a:spcBef>
                <a:spcPts val="0"/>
              </a:spcBef>
              <a:buNone/>
              <a:defRPr sz="1100" b="0" i="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2" name="Slide Number Placeholder 5">
            <a:extLst>
              <a:ext uri="{FF2B5EF4-FFF2-40B4-BE49-F238E27FC236}">
                <a16:creationId xmlns:a16="http://schemas.microsoft.com/office/drawing/2014/main" id="{BED73E24-A450-6744-8158-9406FC91C2F4}"/>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6" name="Picture Placeholder 5">
            <a:extLst>
              <a:ext uri="{FF2B5EF4-FFF2-40B4-BE49-F238E27FC236}">
                <a16:creationId xmlns:a16="http://schemas.microsoft.com/office/drawing/2014/main" id="{405342F2-B181-C1EC-3C0A-FFAA83F69BE7}"/>
              </a:ext>
            </a:extLst>
          </p:cNvPr>
          <p:cNvSpPr>
            <a:spLocks noGrp="1"/>
          </p:cNvSpPr>
          <p:nvPr>
            <p:ph type="pic" sz="quarter" idx="57"/>
          </p:nvPr>
        </p:nvSpPr>
        <p:spPr>
          <a:xfrm>
            <a:off x="431010" y="1254856"/>
            <a:ext cx="2529327" cy="1727134"/>
          </a:xfrm>
          <a:custGeom>
            <a:avLst/>
            <a:gdLst>
              <a:gd name="connsiteX0" fmla="*/ 0 w 2529327"/>
              <a:gd name="connsiteY0" fmla="*/ 0 h 1727134"/>
              <a:gd name="connsiteX1" fmla="*/ 2529327 w 2529327"/>
              <a:gd name="connsiteY1" fmla="*/ 0 h 1727134"/>
              <a:gd name="connsiteX2" fmla="*/ 2529327 w 2529327"/>
              <a:gd name="connsiteY2" fmla="*/ 1727134 h 1727134"/>
              <a:gd name="connsiteX3" fmla="*/ 1478231 w 2529327"/>
              <a:gd name="connsiteY3" fmla="*/ 1727134 h 1727134"/>
              <a:gd name="connsiteX4" fmla="*/ 1478231 w 2529327"/>
              <a:gd name="connsiteY4" fmla="*/ 1579190 h 1727134"/>
              <a:gd name="connsiteX5" fmla="*/ 162478 w 2529327"/>
              <a:gd name="connsiteY5" fmla="*/ 1579190 h 1727134"/>
              <a:gd name="connsiteX6" fmla="*/ 162479 w 2529327"/>
              <a:gd name="connsiteY6" fmla="*/ 260605 h 1727134"/>
              <a:gd name="connsiteX7" fmla="*/ 0 w 2529327"/>
              <a:gd name="connsiteY7" fmla="*/ 260605 h 172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9327" h="1727134">
                <a:moveTo>
                  <a:pt x="0" y="0"/>
                </a:moveTo>
                <a:lnTo>
                  <a:pt x="2529327" y="0"/>
                </a:lnTo>
                <a:lnTo>
                  <a:pt x="2529327" y="1727134"/>
                </a:lnTo>
                <a:lnTo>
                  <a:pt x="1478231" y="1727134"/>
                </a:lnTo>
                <a:lnTo>
                  <a:pt x="1478231" y="1579190"/>
                </a:lnTo>
                <a:lnTo>
                  <a:pt x="162478" y="1579190"/>
                </a:lnTo>
                <a:lnTo>
                  <a:pt x="162479" y="260605"/>
                </a:lnTo>
                <a:lnTo>
                  <a:pt x="0" y="260605"/>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7" name="Freeform 6">
            <a:extLst>
              <a:ext uri="{FF2B5EF4-FFF2-40B4-BE49-F238E27FC236}">
                <a16:creationId xmlns:a16="http://schemas.microsoft.com/office/drawing/2014/main" id="{10975ED6-2A1C-A399-E7CE-4280BA7D97D6}"/>
              </a:ext>
            </a:extLst>
          </p:cNvPr>
          <p:cNvSpPr/>
          <p:nvPr userDrawn="1"/>
        </p:nvSpPr>
        <p:spPr>
          <a:xfrm rot="10800000">
            <a:off x="288727" y="1515461"/>
            <a:ext cx="1620514" cy="1623346"/>
          </a:xfrm>
          <a:custGeom>
            <a:avLst/>
            <a:gdLst>
              <a:gd name="connsiteX0" fmla="*/ 1620513 w 1620514"/>
              <a:gd name="connsiteY0" fmla="*/ 1623346 h 1623346"/>
              <a:gd name="connsiteX1" fmla="*/ 1315752 w 1620514"/>
              <a:gd name="connsiteY1" fmla="*/ 1623346 h 1623346"/>
              <a:gd name="connsiteX2" fmla="*/ 1315753 w 1620514"/>
              <a:gd name="connsiteY2" fmla="*/ 304761 h 1623346"/>
              <a:gd name="connsiteX3" fmla="*/ 0 w 1620514"/>
              <a:gd name="connsiteY3" fmla="*/ 304761 h 1623346"/>
              <a:gd name="connsiteX4" fmla="*/ 0 w 1620514"/>
              <a:gd name="connsiteY4" fmla="*/ 0 h 1623346"/>
              <a:gd name="connsiteX5" fmla="*/ 1620514 w 1620514"/>
              <a:gd name="connsiteY5" fmla="*/ 0 h 1623346"/>
              <a:gd name="connsiteX6" fmla="*/ 1620514 w 1620514"/>
              <a:gd name="connsiteY6" fmla="*/ 304761 h 1623346"/>
              <a:gd name="connsiteX7" fmla="*/ 1620513 w 1620514"/>
              <a:gd name="connsiteY7" fmla="*/ 304761 h 162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514" h="1623346">
                <a:moveTo>
                  <a:pt x="1620513" y="1623346"/>
                </a:moveTo>
                <a:lnTo>
                  <a:pt x="1315752" y="1623346"/>
                </a:lnTo>
                <a:lnTo>
                  <a:pt x="1315753" y="304761"/>
                </a:lnTo>
                <a:lnTo>
                  <a:pt x="0" y="304761"/>
                </a:lnTo>
                <a:lnTo>
                  <a:pt x="0" y="0"/>
                </a:lnTo>
                <a:lnTo>
                  <a:pt x="1620514" y="0"/>
                </a:lnTo>
                <a:lnTo>
                  <a:pt x="1620514" y="304761"/>
                </a:lnTo>
                <a:lnTo>
                  <a:pt x="1620513" y="304761"/>
                </a:lnTo>
                <a:close/>
              </a:path>
            </a:pathLst>
          </a:custGeom>
          <a:solidFill>
            <a:srgbClr val="915F9E"/>
          </a:solidFill>
          <a:ln w="30808" cap="flat">
            <a:noFill/>
            <a:prstDash val="solid"/>
            <a:miter/>
          </a:ln>
        </p:spPr>
        <p:txBody>
          <a:bodyPr wrap="square" rtlCol="0" anchor="ctr">
            <a:noAutofit/>
          </a:bodyPr>
          <a:lstStyle/>
          <a:p>
            <a:endParaRPr lang="en-US" dirty="0"/>
          </a:p>
        </p:txBody>
      </p:sp>
      <p:sp>
        <p:nvSpPr>
          <p:cNvPr id="8" name="Picture Placeholder 7">
            <a:extLst>
              <a:ext uri="{FF2B5EF4-FFF2-40B4-BE49-F238E27FC236}">
                <a16:creationId xmlns:a16="http://schemas.microsoft.com/office/drawing/2014/main" id="{D81ADDD8-B5F8-CF35-6813-F77BCB5B8CE5}"/>
              </a:ext>
            </a:extLst>
          </p:cNvPr>
          <p:cNvSpPr>
            <a:spLocks noGrp="1"/>
          </p:cNvSpPr>
          <p:nvPr>
            <p:ph type="pic" sz="quarter" idx="58"/>
          </p:nvPr>
        </p:nvSpPr>
        <p:spPr>
          <a:xfrm>
            <a:off x="464876" y="4048856"/>
            <a:ext cx="2529327" cy="1727134"/>
          </a:xfrm>
          <a:custGeom>
            <a:avLst/>
            <a:gdLst>
              <a:gd name="connsiteX0" fmla="*/ 0 w 2529327"/>
              <a:gd name="connsiteY0" fmla="*/ 0 h 1727134"/>
              <a:gd name="connsiteX1" fmla="*/ 2529327 w 2529327"/>
              <a:gd name="connsiteY1" fmla="*/ 0 h 1727134"/>
              <a:gd name="connsiteX2" fmla="*/ 2529327 w 2529327"/>
              <a:gd name="connsiteY2" fmla="*/ 1727134 h 1727134"/>
              <a:gd name="connsiteX3" fmla="*/ 1478231 w 2529327"/>
              <a:gd name="connsiteY3" fmla="*/ 1727134 h 1727134"/>
              <a:gd name="connsiteX4" fmla="*/ 1478231 w 2529327"/>
              <a:gd name="connsiteY4" fmla="*/ 1579190 h 1727134"/>
              <a:gd name="connsiteX5" fmla="*/ 162478 w 2529327"/>
              <a:gd name="connsiteY5" fmla="*/ 1579190 h 1727134"/>
              <a:gd name="connsiteX6" fmla="*/ 162479 w 2529327"/>
              <a:gd name="connsiteY6" fmla="*/ 260605 h 1727134"/>
              <a:gd name="connsiteX7" fmla="*/ 0 w 2529327"/>
              <a:gd name="connsiteY7" fmla="*/ 260605 h 172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9327" h="1727134">
                <a:moveTo>
                  <a:pt x="0" y="0"/>
                </a:moveTo>
                <a:lnTo>
                  <a:pt x="2529327" y="0"/>
                </a:lnTo>
                <a:lnTo>
                  <a:pt x="2529327" y="1727134"/>
                </a:lnTo>
                <a:lnTo>
                  <a:pt x="1478231" y="1727134"/>
                </a:lnTo>
                <a:lnTo>
                  <a:pt x="1478231" y="1579190"/>
                </a:lnTo>
                <a:lnTo>
                  <a:pt x="162478" y="1579190"/>
                </a:lnTo>
                <a:lnTo>
                  <a:pt x="162479" y="260605"/>
                </a:lnTo>
                <a:lnTo>
                  <a:pt x="0" y="260605"/>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9" name="Freeform 8">
            <a:extLst>
              <a:ext uri="{FF2B5EF4-FFF2-40B4-BE49-F238E27FC236}">
                <a16:creationId xmlns:a16="http://schemas.microsoft.com/office/drawing/2014/main" id="{8E1D526E-D3B7-7557-8035-AA93439FB1FD}"/>
              </a:ext>
            </a:extLst>
          </p:cNvPr>
          <p:cNvSpPr/>
          <p:nvPr userDrawn="1"/>
        </p:nvSpPr>
        <p:spPr>
          <a:xfrm rot="10800000">
            <a:off x="322593" y="4309461"/>
            <a:ext cx="1620514" cy="1623346"/>
          </a:xfrm>
          <a:custGeom>
            <a:avLst/>
            <a:gdLst>
              <a:gd name="connsiteX0" fmla="*/ 1620513 w 1620514"/>
              <a:gd name="connsiteY0" fmla="*/ 1623346 h 1623346"/>
              <a:gd name="connsiteX1" fmla="*/ 1315752 w 1620514"/>
              <a:gd name="connsiteY1" fmla="*/ 1623346 h 1623346"/>
              <a:gd name="connsiteX2" fmla="*/ 1315753 w 1620514"/>
              <a:gd name="connsiteY2" fmla="*/ 304761 h 1623346"/>
              <a:gd name="connsiteX3" fmla="*/ 0 w 1620514"/>
              <a:gd name="connsiteY3" fmla="*/ 304761 h 1623346"/>
              <a:gd name="connsiteX4" fmla="*/ 0 w 1620514"/>
              <a:gd name="connsiteY4" fmla="*/ 0 h 1623346"/>
              <a:gd name="connsiteX5" fmla="*/ 1620514 w 1620514"/>
              <a:gd name="connsiteY5" fmla="*/ 0 h 1623346"/>
              <a:gd name="connsiteX6" fmla="*/ 1620514 w 1620514"/>
              <a:gd name="connsiteY6" fmla="*/ 304761 h 1623346"/>
              <a:gd name="connsiteX7" fmla="*/ 1620513 w 1620514"/>
              <a:gd name="connsiteY7" fmla="*/ 304761 h 162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514" h="1623346">
                <a:moveTo>
                  <a:pt x="1620513" y="1623346"/>
                </a:moveTo>
                <a:lnTo>
                  <a:pt x="1315752" y="1623346"/>
                </a:lnTo>
                <a:lnTo>
                  <a:pt x="1315753" y="304761"/>
                </a:lnTo>
                <a:lnTo>
                  <a:pt x="0" y="304761"/>
                </a:lnTo>
                <a:lnTo>
                  <a:pt x="0" y="0"/>
                </a:lnTo>
                <a:lnTo>
                  <a:pt x="1620514" y="0"/>
                </a:lnTo>
                <a:lnTo>
                  <a:pt x="1620514" y="304761"/>
                </a:lnTo>
                <a:lnTo>
                  <a:pt x="1620513" y="304761"/>
                </a:lnTo>
                <a:close/>
              </a:path>
            </a:pathLst>
          </a:custGeom>
          <a:solidFill>
            <a:srgbClr val="915F9E"/>
          </a:solidFill>
          <a:ln w="30808" cap="flat">
            <a:noFill/>
            <a:prstDash val="solid"/>
            <a:miter/>
          </a:ln>
        </p:spPr>
        <p:txBody>
          <a:bodyPr wrap="square" rtlCol="0" anchor="ctr">
            <a:noAutofit/>
          </a:bodyPr>
          <a:lstStyle/>
          <a:p>
            <a:endParaRPr lang="en-US" dirty="0"/>
          </a:p>
        </p:txBody>
      </p:sp>
      <p:sp>
        <p:nvSpPr>
          <p:cNvPr id="10" name="Picture Placeholder 9">
            <a:extLst>
              <a:ext uri="{FF2B5EF4-FFF2-40B4-BE49-F238E27FC236}">
                <a16:creationId xmlns:a16="http://schemas.microsoft.com/office/drawing/2014/main" id="{BCE3311F-06BE-F820-4607-EB8E542FB8B5}"/>
              </a:ext>
            </a:extLst>
          </p:cNvPr>
          <p:cNvSpPr>
            <a:spLocks noGrp="1"/>
          </p:cNvSpPr>
          <p:nvPr>
            <p:ph type="pic" sz="quarter" idx="59"/>
          </p:nvPr>
        </p:nvSpPr>
        <p:spPr>
          <a:xfrm>
            <a:off x="498743" y="6893656"/>
            <a:ext cx="2529327" cy="1727134"/>
          </a:xfrm>
          <a:custGeom>
            <a:avLst/>
            <a:gdLst>
              <a:gd name="connsiteX0" fmla="*/ 0 w 2529327"/>
              <a:gd name="connsiteY0" fmla="*/ 0 h 1727134"/>
              <a:gd name="connsiteX1" fmla="*/ 2529327 w 2529327"/>
              <a:gd name="connsiteY1" fmla="*/ 0 h 1727134"/>
              <a:gd name="connsiteX2" fmla="*/ 2529327 w 2529327"/>
              <a:gd name="connsiteY2" fmla="*/ 1727134 h 1727134"/>
              <a:gd name="connsiteX3" fmla="*/ 1478231 w 2529327"/>
              <a:gd name="connsiteY3" fmla="*/ 1727134 h 1727134"/>
              <a:gd name="connsiteX4" fmla="*/ 1478231 w 2529327"/>
              <a:gd name="connsiteY4" fmla="*/ 1579190 h 1727134"/>
              <a:gd name="connsiteX5" fmla="*/ 162478 w 2529327"/>
              <a:gd name="connsiteY5" fmla="*/ 1579190 h 1727134"/>
              <a:gd name="connsiteX6" fmla="*/ 162479 w 2529327"/>
              <a:gd name="connsiteY6" fmla="*/ 260605 h 1727134"/>
              <a:gd name="connsiteX7" fmla="*/ 0 w 2529327"/>
              <a:gd name="connsiteY7" fmla="*/ 260605 h 172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9327" h="1727134">
                <a:moveTo>
                  <a:pt x="0" y="0"/>
                </a:moveTo>
                <a:lnTo>
                  <a:pt x="2529327" y="0"/>
                </a:lnTo>
                <a:lnTo>
                  <a:pt x="2529327" y="1727134"/>
                </a:lnTo>
                <a:lnTo>
                  <a:pt x="1478231" y="1727134"/>
                </a:lnTo>
                <a:lnTo>
                  <a:pt x="1478231" y="1579190"/>
                </a:lnTo>
                <a:lnTo>
                  <a:pt x="162478" y="1579190"/>
                </a:lnTo>
                <a:lnTo>
                  <a:pt x="162479" y="260605"/>
                </a:lnTo>
                <a:lnTo>
                  <a:pt x="0" y="260605"/>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11" name="Freeform 10">
            <a:extLst>
              <a:ext uri="{FF2B5EF4-FFF2-40B4-BE49-F238E27FC236}">
                <a16:creationId xmlns:a16="http://schemas.microsoft.com/office/drawing/2014/main" id="{A0114AE0-ECC0-ABF4-19E4-2C1CB4F63039}"/>
              </a:ext>
            </a:extLst>
          </p:cNvPr>
          <p:cNvSpPr/>
          <p:nvPr userDrawn="1"/>
        </p:nvSpPr>
        <p:spPr>
          <a:xfrm rot="10800000">
            <a:off x="356460" y="7154261"/>
            <a:ext cx="1620514" cy="1623346"/>
          </a:xfrm>
          <a:custGeom>
            <a:avLst/>
            <a:gdLst>
              <a:gd name="connsiteX0" fmla="*/ 1620513 w 1620514"/>
              <a:gd name="connsiteY0" fmla="*/ 1623346 h 1623346"/>
              <a:gd name="connsiteX1" fmla="*/ 1315752 w 1620514"/>
              <a:gd name="connsiteY1" fmla="*/ 1623346 h 1623346"/>
              <a:gd name="connsiteX2" fmla="*/ 1315753 w 1620514"/>
              <a:gd name="connsiteY2" fmla="*/ 304761 h 1623346"/>
              <a:gd name="connsiteX3" fmla="*/ 0 w 1620514"/>
              <a:gd name="connsiteY3" fmla="*/ 304761 h 1623346"/>
              <a:gd name="connsiteX4" fmla="*/ 0 w 1620514"/>
              <a:gd name="connsiteY4" fmla="*/ 0 h 1623346"/>
              <a:gd name="connsiteX5" fmla="*/ 1620514 w 1620514"/>
              <a:gd name="connsiteY5" fmla="*/ 0 h 1623346"/>
              <a:gd name="connsiteX6" fmla="*/ 1620514 w 1620514"/>
              <a:gd name="connsiteY6" fmla="*/ 304761 h 1623346"/>
              <a:gd name="connsiteX7" fmla="*/ 1620513 w 1620514"/>
              <a:gd name="connsiteY7" fmla="*/ 304761 h 162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514" h="1623346">
                <a:moveTo>
                  <a:pt x="1620513" y="1623346"/>
                </a:moveTo>
                <a:lnTo>
                  <a:pt x="1315752" y="1623346"/>
                </a:lnTo>
                <a:lnTo>
                  <a:pt x="1315753" y="304761"/>
                </a:lnTo>
                <a:lnTo>
                  <a:pt x="0" y="304761"/>
                </a:lnTo>
                <a:lnTo>
                  <a:pt x="0" y="0"/>
                </a:lnTo>
                <a:lnTo>
                  <a:pt x="1620514" y="0"/>
                </a:lnTo>
                <a:lnTo>
                  <a:pt x="1620514" y="304761"/>
                </a:lnTo>
                <a:lnTo>
                  <a:pt x="1620513" y="304761"/>
                </a:lnTo>
                <a:close/>
              </a:path>
            </a:pathLst>
          </a:custGeom>
          <a:solidFill>
            <a:srgbClr val="915F9E"/>
          </a:solidFill>
          <a:ln w="30808"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642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0" y="2940629"/>
            <a:ext cx="7559674" cy="4325692"/>
          </a:xfrm>
          <a:prstGeom prst="rect">
            <a:avLst/>
          </a:prstGeom>
          <a:solidFill>
            <a:srgbClr val="915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654A2"/>
              </a:solidFill>
            </a:endParaRPr>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591948" y="629985"/>
            <a:ext cx="6599989" cy="747096"/>
          </a:xfrm>
        </p:spPr>
        <p:txBody>
          <a:bodyPr>
            <a:noAutofit/>
          </a:bodyPr>
          <a:lstStyle>
            <a:lvl1pPr marL="0" indent="0" algn="l">
              <a:spcBef>
                <a:spcPts val="0"/>
              </a:spcBef>
              <a:buNone/>
              <a:defRPr sz="2900" b="1" i="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23" name="Text Placeholder 32">
            <a:extLst>
              <a:ext uri="{FF2B5EF4-FFF2-40B4-BE49-F238E27FC236}">
                <a16:creationId xmlns:a16="http://schemas.microsoft.com/office/drawing/2014/main" id="{F64485E7-EC2E-BE4D-932E-6D72FCF68FD1}"/>
              </a:ext>
            </a:extLst>
          </p:cNvPr>
          <p:cNvSpPr>
            <a:spLocks noGrp="1"/>
          </p:cNvSpPr>
          <p:nvPr>
            <p:ph type="body" sz="quarter" idx="47" hasCustomPrompt="1"/>
          </p:nvPr>
        </p:nvSpPr>
        <p:spPr>
          <a:xfrm>
            <a:off x="584395" y="1631553"/>
            <a:ext cx="6599989" cy="853742"/>
          </a:xfrm>
        </p:spPr>
        <p:txBody>
          <a:bodyPr>
            <a:noAutofit/>
          </a:bodyPr>
          <a:lstStyle>
            <a:lvl1pPr marL="0" indent="0" algn="l">
              <a:spcBef>
                <a:spcPts val="0"/>
              </a:spcBef>
              <a:buNone/>
              <a:defRPr sz="1800" b="1" i="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584395" y="4485121"/>
            <a:ext cx="6599988" cy="1660826"/>
          </a:xfr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5" name="Text Placeholder 32">
            <a:extLst>
              <a:ext uri="{FF2B5EF4-FFF2-40B4-BE49-F238E27FC236}">
                <a16:creationId xmlns:a16="http://schemas.microsoft.com/office/drawing/2014/main" id="{093D1F9A-9672-9243-9CA3-DC6F39D9D256}"/>
              </a:ext>
            </a:extLst>
          </p:cNvPr>
          <p:cNvSpPr>
            <a:spLocks noGrp="1"/>
          </p:cNvSpPr>
          <p:nvPr>
            <p:ph type="body" sz="quarter" idx="49" hasCustomPrompt="1"/>
          </p:nvPr>
        </p:nvSpPr>
        <p:spPr>
          <a:xfrm>
            <a:off x="584393" y="3476012"/>
            <a:ext cx="6599989" cy="853742"/>
          </a:xfrm>
        </p:spPr>
        <p:txBody>
          <a:bodyPr>
            <a:noAutofit/>
          </a:bodyPr>
          <a:lstStyle>
            <a:lvl1pPr marL="0" indent="0" algn="l">
              <a:spcBef>
                <a:spcPts val="0"/>
              </a:spcBef>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Your Heading</a:t>
            </a:r>
          </a:p>
        </p:txBody>
      </p:sp>
      <p:pic>
        <p:nvPicPr>
          <p:cNvPr id="27" name="Picture 26">
            <a:extLst>
              <a:ext uri="{FF2B5EF4-FFF2-40B4-BE49-F238E27FC236}">
                <a16:creationId xmlns:a16="http://schemas.microsoft.com/office/drawing/2014/main" id="{A09BAF52-66C7-5F4D-8869-0F2431F9AD7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1069183" y="5429851"/>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28" name="Picture Placeholder 4">
            <a:extLst>
              <a:ext uri="{FF2B5EF4-FFF2-40B4-BE49-F238E27FC236}">
                <a16:creationId xmlns:a16="http://schemas.microsoft.com/office/drawing/2014/main" id="{4F2D0110-3726-6A48-8149-E59708540655}"/>
              </a:ext>
            </a:extLst>
          </p:cNvPr>
          <p:cNvSpPr>
            <a:spLocks noGrp="1"/>
          </p:cNvSpPr>
          <p:nvPr>
            <p:ph type="pic" sz="quarter" idx="10"/>
          </p:nvPr>
        </p:nvSpPr>
        <p:spPr>
          <a:xfrm>
            <a:off x="0" y="6923995"/>
            <a:ext cx="4642477" cy="2880154"/>
          </a:xfrm>
          <a:solidFill>
            <a:schemeClr val="bg1">
              <a:lumMod val="85000"/>
            </a:schemeClr>
          </a:solidFill>
          <a:ln>
            <a:noFill/>
          </a:ln>
        </p:spPr>
        <p:txBody>
          <a:bodyPr/>
          <a:lstStyle/>
          <a:p>
            <a:endParaRPr lang="en-US" dirty="0"/>
          </a:p>
        </p:txBody>
      </p:sp>
      <p:sp>
        <p:nvSpPr>
          <p:cNvPr id="29" name="Slide Number Placeholder 5">
            <a:extLst>
              <a:ext uri="{FF2B5EF4-FFF2-40B4-BE49-F238E27FC236}">
                <a16:creationId xmlns:a16="http://schemas.microsoft.com/office/drawing/2014/main" id="{0A15A55D-5B03-3541-A63F-0DECD592995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11" name="Freeform 10">
            <a:extLst>
              <a:ext uri="{FF2B5EF4-FFF2-40B4-BE49-F238E27FC236}">
                <a16:creationId xmlns:a16="http://schemas.microsoft.com/office/drawing/2014/main" id="{F4A6822C-F051-8C40-A45F-7B4A8A54BF2A}"/>
              </a:ext>
            </a:extLst>
          </p:cNvPr>
          <p:cNvSpPr/>
          <p:nvPr userDrawn="1"/>
        </p:nvSpPr>
        <p:spPr>
          <a:xfrm>
            <a:off x="5514042" y="2791206"/>
            <a:ext cx="1620513" cy="30476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7ABB57"/>
          </a:solidFill>
          <a:ln w="30808" cap="flat">
            <a:noFill/>
            <a:prstDash val="solid"/>
            <a:miter/>
          </a:ln>
        </p:spPr>
        <p:txBody>
          <a:bodyPr rtlCol="0" anchor="ctr"/>
          <a:lstStyle/>
          <a:p>
            <a:endParaRPr lang="en-US" dirty="0"/>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hon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1D9038-5F26-FFF4-EF14-B6C3727F4203}"/>
              </a:ext>
            </a:extLst>
          </p:cNvPr>
          <p:cNvSpPr/>
          <p:nvPr userDrawn="1"/>
        </p:nvSpPr>
        <p:spPr>
          <a:xfrm>
            <a:off x="5172075" y="-1"/>
            <a:ext cx="2387600" cy="10691813"/>
          </a:xfrm>
          <a:prstGeom prst="rect">
            <a:avLst/>
          </a:prstGeom>
          <a:solidFill>
            <a:srgbClr val="915F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12">
            <a:extLst>
              <a:ext uri="{FF2B5EF4-FFF2-40B4-BE49-F238E27FC236}">
                <a16:creationId xmlns:a16="http://schemas.microsoft.com/office/drawing/2014/main" id="{4395BA55-99F3-F04F-0FF5-978145EE4894}"/>
              </a:ext>
            </a:extLst>
          </p:cNvPr>
          <p:cNvSpPr>
            <a:spLocks noGrp="1"/>
          </p:cNvSpPr>
          <p:nvPr>
            <p:ph type="pic" sz="quarter" idx="45"/>
          </p:nvPr>
        </p:nvSpPr>
        <p:spPr>
          <a:xfrm>
            <a:off x="2060575" y="670284"/>
            <a:ext cx="4441812" cy="5667018"/>
          </a:xfrm>
          <a:prstGeom prst="rect">
            <a:avLst/>
          </a:prstGeom>
          <a:solidFill>
            <a:schemeClr val="bg1">
              <a:lumMod val="85000"/>
            </a:schemeClr>
          </a:solidFill>
        </p:spPr>
        <p:txBody>
          <a:bodyPr anchor="ctr"/>
          <a:lstStyle>
            <a:lvl1pPr algn="ctr">
              <a:defRPr sz="800"/>
            </a:lvl1pPr>
          </a:lstStyle>
          <a:p>
            <a:endParaRPr lang="en-US" dirty="0"/>
          </a:p>
        </p:txBody>
      </p:sp>
      <p:sp>
        <p:nvSpPr>
          <p:cNvPr id="5" name="Text Placeholder 23">
            <a:extLst>
              <a:ext uri="{FF2B5EF4-FFF2-40B4-BE49-F238E27FC236}">
                <a16:creationId xmlns:a16="http://schemas.microsoft.com/office/drawing/2014/main" id="{48C2F70C-F035-EF13-4EE7-11B914EE42FE}"/>
              </a:ext>
            </a:extLst>
          </p:cNvPr>
          <p:cNvSpPr>
            <a:spLocks noGrp="1"/>
          </p:cNvSpPr>
          <p:nvPr>
            <p:ph type="body" sz="quarter" idx="16" hasCustomPrompt="1"/>
          </p:nvPr>
        </p:nvSpPr>
        <p:spPr>
          <a:xfrm>
            <a:off x="727935" y="5764697"/>
            <a:ext cx="4441812" cy="3564274"/>
          </a:xfrm>
          <a:prstGeom prst="rect">
            <a:avLst/>
          </a:prstGeom>
        </p:spPr>
        <p:txBody>
          <a:bodyPr>
            <a:noAutofit/>
          </a:bodyPr>
          <a:lstStyle>
            <a:lvl1pPr marL="0" indent="0" algn="l">
              <a:buNone/>
              <a:defRPr sz="5000" b="1" i="0">
                <a:solidFill>
                  <a:srgbClr val="7ABB57"/>
                </a:solidFill>
                <a:latin typeface="Calibri" panose="020F0502020204030204" pitchFamily="34" charset="0"/>
                <a:cs typeface="Calibri" panose="020F0502020204030204" pitchFamily="34" charset="0"/>
              </a:defRPr>
            </a:lvl1pPr>
          </a:lstStyle>
          <a:p>
            <a:pPr lvl="0"/>
            <a:r>
              <a:rPr lang="en-US" dirty="0"/>
              <a:t>“GREAT THINGS NEVER COMES FROM COMFORT ZONES”</a:t>
            </a:r>
          </a:p>
        </p:txBody>
      </p:sp>
      <p:sp>
        <p:nvSpPr>
          <p:cNvPr id="8" name="Slide Number Placeholder 5">
            <a:extLst>
              <a:ext uri="{FF2B5EF4-FFF2-40B4-BE49-F238E27FC236}">
                <a16:creationId xmlns:a16="http://schemas.microsoft.com/office/drawing/2014/main" id="{41A31FCD-4E5F-881C-77C8-DE8CA77DDC09}"/>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bg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9" name="Rectangle 8">
            <a:extLst>
              <a:ext uri="{FF2B5EF4-FFF2-40B4-BE49-F238E27FC236}">
                <a16:creationId xmlns:a16="http://schemas.microsoft.com/office/drawing/2014/main" id="{5FDF3391-A4D2-C576-C2BC-44E37D03920D}"/>
              </a:ext>
            </a:extLst>
          </p:cNvPr>
          <p:cNvSpPr/>
          <p:nvPr userDrawn="1"/>
        </p:nvSpPr>
        <p:spPr>
          <a:xfrm rot="16200000">
            <a:off x="5726607" y="8441311"/>
            <a:ext cx="3173496" cy="184666"/>
          </a:xfrm>
          <a:prstGeom prst="rect">
            <a:avLst/>
          </a:prstGeom>
        </p:spPr>
        <p:txBody>
          <a:bodyPr wrap="square">
            <a:spAutoFit/>
          </a:bodyPr>
          <a:lstStyle/>
          <a:p>
            <a:pPr lvl="0" algn="l"/>
            <a:r>
              <a:rPr lang="en-GB" sz="600" spc="300" dirty="0">
                <a:solidFill>
                  <a:schemeClr val="bg1"/>
                </a:solidFill>
                <a:latin typeface="Calibri" panose="020F0502020204030204" pitchFamily="34" charset="0"/>
                <a:cs typeface="Calibri" panose="020F0502020204030204" pitchFamily="34" charset="0"/>
              </a:rPr>
              <a:t>promoting inclusive entrepreneurship</a:t>
            </a:r>
          </a:p>
        </p:txBody>
      </p:sp>
      <p:cxnSp>
        <p:nvCxnSpPr>
          <p:cNvPr id="10" name="Straight Connector 9">
            <a:extLst>
              <a:ext uri="{FF2B5EF4-FFF2-40B4-BE49-F238E27FC236}">
                <a16:creationId xmlns:a16="http://schemas.microsoft.com/office/drawing/2014/main" id="{861F3FF4-E19E-46FC-48D7-24963EEB07D9}"/>
              </a:ext>
            </a:extLst>
          </p:cNvPr>
          <p:cNvCxnSpPr>
            <a:cxnSpLocks/>
          </p:cNvCxnSpPr>
          <p:nvPr userDrawn="1"/>
        </p:nvCxnSpPr>
        <p:spPr>
          <a:xfrm flipH="1">
            <a:off x="7204622" y="10183258"/>
            <a:ext cx="224149" cy="0"/>
          </a:xfrm>
          <a:prstGeom prst="line">
            <a:avLst/>
          </a:prstGeom>
          <a:noFill/>
          <a:ln w="9525" cap="flat">
            <a:solidFill>
              <a:srgbClr val="7ABB57"/>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172095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529700" y="903756"/>
            <a:ext cx="6500273" cy="743603"/>
          </a:xfrm>
        </p:spPr>
        <p:txBody>
          <a:bodyPr>
            <a:noAutofit/>
          </a:bodyPr>
          <a:lstStyle>
            <a:lvl1pPr marL="0" indent="0" algn="l">
              <a:spcBef>
                <a:spcPts val="0"/>
              </a:spcBef>
              <a:buNone/>
              <a:defRPr sz="2900" b="1" i="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ONE COLUMN</a:t>
            </a:r>
            <a:endParaRPr lang="en-US" dirty="0"/>
          </a:p>
        </p:txBody>
      </p:sp>
      <p:sp>
        <p:nvSpPr>
          <p:cNvPr id="15" name="Text Placeholder 32">
            <a:extLst>
              <a:ext uri="{FF2B5EF4-FFF2-40B4-BE49-F238E27FC236}">
                <a16:creationId xmlns:a16="http://schemas.microsoft.com/office/drawing/2014/main" id="{776A3C61-02DA-0A4C-861E-0689200F4512}"/>
              </a:ext>
            </a:extLst>
          </p:cNvPr>
          <p:cNvSpPr>
            <a:spLocks noGrp="1"/>
          </p:cNvSpPr>
          <p:nvPr>
            <p:ph type="body" sz="quarter" idx="47" hasCustomPrompt="1"/>
          </p:nvPr>
        </p:nvSpPr>
        <p:spPr>
          <a:xfrm>
            <a:off x="522147" y="1905323"/>
            <a:ext cx="6500273" cy="743603"/>
          </a:xfrm>
        </p:spPr>
        <p:txBody>
          <a:bodyPr>
            <a:noAutofit/>
          </a:bodyPr>
          <a:lstStyle>
            <a:lvl1pPr marL="0" indent="0" algn="l">
              <a:spcBef>
                <a:spcPts val="0"/>
              </a:spcBef>
              <a:buNone/>
              <a:defRPr sz="1800" b="1" i="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529699" y="2906890"/>
            <a:ext cx="6500272" cy="6921424"/>
          </a:xfrm>
        </p:spPr>
        <p:txBody>
          <a:bodyPr numCol="1" spcCol="288000" anchor="t">
            <a:noAutofit/>
          </a:bodyPr>
          <a:lstStyle>
            <a:lvl1pPr marL="0" indent="0" algn="l">
              <a:lnSpc>
                <a:spcPct val="100000"/>
              </a:lnSpc>
              <a:spcBef>
                <a:spcPts val="0"/>
              </a:spcBef>
              <a:buNone/>
              <a:defRPr sz="1100" b="0" i="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 name="Slide Number Placeholder 5">
            <a:extLst>
              <a:ext uri="{FF2B5EF4-FFF2-40B4-BE49-F238E27FC236}">
                <a16:creationId xmlns:a16="http://schemas.microsoft.com/office/drawing/2014/main" id="{8469D253-12DF-404A-BC60-DE46EBF380D7}"/>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78311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 2 columns">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529700" y="903756"/>
            <a:ext cx="6500273" cy="743603"/>
          </a:xfrm>
        </p:spPr>
        <p:txBody>
          <a:bodyPr>
            <a:noAutofit/>
          </a:bodyPr>
          <a:lstStyle>
            <a:lvl1pPr marL="0" indent="0" algn="l">
              <a:spcBef>
                <a:spcPts val="0"/>
              </a:spcBef>
              <a:buNone/>
              <a:defRPr sz="2900" b="1" i="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TWO COLUMNS</a:t>
            </a:r>
            <a:endParaRPr lang="en-US" dirty="0"/>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915F9E"/>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5" name="Text Placeholder 32">
            <a:extLst>
              <a:ext uri="{FF2B5EF4-FFF2-40B4-BE49-F238E27FC236}">
                <a16:creationId xmlns:a16="http://schemas.microsoft.com/office/drawing/2014/main" id="{776A3C61-02DA-0A4C-861E-0689200F4512}"/>
              </a:ext>
            </a:extLst>
          </p:cNvPr>
          <p:cNvSpPr>
            <a:spLocks noGrp="1"/>
          </p:cNvSpPr>
          <p:nvPr>
            <p:ph type="body" sz="quarter" idx="47" hasCustomPrompt="1"/>
          </p:nvPr>
        </p:nvSpPr>
        <p:spPr>
          <a:xfrm>
            <a:off x="522147" y="1905323"/>
            <a:ext cx="6500273" cy="743603"/>
          </a:xfrm>
        </p:spPr>
        <p:txBody>
          <a:bodyPr>
            <a:noAutofit/>
          </a:bodyPr>
          <a:lstStyle>
            <a:lvl1pPr marL="0" indent="0" algn="l">
              <a:spcBef>
                <a:spcPts val="0"/>
              </a:spcBef>
              <a:buNone/>
              <a:defRPr sz="1800" b="1" i="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529699" y="2906890"/>
            <a:ext cx="6500272" cy="6921424"/>
          </a:xfrm>
        </p:spPr>
        <p:txBody>
          <a:bodyPr numCol="2" spcCol="288000" anchor="t">
            <a:noAutofit/>
          </a:bodyPr>
          <a:lstStyle>
            <a:lvl1pPr marL="0" indent="0" algn="l">
              <a:lnSpc>
                <a:spcPct val="100000"/>
              </a:lnSpc>
              <a:spcBef>
                <a:spcPts val="0"/>
              </a:spcBef>
              <a:buNone/>
              <a:defRPr sz="1100" b="0" i="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8" name="Slide Number Placeholder 5">
            <a:extLst>
              <a:ext uri="{FF2B5EF4-FFF2-40B4-BE49-F238E27FC236}">
                <a16:creationId xmlns:a16="http://schemas.microsoft.com/office/drawing/2014/main" id="{713F8AAC-B2F6-834D-8C2B-04215843A2F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794728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 3 columns">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529700" y="903756"/>
            <a:ext cx="6500273" cy="743603"/>
          </a:xfrm>
        </p:spPr>
        <p:txBody>
          <a:bodyPr>
            <a:noAutofit/>
          </a:bodyPr>
          <a:lstStyle>
            <a:lvl1pPr marL="0" indent="0" algn="l">
              <a:spcBef>
                <a:spcPts val="0"/>
              </a:spcBef>
              <a:buNone/>
              <a:defRPr sz="2900" b="1" i="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THREE COLUMNS</a:t>
            </a:r>
            <a:endParaRPr lang="en-US" dirty="0"/>
          </a:p>
        </p:txBody>
      </p:sp>
      <p:sp>
        <p:nvSpPr>
          <p:cNvPr id="11" name="Text Placeholder 32">
            <a:extLst>
              <a:ext uri="{FF2B5EF4-FFF2-40B4-BE49-F238E27FC236}">
                <a16:creationId xmlns:a16="http://schemas.microsoft.com/office/drawing/2014/main" id="{65E71303-A094-BE4A-86BB-0CC4F17507E6}"/>
              </a:ext>
            </a:extLst>
          </p:cNvPr>
          <p:cNvSpPr>
            <a:spLocks noGrp="1"/>
          </p:cNvSpPr>
          <p:nvPr>
            <p:ph type="body" sz="quarter" idx="47" hasCustomPrompt="1"/>
          </p:nvPr>
        </p:nvSpPr>
        <p:spPr>
          <a:xfrm>
            <a:off x="522147" y="1905323"/>
            <a:ext cx="6500273" cy="743603"/>
          </a:xfrm>
        </p:spPr>
        <p:txBody>
          <a:bodyPr>
            <a:noAutofit/>
          </a:bodyPr>
          <a:lstStyle>
            <a:lvl1pPr marL="0" indent="0" algn="l">
              <a:spcBef>
                <a:spcPts val="0"/>
              </a:spcBef>
              <a:buNone/>
              <a:defRPr sz="1800" b="1" i="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12" name="Text Placeholder 32">
            <a:extLst>
              <a:ext uri="{FF2B5EF4-FFF2-40B4-BE49-F238E27FC236}">
                <a16:creationId xmlns:a16="http://schemas.microsoft.com/office/drawing/2014/main" id="{BBC68E35-587E-9542-B8E5-8CAF7CFB2D3F}"/>
              </a:ext>
            </a:extLst>
          </p:cNvPr>
          <p:cNvSpPr>
            <a:spLocks noGrp="1"/>
          </p:cNvSpPr>
          <p:nvPr>
            <p:ph type="body" sz="quarter" idx="48" hasCustomPrompt="1"/>
          </p:nvPr>
        </p:nvSpPr>
        <p:spPr>
          <a:xfrm>
            <a:off x="529699" y="2906890"/>
            <a:ext cx="6500272" cy="6921424"/>
          </a:xfrm>
        </p:spPr>
        <p:txBody>
          <a:bodyPr numCol="3" spcCol="288000" anchor="t">
            <a:noAutofit/>
          </a:bodyPr>
          <a:lstStyle>
            <a:lvl1pPr marL="0" indent="0" algn="l">
              <a:lnSpc>
                <a:spcPct val="100000"/>
              </a:lnSpc>
              <a:spcBef>
                <a:spcPts val="0"/>
              </a:spcBef>
              <a:buNone/>
              <a:defRPr sz="1100" b="0" i="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ABB57"/>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6" name="Slide Number Placeholder 5">
            <a:extLst>
              <a:ext uri="{FF2B5EF4-FFF2-40B4-BE49-F238E27FC236}">
                <a16:creationId xmlns:a16="http://schemas.microsoft.com/office/drawing/2014/main" id="{0F02CD49-431E-E245-A85C-64267C1420D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07750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Slide 1">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5642F88-9496-6B0E-77CD-D88948E84B34}"/>
              </a:ext>
            </a:extLst>
          </p:cNvPr>
          <p:cNvSpPr>
            <a:spLocks noGrp="1"/>
          </p:cNvSpPr>
          <p:nvPr>
            <p:ph type="body" sz="quarter" idx="44" hasCustomPrompt="1"/>
          </p:nvPr>
        </p:nvSpPr>
        <p:spPr>
          <a:xfrm rot="16200000">
            <a:off x="5019903" y="4370606"/>
            <a:ext cx="4165240" cy="667300"/>
          </a:xfrm>
          <a:prstGeom prst="rect">
            <a:avLst/>
          </a:prstGeom>
        </p:spPr>
        <p:txBody>
          <a:bodyPr>
            <a:noAutofit/>
          </a:bodyPr>
          <a:lstStyle>
            <a:lvl1pPr marL="0" indent="0" algn="r">
              <a:buNone/>
              <a:defRPr sz="2500" b="0" i="0">
                <a:solidFill>
                  <a:srgbClr val="0C2D45"/>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4" name="Picture Placeholder 18">
            <a:extLst>
              <a:ext uri="{FF2B5EF4-FFF2-40B4-BE49-F238E27FC236}">
                <a16:creationId xmlns:a16="http://schemas.microsoft.com/office/drawing/2014/main" id="{D92BB4B1-3027-DC7B-F5BD-CF24C1D4662A}"/>
              </a:ext>
            </a:extLst>
          </p:cNvPr>
          <p:cNvSpPr>
            <a:spLocks noGrp="1"/>
          </p:cNvSpPr>
          <p:nvPr>
            <p:ph type="pic" sz="quarter" idx="46"/>
          </p:nvPr>
        </p:nvSpPr>
        <p:spPr>
          <a:xfrm>
            <a:off x="-10789" y="2439983"/>
            <a:ext cx="6586330" cy="5824213"/>
          </a:xfrm>
          <a:custGeom>
            <a:avLst/>
            <a:gdLst>
              <a:gd name="connsiteX0" fmla="*/ 0 w 6586330"/>
              <a:gd name="connsiteY0" fmla="*/ 0 h 5824213"/>
              <a:gd name="connsiteX1" fmla="*/ 6586330 w 6586330"/>
              <a:gd name="connsiteY1" fmla="*/ 0 h 5824213"/>
              <a:gd name="connsiteX2" fmla="*/ 6586330 w 6586330"/>
              <a:gd name="connsiteY2" fmla="*/ 5824213 h 5824213"/>
              <a:gd name="connsiteX3" fmla="*/ 6016486 w 6586330"/>
              <a:gd name="connsiteY3" fmla="*/ 5824213 h 5824213"/>
              <a:gd name="connsiteX4" fmla="*/ 6016486 w 6586330"/>
              <a:gd name="connsiteY4" fmla="*/ 4565257 h 5824213"/>
              <a:gd name="connsiteX5" fmla="*/ 0 w 6586330"/>
              <a:gd name="connsiteY5" fmla="*/ 4565257 h 582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6330" h="5824213">
                <a:moveTo>
                  <a:pt x="0" y="0"/>
                </a:moveTo>
                <a:lnTo>
                  <a:pt x="6586330" y="0"/>
                </a:lnTo>
                <a:lnTo>
                  <a:pt x="6586330" y="5824213"/>
                </a:lnTo>
                <a:lnTo>
                  <a:pt x="6016486" y="5824213"/>
                </a:lnTo>
                <a:lnTo>
                  <a:pt x="6016486" y="4565257"/>
                </a:lnTo>
                <a:lnTo>
                  <a:pt x="0" y="4565257"/>
                </a:lnTo>
                <a:close/>
              </a:path>
            </a:pathLst>
          </a:custGeom>
          <a:solidFill>
            <a:schemeClr val="bg1">
              <a:lumMod val="85000"/>
            </a:schemeClr>
          </a:solidFill>
        </p:spPr>
        <p:txBody>
          <a:bodyPr wrap="square" anchor="ctr">
            <a:noAutofit/>
          </a:bodyPr>
          <a:lstStyle>
            <a:lvl1pPr algn="ctr">
              <a:defRPr sz="800"/>
            </a:lvl1pPr>
          </a:lstStyle>
          <a:p>
            <a:endParaRPr lang="en-US" dirty="0"/>
          </a:p>
        </p:txBody>
      </p:sp>
      <p:sp>
        <p:nvSpPr>
          <p:cNvPr id="5" name="Rectangle 4">
            <a:extLst>
              <a:ext uri="{FF2B5EF4-FFF2-40B4-BE49-F238E27FC236}">
                <a16:creationId xmlns:a16="http://schemas.microsoft.com/office/drawing/2014/main" id="{DA036A8D-5A62-A08B-569F-ACBE73790A1C}"/>
              </a:ext>
            </a:extLst>
          </p:cNvPr>
          <p:cNvSpPr/>
          <p:nvPr userDrawn="1"/>
        </p:nvSpPr>
        <p:spPr>
          <a:xfrm>
            <a:off x="-10790" y="7005240"/>
            <a:ext cx="6016487" cy="2626440"/>
          </a:xfrm>
          <a:prstGeom prst="rect">
            <a:avLst/>
          </a:prstGeom>
          <a:solidFill>
            <a:srgbClr val="915F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3">
            <a:extLst>
              <a:ext uri="{FF2B5EF4-FFF2-40B4-BE49-F238E27FC236}">
                <a16:creationId xmlns:a16="http://schemas.microsoft.com/office/drawing/2014/main" id="{CBFFCE61-3285-E876-B574-8F651943EFF2}"/>
              </a:ext>
            </a:extLst>
          </p:cNvPr>
          <p:cNvSpPr>
            <a:spLocks noGrp="1"/>
          </p:cNvSpPr>
          <p:nvPr>
            <p:ph type="body" sz="quarter" idx="15" hasCustomPrompt="1"/>
          </p:nvPr>
        </p:nvSpPr>
        <p:spPr>
          <a:xfrm>
            <a:off x="573877" y="6654354"/>
            <a:ext cx="4117963" cy="1777953"/>
          </a:xfrm>
          <a:prstGeom prst="rect">
            <a:avLst/>
          </a:prstGeom>
        </p:spPr>
        <p:txBody>
          <a:bodyPr>
            <a:noAutofit/>
          </a:bodyPr>
          <a:lstStyle>
            <a:lvl1pPr marL="0" indent="0" algn="l">
              <a:lnSpc>
                <a:spcPts val="6900"/>
              </a:lnSpc>
              <a:spcBef>
                <a:spcPts val="0"/>
              </a:spcBef>
              <a:buNone/>
              <a:defRPr sz="6000" b="1" baseline="0">
                <a:solidFill>
                  <a:schemeClr val="bg1"/>
                </a:solidFill>
                <a:latin typeface="Calibri" panose="020F0502020204030204" pitchFamily="34" charset="0"/>
                <a:cs typeface="Calibri" panose="020F0502020204030204" pitchFamily="34" charset="0"/>
              </a:defRPr>
            </a:lvl1pPr>
          </a:lstStyle>
          <a:p>
            <a:pPr lvl="0"/>
            <a:r>
              <a:rPr lang="en-US" dirty="0"/>
              <a:t>COVER DEISGN</a:t>
            </a:r>
          </a:p>
        </p:txBody>
      </p:sp>
      <p:pic>
        <p:nvPicPr>
          <p:cNvPr id="7" name="Picture 6">
            <a:extLst>
              <a:ext uri="{FF2B5EF4-FFF2-40B4-BE49-F238E27FC236}">
                <a16:creationId xmlns:a16="http://schemas.microsoft.com/office/drawing/2014/main" id="{014D2F7B-2992-5206-097E-8982EEAB23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0826" y="681815"/>
            <a:ext cx="4107174" cy="1544900"/>
          </a:xfrm>
          <a:prstGeom prst="rect">
            <a:avLst/>
          </a:prstGeom>
        </p:spPr>
      </p:pic>
      <p:pic>
        <p:nvPicPr>
          <p:cNvPr id="8" name="Picture 7">
            <a:extLst>
              <a:ext uri="{FF2B5EF4-FFF2-40B4-BE49-F238E27FC236}">
                <a16:creationId xmlns:a16="http://schemas.microsoft.com/office/drawing/2014/main" id="{9871380C-AFFA-6440-EBC6-0B098BDEBD0E}"/>
              </a:ext>
            </a:extLst>
          </p:cNvPr>
          <p:cNvPicPr/>
          <p:nvPr userDrawn="1"/>
        </p:nvPicPr>
        <p:blipFill rotWithShape="1">
          <a:blip r:embed="rId3" cstate="email">
            <a:extLst>
              <a:ext uri="{28A0092B-C50C-407E-A947-70E740481C1C}">
                <a14:useLocalDpi xmlns:a14="http://schemas.microsoft.com/office/drawing/2010/main"/>
              </a:ext>
            </a:extLst>
          </a:blip>
          <a:srcRect r="44449"/>
          <a:stretch/>
        </p:blipFill>
        <p:spPr bwMode="auto">
          <a:xfrm>
            <a:off x="5769397" y="10022364"/>
            <a:ext cx="1280061" cy="2939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008457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23B73CAA-4686-A177-C141-7325312FC443}"/>
              </a:ext>
            </a:extLst>
          </p:cNvPr>
          <p:cNvSpPr/>
          <p:nvPr userDrawn="1"/>
        </p:nvSpPr>
        <p:spPr>
          <a:xfrm>
            <a:off x="-17084" y="3908937"/>
            <a:ext cx="7593842" cy="575990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15F9E"/>
          </a:solidFill>
          <a:ln w="30808" cap="flat">
            <a:noFill/>
            <a:prstDash val="solid"/>
            <a:miter/>
          </a:ln>
        </p:spPr>
        <p:txBody>
          <a:bodyPr rtlCol="0" anchor="ctr"/>
          <a:lstStyle/>
          <a:p>
            <a:endParaRPr lang="en-US" dirty="0"/>
          </a:p>
        </p:txBody>
      </p:sp>
      <p:sp>
        <p:nvSpPr>
          <p:cNvPr id="43" name="Text Placeholder 32">
            <a:extLst>
              <a:ext uri="{FF2B5EF4-FFF2-40B4-BE49-F238E27FC236}">
                <a16:creationId xmlns:a16="http://schemas.microsoft.com/office/drawing/2014/main" id="{34CDD426-820C-98DF-4400-229F2360FBEF}"/>
              </a:ext>
            </a:extLst>
          </p:cNvPr>
          <p:cNvSpPr>
            <a:spLocks noGrp="1"/>
          </p:cNvSpPr>
          <p:nvPr>
            <p:ph type="body" sz="quarter" idx="30" hasCustomPrompt="1"/>
          </p:nvPr>
        </p:nvSpPr>
        <p:spPr>
          <a:xfrm>
            <a:off x="526494" y="8421835"/>
            <a:ext cx="6500273" cy="660318"/>
          </a:xfrm>
        </p:spPr>
        <p:txBody>
          <a:bodyPr>
            <a:noAutofit/>
          </a:bodyPr>
          <a:lstStyle>
            <a:lvl1pPr marL="0" indent="0" algn="l">
              <a:buNone/>
              <a:defRPr sz="29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Follow our Journey</a:t>
            </a:r>
            <a:endParaRPr lang="en-US" dirty="0"/>
          </a:p>
        </p:txBody>
      </p:sp>
      <p:pic>
        <p:nvPicPr>
          <p:cNvPr id="19" name="Picture 18">
            <a:extLst>
              <a:ext uri="{FF2B5EF4-FFF2-40B4-BE49-F238E27FC236}">
                <a16:creationId xmlns:a16="http://schemas.microsoft.com/office/drawing/2014/main" id="{A03316B9-7419-A311-A064-80A8C186EA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682" y="816923"/>
            <a:ext cx="4759042" cy="1790098"/>
          </a:xfrm>
          <a:prstGeom prst="rect">
            <a:avLst/>
          </a:prstGeom>
        </p:spPr>
      </p:pic>
      <p:pic>
        <p:nvPicPr>
          <p:cNvPr id="48" name="Picture 47">
            <a:extLst>
              <a:ext uri="{FF2B5EF4-FFF2-40B4-BE49-F238E27FC236}">
                <a16:creationId xmlns:a16="http://schemas.microsoft.com/office/drawing/2014/main" id="{13949C0B-040A-2257-798D-351D85405F57}"/>
              </a:ext>
            </a:extLst>
          </p:cNvPr>
          <p:cNvPicPr/>
          <p:nvPr userDrawn="1"/>
        </p:nvPicPr>
        <p:blipFill rotWithShape="1">
          <a:blip r:embed="rId3" cstate="email">
            <a:extLst>
              <a:ext uri="{28A0092B-C50C-407E-A947-70E740481C1C}">
                <a14:useLocalDpi xmlns:a14="http://schemas.microsoft.com/office/drawing/2010/main"/>
              </a:ext>
            </a:extLst>
          </a:blip>
          <a:srcRect r="44449"/>
          <a:stretch/>
        </p:blipFill>
        <p:spPr bwMode="auto">
          <a:xfrm>
            <a:off x="5769397" y="10022364"/>
            <a:ext cx="1280061" cy="2939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868586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over Slide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39C7A4C2-40F4-E2B5-CBF3-43EDECF8408D}"/>
              </a:ext>
            </a:extLst>
          </p:cNvPr>
          <p:cNvSpPr>
            <a:spLocks noGrp="1"/>
          </p:cNvSpPr>
          <p:nvPr>
            <p:ph type="pic" sz="quarter" idx="10"/>
          </p:nvPr>
        </p:nvSpPr>
        <p:spPr>
          <a:xfrm>
            <a:off x="9916" y="2629036"/>
            <a:ext cx="7552747" cy="5120503"/>
          </a:xfrm>
          <a:custGeom>
            <a:avLst/>
            <a:gdLst>
              <a:gd name="connsiteX0" fmla="*/ 0 w 7552747"/>
              <a:gd name="connsiteY0" fmla="*/ 0 h 5120503"/>
              <a:gd name="connsiteX1" fmla="*/ 7552747 w 7552747"/>
              <a:gd name="connsiteY1" fmla="*/ 0 h 5120503"/>
              <a:gd name="connsiteX2" fmla="*/ 7552747 w 7552747"/>
              <a:gd name="connsiteY2" fmla="*/ 5120503 h 5120503"/>
              <a:gd name="connsiteX3" fmla="*/ 4438084 w 7552747"/>
              <a:gd name="connsiteY3" fmla="*/ 5120503 h 5120503"/>
              <a:gd name="connsiteX4" fmla="*/ 4438084 w 7552747"/>
              <a:gd name="connsiteY4" fmla="*/ 3117890 h 5120503"/>
              <a:gd name="connsiteX5" fmla="*/ 4216731 w 7552747"/>
              <a:gd name="connsiteY5" fmla="*/ 3117890 h 5120503"/>
              <a:gd name="connsiteX6" fmla="*/ 22860 w 7552747"/>
              <a:gd name="connsiteY6" fmla="*/ 3117890 h 5120503"/>
              <a:gd name="connsiteX7" fmla="*/ 0 w 7552747"/>
              <a:gd name="connsiteY7" fmla="*/ 3117890 h 512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2747" h="5120503">
                <a:moveTo>
                  <a:pt x="0" y="0"/>
                </a:moveTo>
                <a:lnTo>
                  <a:pt x="7552747" y="0"/>
                </a:lnTo>
                <a:lnTo>
                  <a:pt x="7552747" y="5120503"/>
                </a:lnTo>
                <a:lnTo>
                  <a:pt x="4438084" y="5120503"/>
                </a:lnTo>
                <a:lnTo>
                  <a:pt x="4438084" y="3117890"/>
                </a:lnTo>
                <a:lnTo>
                  <a:pt x="4216731" y="3117890"/>
                </a:lnTo>
                <a:lnTo>
                  <a:pt x="22860" y="3117890"/>
                </a:lnTo>
                <a:lnTo>
                  <a:pt x="0" y="3117890"/>
                </a:lnTo>
                <a:close/>
              </a:path>
            </a:pathLst>
          </a:custGeom>
          <a:solidFill>
            <a:schemeClr val="bg1">
              <a:lumMod val="85000"/>
            </a:schemeClr>
          </a:solidFill>
        </p:spPr>
        <p:txBody>
          <a:bodyPr wrap="square" anchor="ctr">
            <a:noAutofit/>
          </a:bodyPr>
          <a:lstStyle>
            <a:lvl1pPr algn="ctr">
              <a:defRPr>
                <a:solidFill>
                  <a:schemeClr val="bg1">
                    <a:lumMod val="85000"/>
                  </a:schemeClr>
                </a:solidFill>
              </a:defRPr>
            </a:lvl1pPr>
          </a:lstStyle>
          <a:p>
            <a:endParaRPr lang="en-US" dirty="0"/>
          </a:p>
        </p:txBody>
      </p:sp>
      <p:pic>
        <p:nvPicPr>
          <p:cNvPr id="13" name="Picture 12">
            <a:extLst>
              <a:ext uri="{FF2B5EF4-FFF2-40B4-BE49-F238E27FC236}">
                <a16:creationId xmlns:a16="http://schemas.microsoft.com/office/drawing/2014/main" id="{0170AB16-86F5-23AB-FE82-B60C43F1C2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0826" y="681815"/>
            <a:ext cx="4107174" cy="1544900"/>
          </a:xfrm>
          <a:prstGeom prst="rect">
            <a:avLst/>
          </a:prstGeom>
        </p:spPr>
      </p:pic>
      <p:sp>
        <p:nvSpPr>
          <p:cNvPr id="18" name="Rectangle 17">
            <a:extLst>
              <a:ext uri="{FF2B5EF4-FFF2-40B4-BE49-F238E27FC236}">
                <a16:creationId xmlns:a16="http://schemas.microsoft.com/office/drawing/2014/main" id="{D62324E3-11BE-38EF-DBD2-B93ED7E2F931}"/>
              </a:ext>
            </a:extLst>
          </p:cNvPr>
          <p:cNvSpPr/>
          <p:nvPr userDrawn="1"/>
        </p:nvSpPr>
        <p:spPr>
          <a:xfrm>
            <a:off x="0" y="5746926"/>
            <a:ext cx="4448000" cy="3478354"/>
          </a:xfrm>
          <a:prstGeom prst="rect">
            <a:avLst/>
          </a:prstGeom>
          <a:solidFill>
            <a:srgbClr val="915F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dirty="0"/>
          </a:p>
        </p:txBody>
      </p:sp>
      <p:sp>
        <p:nvSpPr>
          <p:cNvPr id="19" name="Text Placeholder 23">
            <a:extLst>
              <a:ext uri="{FF2B5EF4-FFF2-40B4-BE49-F238E27FC236}">
                <a16:creationId xmlns:a16="http://schemas.microsoft.com/office/drawing/2014/main" id="{A030CE97-8491-FA7B-8442-B868C3596B72}"/>
              </a:ext>
            </a:extLst>
          </p:cNvPr>
          <p:cNvSpPr>
            <a:spLocks noGrp="1"/>
          </p:cNvSpPr>
          <p:nvPr>
            <p:ph type="body" sz="quarter" idx="44" hasCustomPrompt="1"/>
          </p:nvPr>
        </p:nvSpPr>
        <p:spPr>
          <a:xfrm>
            <a:off x="3008223" y="9765490"/>
            <a:ext cx="4165240" cy="667300"/>
          </a:xfrm>
          <a:prstGeom prst="rect">
            <a:avLst/>
          </a:prstGeom>
        </p:spPr>
        <p:txBody>
          <a:bodyPr>
            <a:noAutofit/>
          </a:bodyPr>
          <a:lstStyle>
            <a:lvl1pPr marL="0" indent="0" algn="r">
              <a:buNone/>
              <a:defRPr sz="2500" b="0" i="0">
                <a:solidFill>
                  <a:srgbClr val="0C2D45"/>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4" name="Picture 3">
            <a:extLst>
              <a:ext uri="{FF2B5EF4-FFF2-40B4-BE49-F238E27FC236}">
                <a16:creationId xmlns:a16="http://schemas.microsoft.com/office/drawing/2014/main" id="{FA79E2A7-43CD-1D05-7396-4CF1ACECF55E}"/>
              </a:ext>
            </a:extLst>
          </p:cNvPr>
          <p:cNvPicPr>
            <a:picLocks noChangeAspect="1"/>
          </p:cNvPicPr>
          <p:nvPr userDrawn="1"/>
        </p:nvPicPr>
        <p:blipFill>
          <a:blip r:embed="rId3"/>
          <a:stretch>
            <a:fillRect/>
          </a:stretch>
        </p:blipFill>
        <p:spPr>
          <a:xfrm>
            <a:off x="271998" y="9900816"/>
            <a:ext cx="2020005" cy="422792"/>
          </a:xfrm>
          <a:prstGeom prst="rect">
            <a:avLst/>
          </a:prstGeom>
        </p:spPr>
      </p:pic>
    </p:spTree>
    <p:extLst>
      <p:ext uri="{BB962C8B-B14F-4D97-AF65-F5344CB8AC3E}">
        <p14:creationId xmlns:p14="http://schemas.microsoft.com/office/powerpoint/2010/main" val="199507151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1595529" y="5922082"/>
            <a:ext cx="648000" cy="348400"/>
          </a:xfrm>
        </p:spPr>
        <p:txBody>
          <a:bodyPr anchor="ctr">
            <a:noAutofit/>
          </a:bodyPr>
          <a:lstStyle>
            <a:lvl1pPr marL="0" indent="0" algn="ctr">
              <a:buNone/>
              <a:defRPr sz="1800" b="1" i="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2298485" y="5922082"/>
            <a:ext cx="3544003" cy="348400"/>
          </a:xfrm>
        </p:spPr>
        <p:txBody>
          <a:bodyPr anchor="ctr">
            <a:noAutofit/>
          </a:bodyPr>
          <a:lstStyle>
            <a:lvl1pPr marL="0" indent="0" algn="l">
              <a:buNone/>
              <a:defRPr sz="1400" b="0" i="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1595529" y="6397324"/>
            <a:ext cx="648000" cy="348400"/>
          </a:xfrm>
        </p:spPr>
        <p:txBody>
          <a:bodyPr anchor="ctr">
            <a:noAutofit/>
          </a:bodyPr>
          <a:lstStyle>
            <a:lvl1pPr marL="0" indent="0" algn="ctr">
              <a:buNone/>
              <a:defRPr sz="1800" b="1" i="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2298485" y="6397324"/>
            <a:ext cx="3544003" cy="349200"/>
          </a:xfr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1595529" y="6898458"/>
            <a:ext cx="648000" cy="348400"/>
          </a:xfrm>
        </p:spPr>
        <p:txBody>
          <a:bodyPr anchor="ctr">
            <a:noAutofit/>
          </a:bodyPr>
          <a:lstStyle>
            <a:lvl1pPr marL="0" indent="0" algn="ctr">
              <a:buNone/>
              <a:defRPr sz="1800" b="1" i="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2298485" y="6898458"/>
            <a:ext cx="3544003" cy="348400"/>
          </a:xfrm>
        </p:spPr>
        <p:txBody>
          <a:bodyPr anchor="ctr">
            <a:noAutofit/>
          </a:bodyPr>
          <a:lstStyle>
            <a:lvl1pPr marL="0" indent="0" algn="l">
              <a:buNone/>
              <a:defRPr sz="1400" b="0" i="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1595529" y="7399413"/>
            <a:ext cx="648000" cy="348400"/>
          </a:xfrm>
        </p:spPr>
        <p:txBody>
          <a:bodyPr anchor="ctr">
            <a:noAutofit/>
          </a:bodyPr>
          <a:lstStyle>
            <a:lvl1pPr marL="0" indent="0" algn="ctr">
              <a:buNone/>
              <a:defRPr sz="1800" b="1" i="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2298485" y="7399413"/>
            <a:ext cx="3544003" cy="348400"/>
          </a:xfrm>
        </p:spPr>
        <p:txBody>
          <a:bodyPr anchor="ctr">
            <a:noAutofit/>
          </a:bodyPr>
          <a:lstStyle>
            <a:lvl1pPr marL="0" indent="0" algn="l">
              <a:buNone/>
              <a:defRPr sz="1400" b="0" i="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1595529" y="7901203"/>
            <a:ext cx="648000" cy="348400"/>
          </a:xfrm>
        </p:spPr>
        <p:txBody>
          <a:bodyPr anchor="ctr">
            <a:noAutofit/>
          </a:bodyPr>
          <a:lstStyle>
            <a:lvl1pPr marL="0" indent="0" algn="ctr">
              <a:buNone/>
              <a:defRPr sz="1800" b="1" i="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2298485" y="7901203"/>
            <a:ext cx="3544003" cy="348400"/>
          </a:xfrm>
        </p:spPr>
        <p:txBody>
          <a:bodyPr anchor="ctr">
            <a:noAutofit/>
          </a:bodyPr>
          <a:lstStyle>
            <a:lvl1pPr marL="0" indent="0" algn="l">
              <a:buNone/>
              <a:defRPr sz="1400" b="0" i="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287" name="Rectangle 286">
            <a:extLst>
              <a:ext uri="{FF2B5EF4-FFF2-40B4-BE49-F238E27FC236}">
                <a16:creationId xmlns:a16="http://schemas.microsoft.com/office/drawing/2014/main" id="{4F911FDD-D26D-9547-8FF2-DCE6196E69AD}"/>
              </a:ext>
            </a:extLst>
          </p:cNvPr>
          <p:cNvSpPr/>
          <p:nvPr userDrawn="1"/>
        </p:nvSpPr>
        <p:spPr>
          <a:xfrm>
            <a:off x="788956" y="9560668"/>
            <a:ext cx="1959435" cy="484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Slide Number Placeholder 5">
            <a:extLst>
              <a:ext uri="{FF2B5EF4-FFF2-40B4-BE49-F238E27FC236}">
                <a16:creationId xmlns:a16="http://schemas.microsoft.com/office/drawing/2014/main" id="{751EED51-E62D-A344-BB9C-161037216E7D}"/>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4827370" y="4829021"/>
            <a:ext cx="10690162" cy="1035426"/>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915F9E"/>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1538145" y="4334936"/>
            <a:ext cx="2289273" cy="829919"/>
          </a:xfrm>
        </p:spPr>
        <p:txBody>
          <a:bodyPr anchor="ctr">
            <a:noAutofit/>
          </a:bodyPr>
          <a:lstStyle>
            <a:lvl1pPr marL="0" indent="0" algn="l">
              <a:lnSpc>
                <a:spcPts val="2660"/>
              </a:lnSpc>
              <a:spcBef>
                <a:spcPts val="0"/>
              </a:spcBef>
              <a:buNone/>
              <a:defRPr sz="2800" b="1" i="0" spc="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TABLE OF CONTENTS</a:t>
            </a:r>
            <a:endParaRPr lang="en-US" dirty="0"/>
          </a:p>
        </p:txBody>
      </p:sp>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29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41" name="Slide Number Placeholder 5">
            <a:extLst>
              <a:ext uri="{FF2B5EF4-FFF2-40B4-BE49-F238E27FC236}">
                <a16:creationId xmlns:a16="http://schemas.microsoft.com/office/drawing/2014/main" id="{E3A04855-91F4-274D-9A9B-78507857B199}"/>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38" name="Text Placeholder 32">
            <a:extLst>
              <a:ext uri="{FF2B5EF4-FFF2-40B4-BE49-F238E27FC236}">
                <a16:creationId xmlns:a16="http://schemas.microsoft.com/office/drawing/2014/main" id="{7547E802-876B-7740-8C93-4DA43471BC41}"/>
              </a:ext>
            </a:extLst>
          </p:cNvPr>
          <p:cNvSpPr>
            <a:spLocks noGrp="1"/>
          </p:cNvSpPr>
          <p:nvPr>
            <p:ph type="body" sz="quarter" idx="47" hasCustomPrompt="1"/>
          </p:nvPr>
        </p:nvSpPr>
        <p:spPr>
          <a:xfrm>
            <a:off x="4201739" y="4468635"/>
            <a:ext cx="2785251" cy="743603"/>
          </a:xfrm>
        </p:spPr>
        <p:txBody>
          <a:bodyPr>
            <a:noAutofit/>
          </a:bodyPr>
          <a:lstStyle>
            <a:lvl1pPr marL="0" indent="0" algn="l">
              <a:buNone/>
              <a:defRPr sz="1800" b="1" i="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0" name="Text Placeholder 32">
            <a:extLst>
              <a:ext uri="{FF2B5EF4-FFF2-40B4-BE49-F238E27FC236}">
                <a16:creationId xmlns:a16="http://schemas.microsoft.com/office/drawing/2014/main" id="{5E8100A4-6677-ED40-B24D-22A7219FE433}"/>
              </a:ext>
            </a:extLst>
          </p:cNvPr>
          <p:cNvSpPr>
            <a:spLocks noGrp="1"/>
          </p:cNvSpPr>
          <p:nvPr>
            <p:ph type="body" sz="quarter" idx="48" hasCustomPrompt="1"/>
          </p:nvPr>
        </p:nvSpPr>
        <p:spPr>
          <a:xfrm>
            <a:off x="4209292" y="4987026"/>
            <a:ext cx="2785250" cy="1692670"/>
          </a:xfrm>
        </p:spPr>
        <p:txBody>
          <a:bodyPr numCol="1" spcCol="288000" anchor="t">
            <a:noAutofit/>
          </a:bodyPr>
          <a:lstStyle>
            <a:lvl1pPr marL="0" indent="0" algn="l">
              <a:lnSpc>
                <a:spcPct val="100000"/>
              </a:lnSpc>
              <a:spcBef>
                <a:spcPts val="0"/>
              </a:spcBef>
              <a:buNone/>
              <a:defRPr sz="1100" b="0" i="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42" name="Text Placeholder 32">
            <a:extLst>
              <a:ext uri="{FF2B5EF4-FFF2-40B4-BE49-F238E27FC236}">
                <a16:creationId xmlns:a16="http://schemas.microsoft.com/office/drawing/2014/main" id="{E7B11294-10FD-0B44-A9DA-41BF11D1E85C}"/>
              </a:ext>
            </a:extLst>
          </p:cNvPr>
          <p:cNvSpPr>
            <a:spLocks noGrp="1"/>
          </p:cNvSpPr>
          <p:nvPr>
            <p:ph type="body" sz="quarter" idx="49" hasCustomPrompt="1"/>
          </p:nvPr>
        </p:nvSpPr>
        <p:spPr>
          <a:xfrm>
            <a:off x="4209292" y="6994025"/>
            <a:ext cx="2785251" cy="743603"/>
          </a:xfrm>
        </p:spPr>
        <p:txBody>
          <a:bodyPr>
            <a:noAutofit/>
          </a:bodyPr>
          <a:lstStyle>
            <a:lvl1pPr marL="0" indent="0" algn="l">
              <a:buNone/>
              <a:defRPr sz="1800" b="1" i="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3" name="Text Placeholder 32">
            <a:extLst>
              <a:ext uri="{FF2B5EF4-FFF2-40B4-BE49-F238E27FC236}">
                <a16:creationId xmlns:a16="http://schemas.microsoft.com/office/drawing/2014/main" id="{16C0CD18-D5AA-2240-8921-3F6C4DE2F9F6}"/>
              </a:ext>
            </a:extLst>
          </p:cNvPr>
          <p:cNvSpPr>
            <a:spLocks noGrp="1"/>
          </p:cNvSpPr>
          <p:nvPr>
            <p:ph type="body" sz="quarter" idx="50" hasCustomPrompt="1"/>
          </p:nvPr>
        </p:nvSpPr>
        <p:spPr>
          <a:xfrm>
            <a:off x="4216845" y="7512416"/>
            <a:ext cx="2785250" cy="1692670"/>
          </a:xfrm>
        </p:spPr>
        <p:txBody>
          <a:bodyPr numCol="1" spcCol="288000" anchor="t">
            <a:noAutofit/>
          </a:bodyPr>
          <a:lstStyle>
            <a:lvl1pPr marL="0" indent="0" algn="l">
              <a:lnSpc>
                <a:spcPct val="100000"/>
              </a:lnSpc>
              <a:spcBef>
                <a:spcPts val="0"/>
              </a:spcBef>
              <a:buNone/>
              <a:defRPr sz="1100" b="0" i="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 name="Picture Placeholder 12">
            <a:extLst>
              <a:ext uri="{FF2B5EF4-FFF2-40B4-BE49-F238E27FC236}">
                <a16:creationId xmlns:a16="http://schemas.microsoft.com/office/drawing/2014/main" id="{E06DA11A-3B23-00E1-2694-93FEB1F6532E}"/>
              </a:ext>
            </a:extLst>
          </p:cNvPr>
          <p:cNvSpPr>
            <a:spLocks noGrp="1"/>
          </p:cNvSpPr>
          <p:nvPr>
            <p:ph type="pic" sz="quarter" idx="12"/>
          </p:nvPr>
        </p:nvSpPr>
        <p:spPr>
          <a:xfrm>
            <a:off x="-7552" y="0"/>
            <a:ext cx="3652452" cy="10691813"/>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4" name="Text Placeholder 32">
            <a:extLst>
              <a:ext uri="{FF2B5EF4-FFF2-40B4-BE49-F238E27FC236}">
                <a16:creationId xmlns:a16="http://schemas.microsoft.com/office/drawing/2014/main" id="{41D3762C-9A15-42F4-D5D2-5686A9D46ACD}"/>
              </a:ext>
            </a:extLst>
          </p:cNvPr>
          <p:cNvSpPr>
            <a:spLocks noGrp="1"/>
          </p:cNvSpPr>
          <p:nvPr>
            <p:ph type="body" sz="quarter" idx="30" hasCustomPrompt="1"/>
          </p:nvPr>
        </p:nvSpPr>
        <p:spPr>
          <a:xfrm>
            <a:off x="2675708" y="1194575"/>
            <a:ext cx="3812533" cy="584303"/>
          </a:xfrm>
          <a:solidFill>
            <a:srgbClr val="7ABB57"/>
          </a:solidFill>
        </p:spPr>
        <p:txBody>
          <a:bodyPr anchor="ctr">
            <a:noAutofit/>
          </a:bodyPr>
          <a:lstStyle>
            <a:lvl1pPr marL="0" indent="0" algn="l">
              <a:buNone/>
              <a:defRPr sz="29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294" userDrawn="1">
          <p15:clr>
            <a:srgbClr val="FBAE40"/>
          </p15:clr>
        </p15:guide>
        <p15:guide id="2" pos="444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1" y="4749219"/>
            <a:ext cx="7559675" cy="5942594"/>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dirty="0"/>
          </a:p>
        </p:txBody>
      </p:sp>
      <p:sp>
        <p:nvSpPr>
          <p:cNvPr id="3" name="Freeform 2">
            <a:extLst>
              <a:ext uri="{FF2B5EF4-FFF2-40B4-BE49-F238E27FC236}">
                <a16:creationId xmlns:a16="http://schemas.microsoft.com/office/drawing/2014/main" id="{19260DE6-26E0-F749-A3D0-10A46E29D4EB}"/>
              </a:ext>
            </a:extLst>
          </p:cNvPr>
          <p:cNvSpPr/>
          <p:nvPr/>
        </p:nvSpPr>
        <p:spPr>
          <a:xfrm>
            <a:off x="0" y="2808731"/>
            <a:ext cx="7559675" cy="5942594"/>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915F9E"/>
          </a:solidFill>
          <a:ln w="30808" cap="flat">
            <a:noFill/>
            <a:prstDash val="solid"/>
            <a:miter/>
          </a:ln>
        </p:spPr>
        <p:txBody>
          <a:bodyPr rtlCol="0" anchor="ctr"/>
          <a:lstStyle/>
          <a:p>
            <a:endParaRPr lang="en-US" dirty="0"/>
          </a:p>
        </p:txBody>
      </p:sp>
      <p:sp>
        <p:nvSpPr>
          <p:cNvPr id="51" name="Picture Placeholder 50">
            <a:extLst>
              <a:ext uri="{FF2B5EF4-FFF2-40B4-BE49-F238E27FC236}">
                <a16:creationId xmlns:a16="http://schemas.microsoft.com/office/drawing/2014/main" id="{7B46D10E-C541-B647-B5A7-F8D88C95E972}"/>
              </a:ext>
            </a:extLst>
          </p:cNvPr>
          <p:cNvSpPr>
            <a:spLocks noGrp="1"/>
          </p:cNvSpPr>
          <p:nvPr>
            <p:ph type="pic" sz="quarter" idx="16"/>
          </p:nvPr>
        </p:nvSpPr>
        <p:spPr>
          <a:xfrm>
            <a:off x="3634150" y="3859237"/>
            <a:ext cx="3943454" cy="6042845"/>
          </a:xfrm>
          <a:custGeom>
            <a:avLst/>
            <a:gdLst>
              <a:gd name="connsiteX0" fmla="*/ 0 w 3943454"/>
              <a:gd name="connsiteY0" fmla="*/ 0 h 6042845"/>
              <a:gd name="connsiteX1" fmla="*/ 3943454 w 3943454"/>
              <a:gd name="connsiteY1" fmla="*/ 0 h 6042845"/>
              <a:gd name="connsiteX2" fmla="*/ 3943454 w 3943454"/>
              <a:gd name="connsiteY2" fmla="*/ 6042845 h 6042845"/>
              <a:gd name="connsiteX3" fmla="*/ 0 w 3943454"/>
              <a:gd name="connsiteY3" fmla="*/ 6042845 h 6042845"/>
              <a:gd name="connsiteX4" fmla="*/ 0 w 3943454"/>
              <a:gd name="connsiteY4" fmla="*/ 5099197 h 6042845"/>
              <a:gd name="connsiteX5" fmla="*/ 152380 w 3943454"/>
              <a:gd name="connsiteY5" fmla="*/ 5099197 h 6042845"/>
              <a:gd name="connsiteX6" fmla="*/ 152380 w 3943454"/>
              <a:gd name="connsiteY6" fmla="*/ 3478683 h 6042845"/>
              <a:gd name="connsiteX7" fmla="*/ 0 w 3943454"/>
              <a:gd name="connsiteY7" fmla="*/ 3478683 h 604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3454" h="6042845">
                <a:moveTo>
                  <a:pt x="0" y="0"/>
                </a:moveTo>
                <a:lnTo>
                  <a:pt x="3943454" y="0"/>
                </a:lnTo>
                <a:lnTo>
                  <a:pt x="3943454" y="6042845"/>
                </a:lnTo>
                <a:lnTo>
                  <a:pt x="0" y="6042845"/>
                </a:lnTo>
                <a:lnTo>
                  <a:pt x="0" y="5099197"/>
                </a:lnTo>
                <a:lnTo>
                  <a:pt x="152380" y="5099197"/>
                </a:lnTo>
                <a:lnTo>
                  <a:pt x="152380" y="3478683"/>
                </a:lnTo>
                <a:lnTo>
                  <a:pt x="0" y="3478683"/>
                </a:lnTo>
                <a:close/>
              </a:path>
            </a:pathLst>
          </a:custGeom>
          <a:solidFill>
            <a:schemeClr val="bg1">
              <a:lumMod val="85000"/>
            </a:schemeClr>
          </a:solidFill>
        </p:spPr>
        <p:txBody>
          <a:bodyPr wrap="square">
            <a:noAutofit/>
          </a:bodyPr>
          <a:lstStyle>
            <a:lvl1pPr marL="0" indent="0">
              <a:buNone/>
              <a:defRPr/>
            </a:lvl1pPr>
          </a:lstStyle>
          <a:p>
            <a:endParaRPr lang="en-US" dirty="0"/>
          </a:p>
        </p:txBody>
      </p:sp>
      <p:sp>
        <p:nvSpPr>
          <p:cNvPr id="52" name="Freeform 51">
            <a:extLst>
              <a:ext uri="{FF2B5EF4-FFF2-40B4-BE49-F238E27FC236}">
                <a16:creationId xmlns:a16="http://schemas.microsoft.com/office/drawing/2014/main" id="{806D9B5C-9370-D54A-B5AF-96E81D07248C}"/>
              </a:ext>
            </a:extLst>
          </p:cNvPr>
          <p:cNvSpPr/>
          <p:nvPr userDrawn="1"/>
        </p:nvSpPr>
        <p:spPr>
          <a:xfrm rot="16200000">
            <a:off x="2823893" y="7995797"/>
            <a:ext cx="1620513" cy="30476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7ABB57"/>
          </a:solidFill>
          <a:ln w="30808"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2609161E-AC5C-3E49-B544-D2D870BAB246}"/>
              </a:ext>
            </a:extLst>
          </p:cNvPr>
          <p:cNvSpPr/>
          <p:nvPr userDrawn="1"/>
        </p:nvSpPr>
        <p:spPr>
          <a:xfrm>
            <a:off x="3463840" y="581832"/>
            <a:ext cx="86263" cy="1868579"/>
          </a:xfrm>
          <a:custGeom>
            <a:avLst/>
            <a:gdLst>
              <a:gd name="connsiteX0" fmla="*/ 0 w 86263"/>
              <a:gd name="connsiteY0" fmla="*/ 0 h 1868579"/>
              <a:gd name="connsiteX1" fmla="*/ 86263 w 86263"/>
              <a:gd name="connsiteY1" fmla="*/ 0 h 1868579"/>
              <a:gd name="connsiteX2" fmla="*/ 86263 w 86263"/>
              <a:gd name="connsiteY2" fmla="*/ 1868580 h 1868579"/>
              <a:gd name="connsiteX3" fmla="*/ 0 w 86263"/>
              <a:gd name="connsiteY3" fmla="*/ 1868580 h 1868579"/>
            </a:gdLst>
            <a:ahLst/>
            <a:cxnLst>
              <a:cxn ang="0">
                <a:pos x="connsiteX0" y="connsiteY0"/>
              </a:cxn>
              <a:cxn ang="0">
                <a:pos x="connsiteX1" y="connsiteY1"/>
              </a:cxn>
              <a:cxn ang="0">
                <a:pos x="connsiteX2" y="connsiteY2"/>
              </a:cxn>
              <a:cxn ang="0">
                <a:pos x="connsiteX3" y="connsiteY3"/>
              </a:cxn>
            </a:cxnLst>
            <a:rect l="l" t="t" r="r" b="b"/>
            <a:pathLst>
              <a:path w="86263" h="1868579">
                <a:moveTo>
                  <a:pt x="0" y="0"/>
                </a:moveTo>
                <a:lnTo>
                  <a:pt x="86263" y="0"/>
                </a:lnTo>
                <a:lnTo>
                  <a:pt x="86263" y="1868580"/>
                </a:lnTo>
                <a:lnTo>
                  <a:pt x="0" y="1868580"/>
                </a:lnTo>
                <a:close/>
              </a:path>
            </a:pathLst>
          </a:custGeom>
          <a:solidFill>
            <a:srgbClr val="7ABB57"/>
          </a:solidFill>
          <a:ln w="30808" cap="flat">
            <a:noFill/>
            <a:prstDash val="solid"/>
            <a:miter/>
          </a:ln>
        </p:spPr>
        <p:txBody>
          <a:bodyPr rtlCol="0" anchor="ctr"/>
          <a:lstStyle/>
          <a:p>
            <a:endParaRPr lang="en-US" dirty="0"/>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383723" y="1201053"/>
            <a:ext cx="2653227" cy="1180238"/>
          </a:xfrm>
          <a:effectLst>
            <a:glow rad="127000">
              <a:srgbClr val="414141"/>
            </a:glow>
          </a:effectLst>
        </p:spPr>
        <p:txBody>
          <a:bodyPr>
            <a:noAutofit/>
          </a:bodyPr>
          <a:lstStyle>
            <a:lvl1pPr marL="0" indent="0" algn="r">
              <a:buNone/>
              <a:defRPr sz="7200" b="1">
                <a:solidFill>
                  <a:srgbClr val="7ABB57"/>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383722" y="746270"/>
            <a:ext cx="2635807" cy="1376181"/>
          </a:xfrm>
          <a:effectLst>
            <a:glow rad="127000">
              <a:srgbClr val="414141"/>
            </a:glow>
          </a:effectLst>
        </p:spPr>
        <p:txBody>
          <a:bodyPr>
            <a:noAutofit/>
          </a:bodyPr>
          <a:lstStyle>
            <a:lvl1pPr marL="0" indent="0" algn="r">
              <a:buNone/>
              <a:defRPr sz="4800" b="1">
                <a:solidFill>
                  <a:srgbClr val="915F9E"/>
                </a:solidFill>
                <a:latin typeface="Calibri" panose="020F0502020204030204" pitchFamily="34" charset="0"/>
                <a:cs typeface="Calibri" panose="020F0502020204030204" pitchFamily="34" charset="0"/>
              </a:defRPr>
            </a:lvl1pPr>
          </a:lstStyle>
          <a:p>
            <a:pPr lvl="0"/>
            <a:r>
              <a:rPr lang="en-GB" dirty="0"/>
              <a:t>SECTION</a:t>
            </a:r>
            <a:endParaRPr lang="en-US" dirty="0"/>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3863376" y="864761"/>
            <a:ext cx="3482586" cy="1516530"/>
          </a:xfrm>
          <a:effectLst>
            <a:glow rad="127000">
              <a:srgbClr val="414141"/>
            </a:glow>
          </a:effectLst>
        </p:spPr>
        <p:txBody>
          <a:bodyPr>
            <a:noAutofit/>
          </a:bodyPr>
          <a:lstStyle>
            <a:lvl1pPr marL="0" indent="0" algn="l">
              <a:spcBef>
                <a:spcPts val="0"/>
              </a:spcBef>
              <a:buNone/>
              <a:defRPr sz="2800" b="0">
                <a:solidFill>
                  <a:srgbClr val="0C2D45"/>
                </a:solidFill>
                <a:latin typeface="Calibri" panose="020F0502020204030204" pitchFamily="34" charset="0"/>
                <a:cs typeface="Calibri" panose="020F0502020204030204" pitchFamily="34" charset="0"/>
              </a:defRPr>
            </a:lvl1pPr>
          </a:lstStyle>
          <a:p>
            <a:pPr lvl="0"/>
            <a:r>
              <a:rPr lang="en-GB" dirty="0"/>
              <a:t>TITLE</a:t>
            </a:r>
            <a:endParaRPr lang="en-US" dirty="0"/>
          </a:p>
        </p:txBody>
      </p:sp>
      <p:grpSp>
        <p:nvGrpSpPr>
          <p:cNvPr id="4" name="Group 3">
            <a:extLst>
              <a:ext uri="{FF2B5EF4-FFF2-40B4-BE49-F238E27FC236}">
                <a16:creationId xmlns:a16="http://schemas.microsoft.com/office/drawing/2014/main" id="{2F324AD1-4251-87C3-1D1D-596308E57739}"/>
              </a:ext>
            </a:extLst>
          </p:cNvPr>
          <p:cNvGrpSpPr/>
          <p:nvPr userDrawn="1"/>
        </p:nvGrpSpPr>
        <p:grpSpPr>
          <a:xfrm>
            <a:off x="-505115" y="5345906"/>
            <a:ext cx="3524644" cy="3612528"/>
            <a:chOff x="3177766" y="6791136"/>
            <a:chExt cx="1361636" cy="1395587"/>
          </a:xfrm>
          <a:solidFill>
            <a:schemeClr val="bg1">
              <a:alpha val="29000"/>
            </a:schemeClr>
          </a:solidFill>
        </p:grpSpPr>
        <p:sp>
          <p:nvSpPr>
            <p:cNvPr id="5" name="Freeform 4">
              <a:extLst>
                <a:ext uri="{FF2B5EF4-FFF2-40B4-BE49-F238E27FC236}">
                  <a16:creationId xmlns:a16="http://schemas.microsoft.com/office/drawing/2014/main" id="{A6F6277C-DB19-7A76-9AAE-47517E615AD5}"/>
                </a:ext>
              </a:extLst>
            </p:cNvPr>
            <p:cNvSpPr/>
            <p:nvPr userDrawn="1"/>
          </p:nvSpPr>
          <p:spPr>
            <a:xfrm>
              <a:off x="3177766" y="6950168"/>
              <a:ext cx="262281" cy="1196190"/>
            </a:xfrm>
            <a:custGeom>
              <a:avLst/>
              <a:gdLst>
                <a:gd name="connsiteX0" fmla="*/ 238715 w 262281"/>
                <a:gd name="connsiteY0" fmla="*/ 292709 h 1196190"/>
                <a:gd name="connsiteX1" fmla="*/ 238715 w 262281"/>
                <a:gd name="connsiteY1" fmla="*/ 145402 h 1196190"/>
                <a:gd name="connsiteX2" fmla="*/ 109101 w 262281"/>
                <a:gd name="connsiteY2" fmla="*/ 59 h 1196190"/>
                <a:gd name="connsiteX3" fmla="*/ 71788 w 262281"/>
                <a:gd name="connsiteY3" fmla="*/ 98264 h 1196190"/>
                <a:gd name="connsiteX4" fmla="*/ 81608 w 262281"/>
                <a:gd name="connsiteY4" fmla="*/ 367344 h 1196190"/>
                <a:gd name="connsiteX5" fmla="*/ 18764 w 262281"/>
                <a:gd name="connsiteY5" fmla="*/ 628568 h 1196190"/>
                <a:gd name="connsiteX6" fmla="*/ 48222 w 262281"/>
                <a:gd name="connsiteY6" fmla="*/ 999781 h 1196190"/>
                <a:gd name="connsiteX7" fmla="*/ 262281 w 262281"/>
                <a:gd name="connsiteY7" fmla="*/ 1196190 h 1196190"/>
                <a:gd name="connsiteX8" fmla="*/ 199438 w 262281"/>
                <a:gd name="connsiteY8" fmla="*/ 679634 h 1196190"/>
                <a:gd name="connsiteX9" fmla="*/ 238715 w 262281"/>
                <a:gd name="connsiteY9" fmla="*/ 292709 h 119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281" h="1196190">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grpFill/>
            <a:ln w="19616"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3DCFF662-9915-2C65-0D67-918E4C4852A0}"/>
                </a:ext>
              </a:extLst>
            </p:cNvPr>
            <p:cNvSpPr/>
            <p:nvPr userDrawn="1"/>
          </p:nvSpPr>
          <p:spPr>
            <a:xfrm>
              <a:off x="3471181" y="7651529"/>
              <a:ext cx="1017410" cy="535194"/>
            </a:xfrm>
            <a:custGeom>
              <a:avLst/>
              <a:gdLst>
                <a:gd name="connsiteX0" fmla="*/ 986139 w 1017410"/>
                <a:gd name="connsiteY0" fmla="*/ 1843 h 535194"/>
                <a:gd name="connsiteX1" fmla="*/ 811356 w 1017410"/>
                <a:gd name="connsiteY1" fmla="*/ 47017 h 535194"/>
                <a:gd name="connsiteX2" fmla="*/ 249696 w 1017410"/>
                <a:gd name="connsiteY2" fmla="*/ 225749 h 535194"/>
                <a:gd name="connsiteX3" fmla="*/ 279154 w 1017410"/>
                <a:gd name="connsiteY3" fmla="*/ 184503 h 535194"/>
                <a:gd name="connsiteX4" fmla="*/ 235949 w 1017410"/>
                <a:gd name="connsiteY4" fmla="*/ 39160 h 535194"/>
                <a:gd name="connsiteX5" fmla="*/ 98480 w 1017410"/>
                <a:gd name="connsiteY5" fmla="*/ 102011 h 535194"/>
                <a:gd name="connsiteX6" fmla="*/ 104372 w 1017410"/>
                <a:gd name="connsiteY6" fmla="*/ 215929 h 535194"/>
                <a:gd name="connsiteX7" fmla="*/ 19926 w 1017410"/>
                <a:gd name="connsiteY7" fmla="*/ 48981 h 535194"/>
                <a:gd name="connsiteX8" fmla="*/ 10107 w 1017410"/>
                <a:gd name="connsiteY8" fmla="*/ 512506 h 535194"/>
                <a:gd name="connsiteX9" fmla="*/ 416623 w 1017410"/>
                <a:gd name="connsiteY9" fmla="*/ 471260 h 535194"/>
                <a:gd name="connsiteX10" fmla="*/ 660140 w 1017410"/>
                <a:gd name="connsiteY10" fmla="*/ 320025 h 535194"/>
                <a:gd name="connsiteX11" fmla="*/ 954717 w 1017410"/>
                <a:gd name="connsiteY11" fmla="*/ 103975 h 535194"/>
                <a:gd name="connsiteX12" fmla="*/ 990067 w 1017410"/>
                <a:gd name="connsiteY12" fmla="*/ 74514 h 535194"/>
                <a:gd name="connsiteX13" fmla="*/ 1011669 w 1017410"/>
                <a:gd name="connsiteY13" fmla="*/ 13627 h 535194"/>
                <a:gd name="connsiteX14" fmla="*/ 986139 w 1017410"/>
                <a:gd name="connsiteY14" fmla="*/ 1843 h 53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7410" h="535194">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grpFill/>
            <a:ln w="19616"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0B93731E-3513-868E-1151-5BC1CC13A87A}"/>
                </a:ext>
              </a:extLst>
            </p:cNvPr>
            <p:cNvSpPr/>
            <p:nvPr userDrawn="1"/>
          </p:nvSpPr>
          <p:spPr>
            <a:xfrm>
              <a:off x="3438083" y="6791136"/>
              <a:ext cx="1101319" cy="889408"/>
            </a:xfrm>
            <a:custGeom>
              <a:avLst/>
              <a:gdLst>
                <a:gd name="connsiteX0" fmla="*/ 1089935 w 1101319"/>
                <a:gd name="connsiteY0" fmla="*/ 491023 h 889408"/>
                <a:gd name="connsiteX1" fmla="*/ 1007454 w 1101319"/>
                <a:gd name="connsiteY1" fmla="*/ 469418 h 889408"/>
                <a:gd name="connsiteX2" fmla="*/ 930864 w 1101319"/>
                <a:gd name="connsiteY2" fmla="*/ 516556 h 889408"/>
                <a:gd name="connsiteX3" fmla="*/ 714840 w 1101319"/>
                <a:gd name="connsiteY3" fmla="*/ 695288 h 889408"/>
                <a:gd name="connsiteX4" fmla="*/ 636287 w 1101319"/>
                <a:gd name="connsiteY4" fmla="*/ 750282 h 889408"/>
                <a:gd name="connsiteX5" fmla="*/ 604865 w 1101319"/>
                <a:gd name="connsiteY5" fmla="*/ 669755 h 889408"/>
                <a:gd name="connsiteX6" fmla="*/ 738407 w 1101319"/>
                <a:gd name="connsiteY6" fmla="*/ 524412 h 889408"/>
                <a:gd name="connsiteX7" fmla="*/ 989779 w 1101319"/>
                <a:gd name="connsiteY7" fmla="*/ 235691 h 889408"/>
                <a:gd name="connsiteX8" fmla="*/ 1021200 w 1101319"/>
                <a:gd name="connsiteY8" fmla="*/ 133558 h 889408"/>
                <a:gd name="connsiteX9" fmla="*/ 991743 w 1101319"/>
                <a:gd name="connsiteY9" fmla="*/ 86420 h 889408"/>
                <a:gd name="connsiteX10" fmla="*/ 883731 w 1101319"/>
                <a:gd name="connsiteY10" fmla="*/ 111953 h 889408"/>
                <a:gd name="connsiteX11" fmla="*/ 488998 w 1101319"/>
                <a:gd name="connsiteY11" fmla="*/ 547981 h 889408"/>
                <a:gd name="connsiteX12" fmla="*/ 426155 w 1101319"/>
                <a:gd name="connsiteY12" fmla="*/ 563694 h 889408"/>
                <a:gd name="connsiteX13" fmla="*/ 430083 w 1101319"/>
                <a:gd name="connsiteY13" fmla="*/ 518520 h 889408"/>
                <a:gd name="connsiteX14" fmla="*/ 667708 w 1101319"/>
                <a:gd name="connsiteY14" fmla="*/ 135522 h 889408"/>
                <a:gd name="connsiteX15" fmla="*/ 663780 w 1101319"/>
                <a:gd name="connsiteY15" fmla="*/ 15713 h 889408"/>
                <a:gd name="connsiteX16" fmla="*/ 532203 w 1101319"/>
                <a:gd name="connsiteY16" fmla="*/ 39282 h 889408"/>
                <a:gd name="connsiteX17" fmla="*/ 306360 w 1101319"/>
                <a:gd name="connsiteY17" fmla="*/ 386926 h 889408"/>
                <a:gd name="connsiteX18" fmla="*/ 109976 w 1101319"/>
                <a:gd name="connsiteY18" fmla="*/ 589227 h 889408"/>
                <a:gd name="connsiteX19" fmla="*/ 0 w 1101319"/>
                <a:gd name="connsiteY19" fmla="*/ 563694 h 889408"/>
                <a:gd name="connsiteX20" fmla="*/ 153180 w 1101319"/>
                <a:gd name="connsiteY20" fmla="*/ 781708 h 889408"/>
                <a:gd name="connsiteX21" fmla="*/ 147289 w 1101319"/>
                <a:gd name="connsiteY21" fmla="*/ 648150 h 889408"/>
                <a:gd name="connsiteX22" fmla="*/ 331890 w 1101319"/>
                <a:gd name="connsiteY22" fmla="*/ 546017 h 889408"/>
                <a:gd name="connsiteX23" fmla="*/ 406516 w 1101319"/>
                <a:gd name="connsiteY23" fmla="*/ 742426 h 889408"/>
                <a:gd name="connsiteX24" fmla="*/ 271011 w 1101319"/>
                <a:gd name="connsiteY24" fmla="*/ 850451 h 889408"/>
                <a:gd name="connsiteX25" fmla="*/ 606829 w 1101319"/>
                <a:gd name="connsiteY25" fmla="*/ 879912 h 889408"/>
                <a:gd name="connsiteX26" fmla="*/ 838563 w 1101319"/>
                <a:gd name="connsiteY26" fmla="*/ 785636 h 889408"/>
                <a:gd name="connsiteX27" fmla="*/ 1066369 w 1101319"/>
                <a:gd name="connsiteY27" fmla="*/ 601012 h 889408"/>
                <a:gd name="connsiteX28" fmla="*/ 1089935 w 1101319"/>
                <a:gd name="connsiteY28" fmla="*/ 491023 h 88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01319" h="889408">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grpFill/>
            <a:ln w="19616"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09403300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1" y="4749219"/>
            <a:ext cx="7559675" cy="5942594"/>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dirty="0"/>
          </a:p>
        </p:txBody>
      </p:sp>
      <p:sp>
        <p:nvSpPr>
          <p:cNvPr id="3" name="Freeform 2">
            <a:extLst>
              <a:ext uri="{FF2B5EF4-FFF2-40B4-BE49-F238E27FC236}">
                <a16:creationId xmlns:a16="http://schemas.microsoft.com/office/drawing/2014/main" id="{19260DE6-26E0-F749-A3D0-10A46E29D4EB}"/>
              </a:ext>
            </a:extLst>
          </p:cNvPr>
          <p:cNvSpPr/>
          <p:nvPr/>
        </p:nvSpPr>
        <p:spPr>
          <a:xfrm>
            <a:off x="0" y="2808731"/>
            <a:ext cx="7559675" cy="5942594"/>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915F9E"/>
          </a:solidFill>
          <a:ln w="30808" cap="flat">
            <a:noFill/>
            <a:prstDash val="solid"/>
            <a:miter/>
          </a:ln>
        </p:spPr>
        <p:txBody>
          <a:bodyPr rtlCol="0" anchor="ctr"/>
          <a:lstStyle/>
          <a:p>
            <a:endParaRPr lang="en-US" dirty="0"/>
          </a:p>
        </p:txBody>
      </p:sp>
      <p:sp>
        <p:nvSpPr>
          <p:cNvPr id="51" name="Picture Placeholder 50">
            <a:extLst>
              <a:ext uri="{FF2B5EF4-FFF2-40B4-BE49-F238E27FC236}">
                <a16:creationId xmlns:a16="http://schemas.microsoft.com/office/drawing/2014/main" id="{7B46D10E-C541-B647-B5A7-F8D88C95E972}"/>
              </a:ext>
            </a:extLst>
          </p:cNvPr>
          <p:cNvSpPr>
            <a:spLocks noGrp="1"/>
          </p:cNvSpPr>
          <p:nvPr>
            <p:ph type="pic" sz="quarter" idx="16"/>
          </p:nvPr>
        </p:nvSpPr>
        <p:spPr>
          <a:xfrm>
            <a:off x="3634150" y="3859237"/>
            <a:ext cx="3943454" cy="6042845"/>
          </a:xfrm>
          <a:custGeom>
            <a:avLst/>
            <a:gdLst>
              <a:gd name="connsiteX0" fmla="*/ 0 w 3943454"/>
              <a:gd name="connsiteY0" fmla="*/ 0 h 6042845"/>
              <a:gd name="connsiteX1" fmla="*/ 3943454 w 3943454"/>
              <a:gd name="connsiteY1" fmla="*/ 0 h 6042845"/>
              <a:gd name="connsiteX2" fmla="*/ 3943454 w 3943454"/>
              <a:gd name="connsiteY2" fmla="*/ 6042845 h 6042845"/>
              <a:gd name="connsiteX3" fmla="*/ 0 w 3943454"/>
              <a:gd name="connsiteY3" fmla="*/ 6042845 h 6042845"/>
              <a:gd name="connsiteX4" fmla="*/ 0 w 3943454"/>
              <a:gd name="connsiteY4" fmla="*/ 5099197 h 6042845"/>
              <a:gd name="connsiteX5" fmla="*/ 152380 w 3943454"/>
              <a:gd name="connsiteY5" fmla="*/ 5099197 h 6042845"/>
              <a:gd name="connsiteX6" fmla="*/ 152380 w 3943454"/>
              <a:gd name="connsiteY6" fmla="*/ 3478683 h 6042845"/>
              <a:gd name="connsiteX7" fmla="*/ 0 w 3943454"/>
              <a:gd name="connsiteY7" fmla="*/ 3478683 h 604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3454" h="6042845">
                <a:moveTo>
                  <a:pt x="0" y="0"/>
                </a:moveTo>
                <a:lnTo>
                  <a:pt x="3943454" y="0"/>
                </a:lnTo>
                <a:lnTo>
                  <a:pt x="3943454" y="6042845"/>
                </a:lnTo>
                <a:lnTo>
                  <a:pt x="0" y="6042845"/>
                </a:lnTo>
                <a:lnTo>
                  <a:pt x="0" y="5099197"/>
                </a:lnTo>
                <a:lnTo>
                  <a:pt x="152380" y="5099197"/>
                </a:lnTo>
                <a:lnTo>
                  <a:pt x="152380" y="3478683"/>
                </a:lnTo>
                <a:lnTo>
                  <a:pt x="0" y="3478683"/>
                </a:lnTo>
                <a:close/>
              </a:path>
            </a:pathLst>
          </a:custGeom>
          <a:solidFill>
            <a:schemeClr val="bg1">
              <a:lumMod val="85000"/>
            </a:schemeClr>
          </a:solidFill>
        </p:spPr>
        <p:txBody>
          <a:bodyPr wrap="square">
            <a:noAutofit/>
          </a:bodyPr>
          <a:lstStyle>
            <a:lvl1pPr marL="0" indent="0">
              <a:buNone/>
              <a:defRPr/>
            </a:lvl1pPr>
          </a:lstStyle>
          <a:p>
            <a:endParaRPr lang="en-US" dirty="0"/>
          </a:p>
        </p:txBody>
      </p:sp>
      <p:sp>
        <p:nvSpPr>
          <p:cNvPr id="52" name="Freeform 51">
            <a:extLst>
              <a:ext uri="{FF2B5EF4-FFF2-40B4-BE49-F238E27FC236}">
                <a16:creationId xmlns:a16="http://schemas.microsoft.com/office/drawing/2014/main" id="{806D9B5C-9370-D54A-B5AF-96E81D07248C}"/>
              </a:ext>
            </a:extLst>
          </p:cNvPr>
          <p:cNvSpPr/>
          <p:nvPr userDrawn="1"/>
        </p:nvSpPr>
        <p:spPr>
          <a:xfrm rot="16200000">
            <a:off x="2823893" y="7995797"/>
            <a:ext cx="1620513" cy="30476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E97924"/>
          </a:solidFill>
          <a:ln w="30808"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2609161E-AC5C-3E49-B544-D2D870BAB246}"/>
              </a:ext>
            </a:extLst>
          </p:cNvPr>
          <p:cNvSpPr/>
          <p:nvPr userDrawn="1"/>
        </p:nvSpPr>
        <p:spPr>
          <a:xfrm>
            <a:off x="3463840" y="581832"/>
            <a:ext cx="86263" cy="1868579"/>
          </a:xfrm>
          <a:custGeom>
            <a:avLst/>
            <a:gdLst>
              <a:gd name="connsiteX0" fmla="*/ 0 w 86263"/>
              <a:gd name="connsiteY0" fmla="*/ 0 h 1868579"/>
              <a:gd name="connsiteX1" fmla="*/ 86263 w 86263"/>
              <a:gd name="connsiteY1" fmla="*/ 0 h 1868579"/>
              <a:gd name="connsiteX2" fmla="*/ 86263 w 86263"/>
              <a:gd name="connsiteY2" fmla="*/ 1868580 h 1868579"/>
              <a:gd name="connsiteX3" fmla="*/ 0 w 86263"/>
              <a:gd name="connsiteY3" fmla="*/ 1868580 h 1868579"/>
            </a:gdLst>
            <a:ahLst/>
            <a:cxnLst>
              <a:cxn ang="0">
                <a:pos x="connsiteX0" y="connsiteY0"/>
              </a:cxn>
              <a:cxn ang="0">
                <a:pos x="connsiteX1" y="connsiteY1"/>
              </a:cxn>
              <a:cxn ang="0">
                <a:pos x="connsiteX2" y="connsiteY2"/>
              </a:cxn>
              <a:cxn ang="0">
                <a:pos x="connsiteX3" y="connsiteY3"/>
              </a:cxn>
            </a:cxnLst>
            <a:rect l="l" t="t" r="r" b="b"/>
            <a:pathLst>
              <a:path w="86263" h="1868579">
                <a:moveTo>
                  <a:pt x="0" y="0"/>
                </a:moveTo>
                <a:lnTo>
                  <a:pt x="86263" y="0"/>
                </a:lnTo>
                <a:lnTo>
                  <a:pt x="86263" y="1868580"/>
                </a:lnTo>
                <a:lnTo>
                  <a:pt x="0" y="1868580"/>
                </a:lnTo>
                <a:close/>
              </a:path>
            </a:pathLst>
          </a:custGeom>
          <a:solidFill>
            <a:srgbClr val="E97924"/>
          </a:solidFill>
          <a:ln w="30808" cap="flat">
            <a:noFill/>
            <a:prstDash val="solid"/>
            <a:miter/>
          </a:ln>
        </p:spPr>
        <p:txBody>
          <a:bodyPr rtlCol="0" anchor="ctr"/>
          <a:lstStyle/>
          <a:p>
            <a:endParaRPr lang="en-US" dirty="0"/>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383723" y="1201053"/>
            <a:ext cx="2653227" cy="1180238"/>
          </a:xfrm>
          <a:effectLst>
            <a:glow rad="127000">
              <a:srgbClr val="414141"/>
            </a:glow>
          </a:effectLst>
        </p:spPr>
        <p:txBody>
          <a:bodyPr>
            <a:noAutofit/>
          </a:bodyPr>
          <a:lstStyle>
            <a:lvl1pPr marL="0" indent="0" algn="r">
              <a:buNone/>
              <a:defRPr sz="7200" b="1">
                <a:solidFill>
                  <a:srgbClr val="E97924"/>
                </a:solidFill>
                <a:latin typeface="Calibri" panose="020F0502020204030204" pitchFamily="34" charset="0"/>
                <a:cs typeface="Calibri" panose="020F0502020204030204" pitchFamily="34" charset="0"/>
              </a:defRPr>
            </a:lvl1pPr>
          </a:lstStyle>
          <a:p>
            <a:pPr lvl="0"/>
            <a:r>
              <a:rPr lang="en-GB" dirty="0"/>
              <a:t>02</a:t>
            </a:r>
            <a:endParaRPr lang="en-US" dirty="0"/>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383722" y="746270"/>
            <a:ext cx="2635807" cy="1376181"/>
          </a:xfrm>
          <a:effectLst>
            <a:glow rad="127000">
              <a:srgbClr val="414141"/>
            </a:glow>
          </a:effectLst>
        </p:spPr>
        <p:txBody>
          <a:bodyPr>
            <a:noAutofit/>
          </a:bodyPr>
          <a:lstStyle>
            <a:lvl1pPr marL="0" indent="0" algn="r">
              <a:buNone/>
              <a:defRPr sz="4800" b="1">
                <a:solidFill>
                  <a:srgbClr val="915F9E"/>
                </a:solidFill>
                <a:latin typeface="Calibri" panose="020F0502020204030204" pitchFamily="34" charset="0"/>
                <a:cs typeface="Calibri" panose="020F0502020204030204" pitchFamily="34" charset="0"/>
              </a:defRPr>
            </a:lvl1pPr>
          </a:lstStyle>
          <a:p>
            <a:pPr lvl="0"/>
            <a:r>
              <a:rPr lang="en-GB" dirty="0"/>
              <a:t>SECTION</a:t>
            </a:r>
            <a:endParaRPr lang="en-US" dirty="0"/>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3863376" y="864761"/>
            <a:ext cx="3482586" cy="1516530"/>
          </a:xfrm>
          <a:effectLst>
            <a:glow rad="127000">
              <a:srgbClr val="414141"/>
            </a:glow>
          </a:effectLst>
        </p:spPr>
        <p:txBody>
          <a:bodyPr>
            <a:noAutofit/>
          </a:bodyPr>
          <a:lstStyle>
            <a:lvl1pPr marL="0" indent="0" algn="l">
              <a:spcBef>
                <a:spcPts val="0"/>
              </a:spcBef>
              <a:buNone/>
              <a:defRPr sz="2800" b="0">
                <a:solidFill>
                  <a:srgbClr val="0C2D45"/>
                </a:solidFill>
                <a:latin typeface="Calibri" panose="020F0502020204030204" pitchFamily="34" charset="0"/>
                <a:cs typeface="Calibri" panose="020F0502020204030204" pitchFamily="34" charset="0"/>
              </a:defRPr>
            </a:lvl1pPr>
          </a:lstStyle>
          <a:p>
            <a:pPr lvl="0"/>
            <a:r>
              <a:rPr lang="en-GB" dirty="0"/>
              <a:t>TITLE</a:t>
            </a:r>
            <a:endParaRPr lang="en-US" dirty="0"/>
          </a:p>
        </p:txBody>
      </p:sp>
      <p:grpSp>
        <p:nvGrpSpPr>
          <p:cNvPr id="4" name="Group 3">
            <a:extLst>
              <a:ext uri="{FF2B5EF4-FFF2-40B4-BE49-F238E27FC236}">
                <a16:creationId xmlns:a16="http://schemas.microsoft.com/office/drawing/2014/main" id="{2F324AD1-4251-87C3-1D1D-596308E57739}"/>
              </a:ext>
            </a:extLst>
          </p:cNvPr>
          <p:cNvGrpSpPr/>
          <p:nvPr userDrawn="1"/>
        </p:nvGrpSpPr>
        <p:grpSpPr>
          <a:xfrm>
            <a:off x="-505115" y="5345906"/>
            <a:ext cx="3524644" cy="3612528"/>
            <a:chOff x="3177766" y="6791136"/>
            <a:chExt cx="1361636" cy="1395587"/>
          </a:xfrm>
          <a:solidFill>
            <a:schemeClr val="bg1">
              <a:alpha val="29000"/>
            </a:schemeClr>
          </a:solidFill>
        </p:grpSpPr>
        <p:sp>
          <p:nvSpPr>
            <p:cNvPr id="5" name="Freeform 4">
              <a:extLst>
                <a:ext uri="{FF2B5EF4-FFF2-40B4-BE49-F238E27FC236}">
                  <a16:creationId xmlns:a16="http://schemas.microsoft.com/office/drawing/2014/main" id="{A6F6277C-DB19-7A76-9AAE-47517E615AD5}"/>
                </a:ext>
              </a:extLst>
            </p:cNvPr>
            <p:cNvSpPr/>
            <p:nvPr userDrawn="1"/>
          </p:nvSpPr>
          <p:spPr>
            <a:xfrm>
              <a:off x="3177766" y="6950168"/>
              <a:ext cx="262281" cy="1196190"/>
            </a:xfrm>
            <a:custGeom>
              <a:avLst/>
              <a:gdLst>
                <a:gd name="connsiteX0" fmla="*/ 238715 w 262281"/>
                <a:gd name="connsiteY0" fmla="*/ 292709 h 1196190"/>
                <a:gd name="connsiteX1" fmla="*/ 238715 w 262281"/>
                <a:gd name="connsiteY1" fmla="*/ 145402 h 1196190"/>
                <a:gd name="connsiteX2" fmla="*/ 109101 w 262281"/>
                <a:gd name="connsiteY2" fmla="*/ 59 h 1196190"/>
                <a:gd name="connsiteX3" fmla="*/ 71788 w 262281"/>
                <a:gd name="connsiteY3" fmla="*/ 98264 h 1196190"/>
                <a:gd name="connsiteX4" fmla="*/ 81608 w 262281"/>
                <a:gd name="connsiteY4" fmla="*/ 367344 h 1196190"/>
                <a:gd name="connsiteX5" fmla="*/ 18764 w 262281"/>
                <a:gd name="connsiteY5" fmla="*/ 628568 h 1196190"/>
                <a:gd name="connsiteX6" fmla="*/ 48222 w 262281"/>
                <a:gd name="connsiteY6" fmla="*/ 999781 h 1196190"/>
                <a:gd name="connsiteX7" fmla="*/ 262281 w 262281"/>
                <a:gd name="connsiteY7" fmla="*/ 1196190 h 1196190"/>
                <a:gd name="connsiteX8" fmla="*/ 199438 w 262281"/>
                <a:gd name="connsiteY8" fmla="*/ 679634 h 1196190"/>
                <a:gd name="connsiteX9" fmla="*/ 238715 w 262281"/>
                <a:gd name="connsiteY9" fmla="*/ 292709 h 119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281" h="1196190">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grpFill/>
            <a:ln w="19616"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3DCFF662-9915-2C65-0D67-918E4C4852A0}"/>
                </a:ext>
              </a:extLst>
            </p:cNvPr>
            <p:cNvSpPr/>
            <p:nvPr userDrawn="1"/>
          </p:nvSpPr>
          <p:spPr>
            <a:xfrm>
              <a:off x="3471181" y="7651529"/>
              <a:ext cx="1017410" cy="535194"/>
            </a:xfrm>
            <a:custGeom>
              <a:avLst/>
              <a:gdLst>
                <a:gd name="connsiteX0" fmla="*/ 986139 w 1017410"/>
                <a:gd name="connsiteY0" fmla="*/ 1843 h 535194"/>
                <a:gd name="connsiteX1" fmla="*/ 811356 w 1017410"/>
                <a:gd name="connsiteY1" fmla="*/ 47017 h 535194"/>
                <a:gd name="connsiteX2" fmla="*/ 249696 w 1017410"/>
                <a:gd name="connsiteY2" fmla="*/ 225749 h 535194"/>
                <a:gd name="connsiteX3" fmla="*/ 279154 w 1017410"/>
                <a:gd name="connsiteY3" fmla="*/ 184503 h 535194"/>
                <a:gd name="connsiteX4" fmla="*/ 235949 w 1017410"/>
                <a:gd name="connsiteY4" fmla="*/ 39160 h 535194"/>
                <a:gd name="connsiteX5" fmla="*/ 98480 w 1017410"/>
                <a:gd name="connsiteY5" fmla="*/ 102011 h 535194"/>
                <a:gd name="connsiteX6" fmla="*/ 104372 w 1017410"/>
                <a:gd name="connsiteY6" fmla="*/ 215929 h 535194"/>
                <a:gd name="connsiteX7" fmla="*/ 19926 w 1017410"/>
                <a:gd name="connsiteY7" fmla="*/ 48981 h 535194"/>
                <a:gd name="connsiteX8" fmla="*/ 10107 w 1017410"/>
                <a:gd name="connsiteY8" fmla="*/ 512506 h 535194"/>
                <a:gd name="connsiteX9" fmla="*/ 416623 w 1017410"/>
                <a:gd name="connsiteY9" fmla="*/ 471260 h 535194"/>
                <a:gd name="connsiteX10" fmla="*/ 660140 w 1017410"/>
                <a:gd name="connsiteY10" fmla="*/ 320025 h 535194"/>
                <a:gd name="connsiteX11" fmla="*/ 954717 w 1017410"/>
                <a:gd name="connsiteY11" fmla="*/ 103975 h 535194"/>
                <a:gd name="connsiteX12" fmla="*/ 990067 w 1017410"/>
                <a:gd name="connsiteY12" fmla="*/ 74514 h 535194"/>
                <a:gd name="connsiteX13" fmla="*/ 1011669 w 1017410"/>
                <a:gd name="connsiteY13" fmla="*/ 13627 h 535194"/>
                <a:gd name="connsiteX14" fmla="*/ 986139 w 1017410"/>
                <a:gd name="connsiteY14" fmla="*/ 1843 h 53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7410" h="535194">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grpFill/>
            <a:ln w="19616"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0B93731E-3513-868E-1151-5BC1CC13A87A}"/>
                </a:ext>
              </a:extLst>
            </p:cNvPr>
            <p:cNvSpPr/>
            <p:nvPr userDrawn="1"/>
          </p:nvSpPr>
          <p:spPr>
            <a:xfrm>
              <a:off x="3438083" y="6791136"/>
              <a:ext cx="1101319" cy="889408"/>
            </a:xfrm>
            <a:custGeom>
              <a:avLst/>
              <a:gdLst>
                <a:gd name="connsiteX0" fmla="*/ 1089935 w 1101319"/>
                <a:gd name="connsiteY0" fmla="*/ 491023 h 889408"/>
                <a:gd name="connsiteX1" fmla="*/ 1007454 w 1101319"/>
                <a:gd name="connsiteY1" fmla="*/ 469418 h 889408"/>
                <a:gd name="connsiteX2" fmla="*/ 930864 w 1101319"/>
                <a:gd name="connsiteY2" fmla="*/ 516556 h 889408"/>
                <a:gd name="connsiteX3" fmla="*/ 714840 w 1101319"/>
                <a:gd name="connsiteY3" fmla="*/ 695288 h 889408"/>
                <a:gd name="connsiteX4" fmla="*/ 636287 w 1101319"/>
                <a:gd name="connsiteY4" fmla="*/ 750282 h 889408"/>
                <a:gd name="connsiteX5" fmla="*/ 604865 w 1101319"/>
                <a:gd name="connsiteY5" fmla="*/ 669755 h 889408"/>
                <a:gd name="connsiteX6" fmla="*/ 738407 w 1101319"/>
                <a:gd name="connsiteY6" fmla="*/ 524412 h 889408"/>
                <a:gd name="connsiteX7" fmla="*/ 989779 w 1101319"/>
                <a:gd name="connsiteY7" fmla="*/ 235691 h 889408"/>
                <a:gd name="connsiteX8" fmla="*/ 1021200 w 1101319"/>
                <a:gd name="connsiteY8" fmla="*/ 133558 h 889408"/>
                <a:gd name="connsiteX9" fmla="*/ 991743 w 1101319"/>
                <a:gd name="connsiteY9" fmla="*/ 86420 h 889408"/>
                <a:gd name="connsiteX10" fmla="*/ 883731 w 1101319"/>
                <a:gd name="connsiteY10" fmla="*/ 111953 h 889408"/>
                <a:gd name="connsiteX11" fmla="*/ 488998 w 1101319"/>
                <a:gd name="connsiteY11" fmla="*/ 547981 h 889408"/>
                <a:gd name="connsiteX12" fmla="*/ 426155 w 1101319"/>
                <a:gd name="connsiteY12" fmla="*/ 563694 h 889408"/>
                <a:gd name="connsiteX13" fmla="*/ 430083 w 1101319"/>
                <a:gd name="connsiteY13" fmla="*/ 518520 h 889408"/>
                <a:gd name="connsiteX14" fmla="*/ 667708 w 1101319"/>
                <a:gd name="connsiteY14" fmla="*/ 135522 h 889408"/>
                <a:gd name="connsiteX15" fmla="*/ 663780 w 1101319"/>
                <a:gd name="connsiteY15" fmla="*/ 15713 h 889408"/>
                <a:gd name="connsiteX16" fmla="*/ 532203 w 1101319"/>
                <a:gd name="connsiteY16" fmla="*/ 39282 h 889408"/>
                <a:gd name="connsiteX17" fmla="*/ 306360 w 1101319"/>
                <a:gd name="connsiteY17" fmla="*/ 386926 h 889408"/>
                <a:gd name="connsiteX18" fmla="*/ 109976 w 1101319"/>
                <a:gd name="connsiteY18" fmla="*/ 589227 h 889408"/>
                <a:gd name="connsiteX19" fmla="*/ 0 w 1101319"/>
                <a:gd name="connsiteY19" fmla="*/ 563694 h 889408"/>
                <a:gd name="connsiteX20" fmla="*/ 153180 w 1101319"/>
                <a:gd name="connsiteY20" fmla="*/ 781708 h 889408"/>
                <a:gd name="connsiteX21" fmla="*/ 147289 w 1101319"/>
                <a:gd name="connsiteY21" fmla="*/ 648150 h 889408"/>
                <a:gd name="connsiteX22" fmla="*/ 331890 w 1101319"/>
                <a:gd name="connsiteY22" fmla="*/ 546017 h 889408"/>
                <a:gd name="connsiteX23" fmla="*/ 406516 w 1101319"/>
                <a:gd name="connsiteY23" fmla="*/ 742426 h 889408"/>
                <a:gd name="connsiteX24" fmla="*/ 271011 w 1101319"/>
                <a:gd name="connsiteY24" fmla="*/ 850451 h 889408"/>
                <a:gd name="connsiteX25" fmla="*/ 606829 w 1101319"/>
                <a:gd name="connsiteY25" fmla="*/ 879912 h 889408"/>
                <a:gd name="connsiteX26" fmla="*/ 838563 w 1101319"/>
                <a:gd name="connsiteY26" fmla="*/ 785636 h 889408"/>
                <a:gd name="connsiteX27" fmla="*/ 1066369 w 1101319"/>
                <a:gd name="connsiteY27" fmla="*/ 601012 h 889408"/>
                <a:gd name="connsiteX28" fmla="*/ 1089935 w 1101319"/>
                <a:gd name="connsiteY28" fmla="*/ 491023 h 88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01319" h="889408">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grpFill/>
            <a:ln w="19616"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865157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1" y="4749219"/>
            <a:ext cx="7559675" cy="5942594"/>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dirty="0"/>
          </a:p>
        </p:txBody>
      </p:sp>
      <p:sp>
        <p:nvSpPr>
          <p:cNvPr id="3" name="Freeform 2">
            <a:extLst>
              <a:ext uri="{FF2B5EF4-FFF2-40B4-BE49-F238E27FC236}">
                <a16:creationId xmlns:a16="http://schemas.microsoft.com/office/drawing/2014/main" id="{19260DE6-26E0-F749-A3D0-10A46E29D4EB}"/>
              </a:ext>
            </a:extLst>
          </p:cNvPr>
          <p:cNvSpPr/>
          <p:nvPr/>
        </p:nvSpPr>
        <p:spPr>
          <a:xfrm>
            <a:off x="0" y="2808731"/>
            <a:ext cx="7559675" cy="5942594"/>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915F9E"/>
          </a:solidFill>
          <a:ln w="30808" cap="flat">
            <a:noFill/>
            <a:prstDash val="solid"/>
            <a:miter/>
          </a:ln>
        </p:spPr>
        <p:txBody>
          <a:bodyPr rtlCol="0" anchor="ctr"/>
          <a:lstStyle/>
          <a:p>
            <a:endParaRPr lang="en-US" dirty="0"/>
          </a:p>
        </p:txBody>
      </p:sp>
      <p:sp>
        <p:nvSpPr>
          <p:cNvPr id="51" name="Picture Placeholder 50">
            <a:extLst>
              <a:ext uri="{FF2B5EF4-FFF2-40B4-BE49-F238E27FC236}">
                <a16:creationId xmlns:a16="http://schemas.microsoft.com/office/drawing/2014/main" id="{7B46D10E-C541-B647-B5A7-F8D88C95E972}"/>
              </a:ext>
            </a:extLst>
          </p:cNvPr>
          <p:cNvSpPr>
            <a:spLocks noGrp="1"/>
          </p:cNvSpPr>
          <p:nvPr>
            <p:ph type="pic" sz="quarter" idx="16"/>
          </p:nvPr>
        </p:nvSpPr>
        <p:spPr>
          <a:xfrm>
            <a:off x="3634150" y="3859237"/>
            <a:ext cx="3943454" cy="6042845"/>
          </a:xfrm>
          <a:custGeom>
            <a:avLst/>
            <a:gdLst>
              <a:gd name="connsiteX0" fmla="*/ 0 w 3943454"/>
              <a:gd name="connsiteY0" fmla="*/ 0 h 6042845"/>
              <a:gd name="connsiteX1" fmla="*/ 3943454 w 3943454"/>
              <a:gd name="connsiteY1" fmla="*/ 0 h 6042845"/>
              <a:gd name="connsiteX2" fmla="*/ 3943454 w 3943454"/>
              <a:gd name="connsiteY2" fmla="*/ 6042845 h 6042845"/>
              <a:gd name="connsiteX3" fmla="*/ 0 w 3943454"/>
              <a:gd name="connsiteY3" fmla="*/ 6042845 h 6042845"/>
              <a:gd name="connsiteX4" fmla="*/ 0 w 3943454"/>
              <a:gd name="connsiteY4" fmla="*/ 5099197 h 6042845"/>
              <a:gd name="connsiteX5" fmla="*/ 152380 w 3943454"/>
              <a:gd name="connsiteY5" fmla="*/ 5099197 h 6042845"/>
              <a:gd name="connsiteX6" fmla="*/ 152380 w 3943454"/>
              <a:gd name="connsiteY6" fmla="*/ 3478683 h 6042845"/>
              <a:gd name="connsiteX7" fmla="*/ 0 w 3943454"/>
              <a:gd name="connsiteY7" fmla="*/ 3478683 h 604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3454" h="6042845">
                <a:moveTo>
                  <a:pt x="0" y="0"/>
                </a:moveTo>
                <a:lnTo>
                  <a:pt x="3943454" y="0"/>
                </a:lnTo>
                <a:lnTo>
                  <a:pt x="3943454" y="6042845"/>
                </a:lnTo>
                <a:lnTo>
                  <a:pt x="0" y="6042845"/>
                </a:lnTo>
                <a:lnTo>
                  <a:pt x="0" y="5099197"/>
                </a:lnTo>
                <a:lnTo>
                  <a:pt x="152380" y="5099197"/>
                </a:lnTo>
                <a:lnTo>
                  <a:pt x="152380" y="3478683"/>
                </a:lnTo>
                <a:lnTo>
                  <a:pt x="0" y="3478683"/>
                </a:lnTo>
                <a:close/>
              </a:path>
            </a:pathLst>
          </a:custGeom>
          <a:solidFill>
            <a:schemeClr val="bg1">
              <a:lumMod val="85000"/>
            </a:schemeClr>
          </a:solidFill>
        </p:spPr>
        <p:txBody>
          <a:bodyPr wrap="square">
            <a:noAutofit/>
          </a:bodyPr>
          <a:lstStyle>
            <a:lvl1pPr marL="0" indent="0">
              <a:buNone/>
              <a:defRPr/>
            </a:lvl1pPr>
          </a:lstStyle>
          <a:p>
            <a:endParaRPr lang="en-US" dirty="0"/>
          </a:p>
        </p:txBody>
      </p:sp>
      <p:sp>
        <p:nvSpPr>
          <p:cNvPr id="52" name="Freeform 51">
            <a:extLst>
              <a:ext uri="{FF2B5EF4-FFF2-40B4-BE49-F238E27FC236}">
                <a16:creationId xmlns:a16="http://schemas.microsoft.com/office/drawing/2014/main" id="{806D9B5C-9370-D54A-B5AF-96E81D07248C}"/>
              </a:ext>
            </a:extLst>
          </p:cNvPr>
          <p:cNvSpPr/>
          <p:nvPr userDrawn="1"/>
        </p:nvSpPr>
        <p:spPr>
          <a:xfrm rot="16200000">
            <a:off x="2823893" y="7995797"/>
            <a:ext cx="1620513" cy="30476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0C2D45"/>
          </a:solidFill>
          <a:ln w="30808"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2609161E-AC5C-3E49-B544-D2D870BAB246}"/>
              </a:ext>
            </a:extLst>
          </p:cNvPr>
          <p:cNvSpPr/>
          <p:nvPr userDrawn="1"/>
        </p:nvSpPr>
        <p:spPr>
          <a:xfrm>
            <a:off x="3463840" y="581832"/>
            <a:ext cx="86263" cy="1868579"/>
          </a:xfrm>
          <a:custGeom>
            <a:avLst/>
            <a:gdLst>
              <a:gd name="connsiteX0" fmla="*/ 0 w 86263"/>
              <a:gd name="connsiteY0" fmla="*/ 0 h 1868579"/>
              <a:gd name="connsiteX1" fmla="*/ 86263 w 86263"/>
              <a:gd name="connsiteY1" fmla="*/ 0 h 1868579"/>
              <a:gd name="connsiteX2" fmla="*/ 86263 w 86263"/>
              <a:gd name="connsiteY2" fmla="*/ 1868580 h 1868579"/>
              <a:gd name="connsiteX3" fmla="*/ 0 w 86263"/>
              <a:gd name="connsiteY3" fmla="*/ 1868580 h 1868579"/>
            </a:gdLst>
            <a:ahLst/>
            <a:cxnLst>
              <a:cxn ang="0">
                <a:pos x="connsiteX0" y="connsiteY0"/>
              </a:cxn>
              <a:cxn ang="0">
                <a:pos x="connsiteX1" y="connsiteY1"/>
              </a:cxn>
              <a:cxn ang="0">
                <a:pos x="connsiteX2" y="connsiteY2"/>
              </a:cxn>
              <a:cxn ang="0">
                <a:pos x="connsiteX3" y="connsiteY3"/>
              </a:cxn>
            </a:cxnLst>
            <a:rect l="l" t="t" r="r" b="b"/>
            <a:pathLst>
              <a:path w="86263" h="1868579">
                <a:moveTo>
                  <a:pt x="0" y="0"/>
                </a:moveTo>
                <a:lnTo>
                  <a:pt x="86263" y="0"/>
                </a:lnTo>
                <a:lnTo>
                  <a:pt x="86263" y="1868580"/>
                </a:lnTo>
                <a:lnTo>
                  <a:pt x="0" y="1868580"/>
                </a:lnTo>
                <a:close/>
              </a:path>
            </a:pathLst>
          </a:custGeom>
          <a:solidFill>
            <a:srgbClr val="0C2D45"/>
          </a:solidFill>
          <a:ln w="30808" cap="flat">
            <a:noFill/>
            <a:prstDash val="solid"/>
            <a:miter/>
          </a:ln>
        </p:spPr>
        <p:txBody>
          <a:bodyPr rtlCol="0" anchor="ctr"/>
          <a:lstStyle/>
          <a:p>
            <a:endParaRPr lang="en-US" dirty="0"/>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383723" y="1201053"/>
            <a:ext cx="2653227" cy="1180238"/>
          </a:xfrm>
          <a:effectLst>
            <a:glow rad="127000">
              <a:srgbClr val="414141"/>
            </a:glow>
          </a:effectLst>
        </p:spPr>
        <p:txBody>
          <a:bodyPr>
            <a:noAutofit/>
          </a:bodyPr>
          <a:lstStyle>
            <a:lvl1pPr marL="0" indent="0" algn="r">
              <a:buNone/>
              <a:defRPr sz="7200" b="1">
                <a:solidFill>
                  <a:srgbClr val="0C2D45"/>
                </a:solidFill>
                <a:latin typeface="Calibri" panose="020F0502020204030204" pitchFamily="34" charset="0"/>
                <a:cs typeface="Calibri" panose="020F0502020204030204" pitchFamily="34" charset="0"/>
              </a:defRPr>
            </a:lvl1pPr>
          </a:lstStyle>
          <a:p>
            <a:pPr lvl="0"/>
            <a:r>
              <a:rPr lang="en-GB" dirty="0"/>
              <a:t>03</a:t>
            </a:r>
            <a:endParaRPr lang="en-US" dirty="0"/>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383722" y="746270"/>
            <a:ext cx="2635807" cy="1376181"/>
          </a:xfrm>
          <a:effectLst>
            <a:glow rad="127000">
              <a:srgbClr val="414141"/>
            </a:glow>
          </a:effectLst>
        </p:spPr>
        <p:txBody>
          <a:bodyPr>
            <a:noAutofit/>
          </a:bodyPr>
          <a:lstStyle>
            <a:lvl1pPr marL="0" indent="0" algn="r">
              <a:buNone/>
              <a:defRPr sz="4800" b="1">
                <a:solidFill>
                  <a:srgbClr val="915F9E"/>
                </a:solidFill>
                <a:latin typeface="Calibri" panose="020F0502020204030204" pitchFamily="34" charset="0"/>
                <a:cs typeface="Calibri" panose="020F0502020204030204" pitchFamily="34" charset="0"/>
              </a:defRPr>
            </a:lvl1pPr>
          </a:lstStyle>
          <a:p>
            <a:pPr lvl="0"/>
            <a:r>
              <a:rPr lang="en-GB" dirty="0"/>
              <a:t>SECTION</a:t>
            </a:r>
            <a:endParaRPr lang="en-US" dirty="0"/>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3863376" y="864761"/>
            <a:ext cx="3482586" cy="1516530"/>
          </a:xfrm>
          <a:effectLst>
            <a:glow rad="127000">
              <a:srgbClr val="414141"/>
            </a:glow>
          </a:effectLst>
        </p:spPr>
        <p:txBody>
          <a:bodyPr>
            <a:noAutofit/>
          </a:bodyPr>
          <a:lstStyle>
            <a:lvl1pPr marL="0" indent="0" algn="l">
              <a:spcBef>
                <a:spcPts val="0"/>
              </a:spcBef>
              <a:buNone/>
              <a:defRPr sz="2800" b="0">
                <a:solidFill>
                  <a:srgbClr val="0C2D45"/>
                </a:solidFill>
                <a:latin typeface="Calibri" panose="020F0502020204030204" pitchFamily="34" charset="0"/>
                <a:cs typeface="Calibri" panose="020F0502020204030204" pitchFamily="34" charset="0"/>
              </a:defRPr>
            </a:lvl1pPr>
          </a:lstStyle>
          <a:p>
            <a:pPr lvl="0"/>
            <a:r>
              <a:rPr lang="en-GB" dirty="0"/>
              <a:t>TITLE</a:t>
            </a:r>
            <a:endParaRPr lang="en-US" dirty="0"/>
          </a:p>
        </p:txBody>
      </p:sp>
      <p:grpSp>
        <p:nvGrpSpPr>
          <p:cNvPr id="4" name="Group 3">
            <a:extLst>
              <a:ext uri="{FF2B5EF4-FFF2-40B4-BE49-F238E27FC236}">
                <a16:creationId xmlns:a16="http://schemas.microsoft.com/office/drawing/2014/main" id="{2F324AD1-4251-87C3-1D1D-596308E57739}"/>
              </a:ext>
            </a:extLst>
          </p:cNvPr>
          <p:cNvGrpSpPr/>
          <p:nvPr userDrawn="1"/>
        </p:nvGrpSpPr>
        <p:grpSpPr>
          <a:xfrm>
            <a:off x="-505115" y="5345906"/>
            <a:ext cx="3524644" cy="3612528"/>
            <a:chOff x="3177766" y="6791136"/>
            <a:chExt cx="1361636" cy="1395587"/>
          </a:xfrm>
          <a:solidFill>
            <a:schemeClr val="bg1">
              <a:alpha val="29000"/>
            </a:schemeClr>
          </a:solidFill>
        </p:grpSpPr>
        <p:sp>
          <p:nvSpPr>
            <p:cNvPr id="5" name="Freeform 4">
              <a:extLst>
                <a:ext uri="{FF2B5EF4-FFF2-40B4-BE49-F238E27FC236}">
                  <a16:creationId xmlns:a16="http://schemas.microsoft.com/office/drawing/2014/main" id="{A6F6277C-DB19-7A76-9AAE-47517E615AD5}"/>
                </a:ext>
              </a:extLst>
            </p:cNvPr>
            <p:cNvSpPr/>
            <p:nvPr userDrawn="1"/>
          </p:nvSpPr>
          <p:spPr>
            <a:xfrm>
              <a:off x="3177766" y="6950168"/>
              <a:ext cx="262281" cy="1196190"/>
            </a:xfrm>
            <a:custGeom>
              <a:avLst/>
              <a:gdLst>
                <a:gd name="connsiteX0" fmla="*/ 238715 w 262281"/>
                <a:gd name="connsiteY0" fmla="*/ 292709 h 1196190"/>
                <a:gd name="connsiteX1" fmla="*/ 238715 w 262281"/>
                <a:gd name="connsiteY1" fmla="*/ 145402 h 1196190"/>
                <a:gd name="connsiteX2" fmla="*/ 109101 w 262281"/>
                <a:gd name="connsiteY2" fmla="*/ 59 h 1196190"/>
                <a:gd name="connsiteX3" fmla="*/ 71788 w 262281"/>
                <a:gd name="connsiteY3" fmla="*/ 98264 h 1196190"/>
                <a:gd name="connsiteX4" fmla="*/ 81608 w 262281"/>
                <a:gd name="connsiteY4" fmla="*/ 367344 h 1196190"/>
                <a:gd name="connsiteX5" fmla="*/ 18764 w 262281"/>
                <a:gd name="connsiteY5" fmla="*/ 628568 h 1196190"/>
                <a:gd name="connsiteX6" fmla="*/ 48222 w 262281"/>
                <a:gd name="connsiteY6" fmla="*/ 999781 h 1196190"/>
                <a:gd name="connsiteX7" fmla="*/ 262281 w 262281"/>
                <a:gd name="connsiteY7" fmla="*/ 1196190 h 1196190"/>
                <a:gd name="connsiteX8" fmla="*/ 199438 w 262281"/>
                <a:gd name="connsiteY8" fmla="*/ 679634 h 1196190"/>
                <a:gd name="connsiteX9" fmla="*/ 238715 w 262281"/>
                <a:gd name="connsiteY9" fmla="*/ 292709 h 119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281" h="1196190">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grpFill/>
            <a:ln w="19616"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3DCFF662-9915-2C65-0D67-918E4C4852A0}"/>
                </a:ext>
              </a:extLst>
            </p:cNvPr>
            <p:cNvSpPr/>
            <p:nvPr userDrawn="1"/>
          </p:nvSpPr>
          <p:spPr>
            <a:xfrm>
              <a:off x="3471181" y="7651529"/>
              <a:ext cx="1017410" cy="535194"/>
            </a:xfrm>
            <a:custGeom>
              <a:avLst/>
              <a:gdLst>
                <a:gd name="connsiteX0" fmla="*/ 986139 w 1017410"/>
                <a:gd name="connsiteY0" fmla="*/ 1843 h 535194"/>
                <a:gd name="connsiteX1" fmla="*/ 811356 w 1017410"/>
                <a:gd name="connsiteY1" fmla="*/ 47017 h 535194"/>
                <a:gd name="connsiteX2" fmla="*/ 249696 w 1017410"/>
                <a:gd name="connsiteY2" fmla="*/ 225749 h 535194"/>
                <a:gd name="connsiteX3" fmla="*/ 279154 w 1017410"/>
                <a:gd name="connsiteY3" fmla="*/ 184503 h 535194"/>
                <a:gd name="connsiteX4" fmla="*/ 235949 w 1017410"/>
                <a:gd name="connsiteY4" fmla="*/ 39160 h 535194"/>
                <a:gd name="connsiteX5" fmla="*/ 98480 w 1017410"/>
                <a:gd name="connsiteY5" fmla="*/ 102011 h 535194"/>
                <a:gd name="connsiteX6" fmla="*/ 104372 w 1017410"/>
                <a:gd name="connsiteY6" fmla="*/ 215929 h 535194"/>
                <a:gd name="connsiteX7" fmla="*/ 19926 w 1017410"/>
                <a:gd name="connsiteY7" fmla="*/ 48981 h 535194"/>
                <a:gd name="connsiteX8" fmla="*/ 10107 w 1017410"/>
                <a:gd name="connsiteY8" fmla="*/ 512506 h 535194"/>
                <a:gd name="connsiteX9" fmla="*/ 416623 w 1017410"/>
                <a:gd name="connsiteY9" fmla="*/ 471260 h 535194"/>
                <a:gd name="connsiteX10" fmla="*/ 660140 w 1017410"/>
                <a:gd name="connsiteY10" fmla="*/ 320025 h 535194"/>
                <a:gd name="connsiteX11" fmla="*/ 954717 w 1017410"/>
                <a:gd name="connsiteY11" fmla="*/ 103975 h 535194"/>
                <a:gd name="connsiteX12" fmla="*/ 990067 w 1017410"/>
                <a:gd name="connsiteY12" fmla="*/ 74514 h 535194"/>
                <a:gd name="connsiteX13" fmla="*/ 1011669 w 1017410"/>
                <a:gd name="connsiteY13" fmla="*/ 13627 h 535194"/>
                <a:gd name="connsiteX14" fmla="*/ 986139 w 1017410"/>
                <a:gd name="connsiteY14" fmla="*/ 1843 h 53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7410" h="535194">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grpFill/>
            <a:ln w="19616"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0B93731E-3513-868E-1151-5BC1CC13A87A}"/>
                </a:ext>
              </a:extLst>
            </p:cNvPr>
            <p:cNvSpPr/>
            <p:nvPr userDrawn="1"/>
          </p:nvSpPr>
          <p:spPr>
            <a:xfrm>
              <a:off x="3438083" y="6791136"/>
              <a:ext cx="1101319" cy="889408"/>
            </a:xfrm>
            <a:custGeom>
              <a:avLst/>
              <a:gdLst>
                <a:gd name="connsiteX0" fmla="*/ 1089935 w 1101319"/>
                <a:gd name="connsiteY0" fmla="*/ 491023 h 889408"/>
                <a:gd name="connsiteX1" fmla="*/ 1007454 w 1101319"/>
                <a:gd name="connsiteY1" fmla="*/ 469418 h 889408"/>
                <a:gd name="connsiteX2" fmla="*/ 930864 w 1101319"/>
                <a:gd name="connsiteY2" fmla="*/ 516556 h 889408"/>
                <a:gd name="connsiteX3" fmla="*/ 714840 w 1101319"/>
                <a:gd name="connsiteY3" fmla="*/ 695288 h 889408"/>
                <a:gd name="connsiteX4" fmla="*/ 636287 w 1101319"/>
                <a:gd name="connsiteY4" fmla="*/ 750282 h 889408"/>
                <a:gd name="connsiteX5" fmla="*/ 604865 w 1101319"/>
                <a:gd name="connsiteY5" fmla="*/ 669755 h 889408"/>
                <a:gd name="connsiteX6" fmla="*/ 738407 w 1101319"/>
                <a:gd name="connsiteY6" fmla="*/ 524412 h 889408"/>
                <a:gd name="connsiteX7" fmla="*/ 989779 w 1101319"/>
                <a:gd name="connsiteY7" fmla="*/ 235691 h 889408"/>
                <a:gd name="connsiteX8" fmla="*/ 1021200 w 1101319"/>
                <a:gd name="connsiteY8" fmla="*/ 133558 h 889408"/>
                <a:gd name="connsiteX9" fmla="*/ 991743 w 1101319"/>
                <a:gd name="connsiteY9" fmla="*/ 86420 h 889408"/>
                <a:gd name="connsiteX10" fmla="*/ 883731 w 1101319"/>
                <a:gd name="connsiteY10" fmla="*/ 111953 h 889408"/>
                <a:gd name="connsiteX11" fmla="*/ 488998 w 1101319"/>
                <a:gd name="connsiteY11" fmla="*/ 547981 h 889408"/>
                <a:gd name="connsiteX12" fmla="*/ 426155 w 1101319"/>
                <a:gd name="connsiteY12" fmla="*/ 563694 h 889408"/>
                <a:gd name="connsiteX13" fmla="*/ 430083 w 1101319"/>
                <a:gd name="connsiteY13" fmla="*/ 518520 h 889408"/>
                <a:gd name="connsiteX14" fmla="*/ 667708 w 1101319"/>
                <a:gd name="connsiteY14" fmla="*/ 135522 h 889408"/>
                <a:gd name="connsiteX15" fmla="*/ 663780 w 1101319"/>
                <a:gd name="connsiteY15" fmla="*/ 15713 h 889408"/>
                <a:gd name="connsiteX16" fmla="*/ 532203 w 1101319"/>
                <a:gd name="connsiteY16" fmla="*/ 39282 h 889408"/>
                <a:gd name="connsiteX17" fmla="*/ 306360 w 1101319"/>
                <a:gd name="connsiteY17" fmla="*/ 386926 h 889408"/>
                <a:gd name="connsiteX18" fmla="*/ 109976 w 1101319"/>
                <a:gd name="connsiteY18" fmla="*/ 589227 h 889408"/>
                <a:gd name="connsiteX19" fmla="*/ 0 w 1101319"/>
                <a:gd name="connsiteY19" fmla="*/ 563694 h 889408"/>
                <a:gd name="connsiteX20" fmla="*/ 153180 w 1101319"/>
                <a:gd name="connsiteY20" fmla="*/ 781708 h 889408"/>
                <a:gd name="connsiteX21" fmla="*/ 147289 w 1101319"/>
                <a:gd name="connsiteY21" fmla="*/ 648150 h 889408"/>
                <a:gd name="connsiteX22" fmla="*/ 331890 w 1101319"/>
                <a:gd name="connsiteY22" fmla="*/ 546017 h 889408"/>
                <a:gd name="connsiteX23" fmla="*/ 406516 w 1101319"/>
                <a:gd name="connsiteY23" fmla="*/ 742426 h 889408"/>
                <a:gd name="connsiteX24" fmla="*/ 271011 w 1101319"/>
                <a:gd name="connsiteY24" fmla="*/ 850451 h 889408"/>
                <a:gd name="connsiteX25" fmla="*/ 606829 w 1101319"/>
                <a:gd name="connsiteY25" fmla="*/ 879912 h 889408"/>
                <a:gd name="connsiteX26" fmla="*/ 838563 w 1101319"/>
                <a:gd name="connsiteY26" fmla="*/ 785636 h 889408"/>
                <a:gd name="connsiteX27" fmla="*/ 1066369 w 1101319"/>
                <a:gd name="connsiteY27" fmla="*/ 601012 h 889408"/>
                <a:gd name="connsiteX28" fmla="*/ 1089935 w 1101319"/>
                <a:gd name="connsiteY28" fmla="*/ 491023 h 88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01319" h="889408">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grpFill/>
            <a:ln w="19616"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89473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16" name="Picture Placeholder 12">
            <a:extLst>
              <a:ext uri="{FF2B5EF4-FFF2-40B4-BE49-F238E27FC236}">
                <a16:creationId xmlns:a16="http://schemas.microsoft.com/office/drawing/2014/main" id="{2ADBB328-9D3E-AF49-981A-EFA75BBBA5B5}"/>
              </a:ext>
            </a:extLst>
          </p:cNvPr>
          <p:cNvSpPr>
            <a:spLocks noGrp="1"/>
          </p:cNvSpPr>
          <p:nvPr>
            <p:ph type="pic" sz="quarter" idx="12"/>
          </p:nvPr>
        </p:nvSpPr>
        <p:spPr>
          <a:xfrm>
            <a:off x="3958032" y="0"/>
            <a:ext cx="3601643" cy="5996354"/>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17" name="Picture Placeholder 16">
            <a:extLst>
              <a:ext uri="{FF2B5EF4-FFF2-40B4-BE49-F238E27FC236}">
                <a16:creationId xmlns:a16="http://schemas.microsoft.com/office/drawing/2014/main" id="{299841CD-D1B4-A4DA-0250-A84EB7DDC97A}"/>
              </a:ext>
            </a:extLst>
          </p:cNvPr>
          <p:cNvSpPr>
            <a:spLocks noGrp="1"/>
          </p:cNvSpPr>
          <p:nvPr>
            <p:ph type="pic" sz="quarter" idx="13"/>
          </p:nvPr>
        </p:nvSpPr>
        <p:spPr>
          <a:xfrm>
            <a:off x="441109" y="508738"/>
            <a:ext cx="3103271" cy="3764324"/>
          </a:xfrm>
          <a:custGeom>
            <a:avLst/>
            <a:gdLst>
              <a:gd name="connsiteX0" fmla="*/ 0 w 3103271"/>
              <a:gd name="connsiteY0" fmla="*/ 0 h 3764324"/>
              <a:gd name="connsiteX1" fmla="*/ 3103271 w 3103271"/>
              <a:gd name="connsiteY1" fmla="*/ 0 h 3764324"/>
              <a:gd name="connsiteX2" fmla="*/ 3103271 w 3103271"/>
              <a:gd name="connsiteY2" fmla="*/ 3764324 h 3764324"/>
              <a:gd name="connsiteX3" fmla="*/ 0 w 3103271"/>
              <a:gd name="connsiteY3" fmla="*/ 3764324 h 3764324"/>
              <a:gd name="connsiteX4" fmla="*/ 0 w 3103271"/>
              <a:gd name="connsiteY4" fmla="*/ 1882163 h 3764324"/>
              <a:gd name="connsiteX5" fmla="*/ 152380 w 3103271"/>
              <a:gd name="connsiteY5" fmla="*/ 1882163 h 3764324"/>
              <a:gd name="connsiteX6" fmla="*/ 152380 w 3103271"/>
              <a:gd name="connsiteY6" fmla="*/ 261649 h 3764324"/>
              <a:gd name="connsiteX7" fmla="*/ 0 w 3103271"/>
              <a:gd name="connsiteY7" fmla="*/ 261649 h 376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3271" h="3764324">
                <a:moveTo>
                  <a:pt x="0" y="0"/>
                </a:moveTo>
                <a:lnTo>
                  <a:pt x="3103271" y="0"/>
                </a:lnTo>
                <a:lnTo>
                  <a:pt x="3103271" y="3764324"/>
                </a:lnTo>
                <a:lnTo>
                  <a:pt x="0" y="3764324"/>
                </a:lnTo>
                <a:lnTo>
                  <a:pt x="0" y="1882163"/>
                </a:lnTo>
                <a:lnTo>
                  <a:pt x="152380" y="1882163"/>
                </a:lnTo>
                <a:lnTo>
                  <a:pt x="152380" y="261649"/>
                </a:lnTo>
                <a:lnTo>
                  <a:pt x="0" y="261649"/>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12" name="Picture Placeholder 12">
            <a:extLst>
              <a:ext uri="{FF2B5EF4-FFF2-40B4-BE49-F238E27FC236}">
                <a16:creationId xmlns:a16="http://schemas.microsoft.com/office/drawing/2014/main" id="{69FA9CA1-996F-FDDF-EBC8-A0075B890E9E}"/>
              </a:ext>
            </a:extLst>
          </p:cNvPr>
          <p:cNvSpPr>
            <a:spLocks noGrp="1"/>
          </p:cNvSpPr>
          <p:nvPr>
            <p:ph type="pic" sz="quarter" idx="14"/>
          </p:nvPr>
        </p:nvSpPr>
        <p:spPr>
          <a:xfrm>
            <a:off x="3940447" y="6452338"/>
            <a:ext cx="3103271" cy="3764324"/>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13" name="Picture Placeholder 12">
            <a:extLst>
              <a:ext uri="{FF2B5EF4-FFF2-40B4-BE49-F238E27FC236}">
                <a16:creationId xmlns:a16="http://schemas.microsoft.com/office/drawing/2014/main" id="{47E09303-13A2-0B3B-8988-B7DCB020B9F9}"/>
              </a:ext>
            </a:extLst>
          </p:cNvPr>
          <p:cNvSpPr>
            <a:spLocks noGrp="1"/>
          </p:cNvSpPr>
          <p:nvPr>
            <p:ph type="pic" sz="quarter" idx="15"/>
          </p:nvPr>
        </p:nvSpPr>
        <p:spPr>
          <a:xfrm>
            <a:off x="0" y="4729045"/>
            <a:ext cx="3526795" cy="5962767"/>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20" name="Freeform 19">
            <a:extLst>
              <a:ext uri="{FF2B5EF4-FFF2-40B4-BE49-F238E27FC236}">
                <a16:creationId xmlns:a16="http://schemas.microsoft.com/office/drawing/2014/main" id="{087F878B-E545-747A-6B9C-547873E1423B}"/>
              </a:ext>
            </a:extLst>
          </p:cNvPr>
          <p:cNvSpPr/>
          <p:nvPr userDrawn="1"/>
        </p:nvSpPr>
        <p:spPr>
          <a:xfrm rot="16200000">
            <a:off x="-369148" y="1428264"/>
            <a:ext cx="1620513" cy="30476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915F9E"/>
          </a:solidFill>
          <a:ln w="30808" cap="flat">
            <a:noFill/>
            <a:prstDash val="solid"/>
            <a:miter/>
          </a:ln>
        </p:spPr>
        <p:txBody>
          <a:bodyPr rtlCol="0" anchor="ctr"/>
          <a:lstStyle/>
          <a:p>
            <a:endParaRPr lang="en-US" dirty="0"/>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642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5"/>
            <a:ext cx="6520220" cy="206658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C8A0A0B-F6EC-214F-9DB8-8C5C3960A1A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C2D45"/>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7" name="Rectangle 6">
            <a:extLst>
              <a:ext uri="{FF2B5EF4-FFF2-40B4-BE49-F238E27FC236}">
                <a16:creationId xmlns:a16="http://schemas.microsoft.com/office/drawing/2014/main" id="{3B1AE1FF-1F45-E24F-816F-7F9439E481F4}"/>
              </a:ext>
            </a:extLst>
          </p:cNvPr>
          <p:cNvSpPr/>
          <p:nvPr userDrawn="1"/>
        </p:nvSpPr>
        <p:spPr>
          <a:xfrm rot="16200000">
            <a:off x="5726607" y="8441311"/>
            <a:ext cx="3173496" cy="184666"/>
          </a:xfrm>
          <a:prstGeom prst="rect">
            <a:avLst/>
          </a:prstGeom>
        </p:spPr>
        <p:txBody>
          <a:bodyPr wrap="square">
            <a:spAutoFit/>
          </a:bodyPr>
          <a:lstStyle/>
          <a:p>
            <a:pPr lvl="0" algn="l"/>
            <a:r>
              <a:rPr lang="en-GB" sz="600" spc="200" dirty="0">
                <a:solidFill>
                  <a:srgbClr val="0C2D45"/>
                </a:solidFill>
                <a:latin typeface="Calibri" panose="020F0502020204030204" pitchFamily="34" charset="0"/>
                <a:cs typeface="Calibri" panose="020F0502020204030204" pitchFamily="34" charset="0"/>
              </a:rPr>
              <a:t>promoting inclusive </a:t>
            </a:r>
            <a:r>
              <a:rPr lang="en-GB" sz="600" kern="1000" spc="200" baseline="0" dirty="0">
                <a:solidFill>
                  <a:srgbClr val="0C2D45"/>
                </a:solidFill>
                <a:latin typeface="Calibri" panose="020F0502020204030204" pitchFamily="34" charset="0"/>
                <a:cs typeface="Calibri" panose="020F0502020204030204" pitchFamily="34" charset="0"/>
              </a:rPr>
              <a:t>entrepreneurship</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H="1">
            <a:off x="7204622" y="10183258"/>
            <a:ext cx="224149" cy="0"/>
          </a:xfrm>
          <a:prstGeom prst="line">
            <a:avLst/>
          </a:prstGeom>
          <a:noFill/>
          <a:ln w="9525" cap="flat">
            <a:solidFill>
              <a:srgbClr val="915F9E"/>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42" r:id="rId2"/>
    <p:sldLayoutId id="2147483743" r:id="rId3"/>
    <p:sldLayoutId id="2147483683" r:id="rId4"/>
    <p:sldLayoutId id="2147483697" r:id="rId5"/>
    <p:sldLayoutId id="2147483703" r:id="rId6"/>
    <p:sldLayoutId id="2147483738" r:id="rId7"/>
    <p:sldLayoutId id="2147483739" r:id="rId8"/>
    <p:sldLayoutId id="2147483700" r:id="rId9"/>
    <p:sldLayoutId id="2147483740" r:id="rId10"/>
    <p:sldLayoutId id="2147483698" r:id="rId11"/>
    <p:sldLayoutId id="2147483695" r:id="rId12"/>
    <p:sldLayoutId id="2147483735" r:id="rId13"/>
    <p:sldLayoutId id="2147483734" r:id="rId14"/>
    <p:sldLayoutId id="2147483708" r:id="rId15"/>
    <p:sldLayoutId id="2147483741" r:id="rId16"/>
    <p:sldLayoutId id="2147483733" r:id="rId17"/>
    <p:sldLayoutId id="2147483701" r:id="rId18"/>
    <p:sldLayoutId id="2147483732" r:id="rId19"/>
    <p:sldLayoutId id="2147483702" r:id="rId20"/>
  </p:sldLayoutIdLst>
  <p:hf hdr="0"/>
  <p:txStyles>
    <p:titleStyle>
      <a:lvl1pPr algn="l" defTabSz="2072941" rtl="0" eaLnBrk="1" latinLnBrk="0" hangingPunct="1">
        <a:lnSpc>
          <a:spcPct val="90000"/>
        </a:lnSpc>
        <a:spcBef>
          <a:spcPct val="0"/>
        </a:spcBef>
        <a:buNone/>
        <a:defRPr sz="2400" kern="1200">
          <a:solidFill>
            <a:srgbClr val="011E3B"/>
          </a:solidFill>
          <a:latin typeface="Calibri" panose="020F0502020204030204" pitchFamily="34" charset="0"/>
          <a:ea typeface="+mj-ea"/>
          <a:cs typeface="Calibri" panose="020F0502020204030204" pitchFamily="34" charset="0"/>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hyperlink" Target="https://creativecommons.org/licenses/by-nc/4.0/?ref=chooser-v1"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entre-comp.eu/"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20.jpeg"/><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hyperlink" Target="https://creativecommons.org/licenses/by-nc/4.0/?ref=chooser-v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0.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hyperlink" Target="https://www.crazytown.fi/e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41213C0E-6980-D20F-9A95-BEA3BFFE05DC}"/>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19" name="Text Placeholder 18">
            <a:extLst>
              <a:ext uri="{FF2B5EF4-FFF2-40B4-BE49-F238E27FC236}">
                <a16:creationId xmlns:a16="http://schemas.microsoft.com/office/drawing/2014/main" id="{2ECEA175-2E76-36E4-0D98-7878FC2B72A4}"/>
              </a:ext>
            </a:extLst>
          </p:cNvPr>
          <p:cNvSpPr>
            <a:spLocks noGrp="1"/>
          </p:cNvSpPr>
          <p:nvPr>
            <p:ph type="body" sz="quarter" idx="44"/>
          </p:nvPr>
        </p:nvSpPr>
        <p:spPr/>
        <p:txBody>
          <a:bodyPr/>
          <a:lstStyle/>
          <a:p>
            <a:r>
              <a:rPr lang="en-US" dirty="0" err="1"/>
              <a:t>www.</a:t>
            </a:r>
            <a:r>
              <a:rPr lang="en-US" b="1" dirty="0" err="1">
                <a:solidFill>
                  <a:srgbClr val="915F9E"/>
                </a:solidFill>
              </a:rPr>
              <a:t>ingrow-project</a:t>
            </a:r>
            <a:r>
              <a:rPr lang="en-US" dirty="0" err="1"/>
              <a:t>.eu</a:t>
            </a:r>
            <a:endParaRPr lang="en-US" dirty="0"/>
          </a:p>
        </p:txBody>
      </p:sp>
      <p:sp>
        <p:nvSpPr>
          <p:cNvPr id="22" name="TextBox 21">
            <a:extLst>
              <a:ext uri="{FF2B5EF4-FFF2-40B4-BE49-F238E27FC236}">
                <a16:creationId xmlns:a16="http://schemas.microsoft.com/office/drawing/2014/main" id="{33A7AE5E-7F0C-D344-D93D-999B420621C3}"/>
              </a:ext>
            </a:extLst>
          </p:cNvPr>
          <p:cNvSpPr txBox="1"/>
          <p:nvPr/>
        </p:nvSpPr>
        <p:spPr>
          <a:xfrm>
            <a:off x="1788041" y="5229056"/>
            <a:ext cx="3983591" cy="646331"/>
          </a:xfrm>
          <a:prstGeom prst="rect">
            <a:avLst/>
          </a:prstGeom>
          <a:solidFill>
            <a:schemeClr val="bg1"/>
          </a:solidFill>
        </p:spPr>
        <p:txBody>
          <a:bodyPr wrap="none" rtlCol="0">
            <a:spAutoFit/>
          </a:bodyPr>
          <a:lstStyle/>
          <a:p>
            <a:r>
              <a:rPr lang="en-US" sz="3600" b="1" kern="1000" spc="100" dirty="0">
                <a:solidFill>
                  <a:srgbClr val="E97924"/>
                </a:solidFill>
                <a:latin typeface="Calibri" panose="020F0502020204030204" pitchFamily="34" charset="0"/>
                <a:cs typeface="Calibri" panose="020F0502020204030204" pitchFamily="34" charset="0"/>
              </a:rPr>
              <a:t> THE COMPETENCE</a:t>
            </a:r>
          </a:p>
        </p:txBody>
      </p:sp>
      <p:sp>
        <p:nvSpPr>
          <p:cNvPr id="23" name="TextBox 22">
            <a:extLst>
              <a:ext uri="{FF2B5EF4-FFF2-40B4-BE49-F238E27FC236}">
                <a16:creationId xmlns:a16="http://schemas.microsoft.com/office/drawing/2014/main" id="{080B998C-2401-5371-172C-C6A6FE26F0D9}"/>
              </a:ext>
            </a:extLst>
          </p:cNvPr>
          <p:cNvSpPr txBox="1"/>
          <p:nvPr/>
        </p:nvSpPr>
        <p:spPr>
          <a:xfrm>
            <a:off x="1788041" y="6034655"/>
            <a:ext cx="3035575" cy="646331"/>
          </a:xfrm>
          <a:prstGeom prst="rect">
            <a:avLst/>
          </a:prstGeom>
          <a:solidFill>
            <a:schemeClr val="bg1"/>
          </a:solidFill>
        </p:spPr>
        <p:txBody>
          <a:bodyPr wrap="none" rtlCol="0">
            <a:spAutoFit/>
          </a:bodyPr>
          <a:lstStyle/>
          <a:p>
            <a:r>
              <a:rPr lang="en-US" sz="3600" b="1" kern="1000" spc="100" dirty="0">
                <a:solidFill>
                  <a:srgbClr val="E97924"/>
                </a:solidFill>
                <a:latin typeface="Calibri" panose="020F0502020204030204" pitchFamily="34" charset="0"/>
                <a:cs typeface="Calibri" panose="020F0502020204030204" pitchFamily="34" charset="0"/>
              </a:rPr>
              <a:t> FRAMEWORK</a:t>
            </a:r>
          </a:p>
        </p:txBody>
      </p:sp>
      <p:grpSp>
        <p:nvGrpSpPr>
          <p:cNvPr id="24" name="Group 23">
            <a:extLst>
              <a:ext uri="{FF2B5EF4-FFF2-40B4-BE49-F238E27FC236}">
                <a16:creationId xmlns:a16="http://schemas.microsoft.com/office/drawing/2014/main" id="{842B5393-F7B7-34A1-9272-7A57F2A20B02}"/>
              </a:ext>
            </a:extLst>
          </p:cNvPr>
          <p:cNvGrpSpPr/>
          <p:nvPr/>
        </p:nvGrpSpPr>
        <p:grpSpPr>
          <a:xfrm>
            <a:off x="5349474" y="5506868"/>
            <a:ext cx="3524644" cy="3612528"/>
            <a:chOff x="3177766" y="6791136"/>
            <a:chExt cx="1361636" cy="1395587"/>
          </a:xfrm>
          <a:solidFill>
            <a:schemeClr val="bg1">
              <a:alpha val="29000"/>
            </a:schemeClr>
          </a:solidFill>
        </p:grpSpPr>
        <p:sp>
          <p:nvSpPr>
            <p:cNvPr id="25" name="Freeform 24">
              <a:extLst>
                <a:ext uri="{FF2B5EF4-FFF2-40B4-BE49-F238E27FC236}">
                  <a16:creationId xmlns:a16="http://schemas.microsoft.com/office/drawing/2014/main" id="{C4FD1E1C-E2D7-0C21-CAC6-0EF7EDEEAF67}"/>
                </a:ext>
              </a:extLst>
            </p:cNvPr>
            <p:cNvSpPr/>
            <p:nvPr userDrawn="1"/>
          </p:nvSpPr>
          <p:spPr>
            <a:xfrm>
              <a:off x="3177766" y="6950168"/>
              <a:ext cx="262281" cy="1196190"/>
            </a:xfrm>
            <a:custGeom>
              <a:avLst/>
              <a:gdLst>
                <a:gd name="connsiteX0" fmla="*/ 238715 w 262281"/>
                <a:gd name="connsiteY0" fmla="*/ 292709 h 1196190"/>
                <a:gd name="connsiteX1" fmla="*/ 238715 w 262281"/>
                <a:gd name="connsiteY1" fmla="*/ 145402 h 1196190"/>
                <a:gd name="connsiteX2" fmla="*/ 109101 w 262281"/>
                <a:gd name="connsiteY2" fmla="*/ 59 h 1196190"/>
                <a:gd name="connsiteX3" fmla="*/ 71788 w 262281"/>
                <a:gd name="connsiteY3" fmla="*/ 98264 h 1196190"/>
                <a:gd name="connsiteX4" fmla="*/ 81608 w 262281"/>
                <a:gd name="connsiteY4" fmla="*/ 367344 h 1196190"/>
                <a:gd name="connsiteX5" fmla="*/ 18764 w 262281"/>
                <a:gd name="connsiteY5" fmla="*/ 628568 h 1196190"/>
                <a:gd name="connsiteX6" fmla="*/ 48222 w 262281"/>
                <a:gd name="connsiteY6" fmla="*/ 999781 h 1196190"/>
                <a:gd name="connsiteX7" fmla="*/ 262281 w 262281"/>
                <a:gd name="connsiteY7" fmla="*/ 1196190 h 1196190"/>
                <a:gd name="connsiteX8" fmla="*/ 199438 w 262281"/>
                <a:gd name="connsiteY8" fmla="*/ 679634 h 1196190"/>
                <a:gd name="connsiteX9" fmla="*/ 238715 w 262281"/>
                <a:gd name="connsiteY9" fmla="*/ 292709 h 119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281" h="1196190">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grpFill/>
            <a:ln w="19616"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44D49785-B15F-8332-E954-8BDB35841930}"/>
                </a:ext>
              </a:extLst>
            </p:cNvPr>
            <p:cNvSpPr/>
            <p:nvPr userDrawn="1"/>
          </p:nvSpPr>
          <p:spPr>
            <a:xfrm>
              <a:off x="3471181" y="7651529"/>
              <a:ext cx="1017410" cy="535194"/>
            </a:xfrm>
            <a:custGeom>
              <a:avLst/>
              <a:gdLst>
                <a:gd name="connsiteX0" fmla="*/ 986139 w 1017410"/>
                <a:gd name="connsiteY0" fmla="*/ 1843 h 535194"/>
                <a:gd name="connsiteX1" fmla="*/ 811356 w 1017410"/>
                <a:gd name="connsiteY1" fmla="*/ 47017 h 535194"/>
                <a:gd name="connsiteX2" fmla="*/ 249696 w 1017410"/>
                <a:gd name="connsiteY2" fmla="*/ 225749 h 535194"/>
                <a:gd name="connsiteX3" fmla="*/ 279154 w 1017410"/>
                <a:gd name="connsiteY3" fmla="*/ 184503 h 535194"/>
                <a:gd name="connsiteX4" fmla="*/ 235949 w 1017410"/>
                <a:gd name="connsiteY4" fmla="*/ 39160 h 535194"/>
                <a:gd name="connsiteX5" fmla="*/ 98480 w 1017410"/>
                <a:gd name="connsiteY5" fmla="*/ 102011 h 535194"/>
                <a:gd name="connsiteX6" fmla="*/ 104372 w 1017410"/>
                <a:gd name="connsiteY6" fmla="*/ 215929 h 535194"/>
                <a:gd name="connsiteX7" fmla="*/ 19926 w 1017410"/>
                <a:gd name="connsiteY7" fmla="*/ 48981 h 535194"/>
                <a:gd name="connsiteX8" fmla="*/ 10107 w 1017410"/>
                <a:gd name="connsiteY8" fmla="*/ 512506 h 535194"/>
                <a:gd name="connsiteX9" fmla="*/ 416623 w 1017410"/>
                <a:gd name="connsiteY9" fmla="*/ 471260 h 535194"/>
                <a:gd name="connsiteX10" fmla="*/ 660140 w 1017410"/>
                <a:gd name="connsiteY10" fmla="*/ 320025 h 535194"/>
                <a:gd name="connsiteX11" fmla="*/ 954717 w 1017410"/>
                <a:gd name="connsiteY11" fmla="*/ 103975 h 535194"/>
                <a:gd name="connsiteX12" fmla="*/ 990067 w 1017410"/>
                <a:gd name="connsiteY12" fmla="*/ 74514 h 535194"/>
                <a:gd name="connsiteX13" fmla="*/ 1011669 w 1017410"/>
                <a:gd name="connsiteY13" fmla="*/ 13627 h 535194"/>
                <a:gd name="connsiteX14" fmla="*/ 986139 w 1017410"/>
                <a:gd name="connsiteY14" fmla="*/ 1843 h 53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7410" h="535194">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grpFill/>
            <a:ln w="19616"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E7FB6E53-A0CC-D2AB-EDD4-0A98D44D5BD2}"/>
                </a:ext>
              </a:extLst>
            </p:cNvPr>
            <p:cNvSpPr/>
            <p:nvPr userDrawn="1"/>
          </p:nvSpPr>
          <p:spPr>
            <a:xfrm>
              <a:off x="3438083" y="6791136"/>
              <a:ext cx="1101319" cy="889408"/>
            </a:xfrm>
            <a:custGeom>
              <a:avLst/>
              <a:gdLst>
                <a:gd name="connsiteX0" fmla="*/ 1089935 w 1101319"/>
                <a:gd name="connsiteY0" fmla="*/ 491023 h 889408"/>
                <a:gd name="connsiteX1" fmla="*/ 1007454 w 1101319"/>
                <a:gd name="connsiteY1" fmla="*/ 469418 h 889408"/>
                <a:gd name="connsiteX2" fmla="*/ 930864 w 1101319"/>
                <a:gd name="connsiteY2" fmla="*/ 516556 h 889408"/>
                <a:gd name="connsiteX3" fmla="*/ 714840 w 1101319"/>
                <a:gd name="connsiteY3" fmla="*/ 695288 h 889408"/>
                <a:gd name="connsiteX4" fmla="*/ 636287 w 1101319"/>
                <a:gd name="connsiteY4" fmla="*/ 750282 h 889408"/>
                <a:gd name="connsiteX5" fmla="*/ 604865 w 1101319"/>
                <a:gd name="connsiteY5" fmla="*/ 669755 h 889408"/>
                <a:gd name="connsiteX6" fmla="*/ 738407 w 1101319"/>
                <a:gd name="connsiteY6" fmla="*/ 524412 h 889408"/>
                <a:gd name="connsiteX7" fmla="*/ 989779 w 1101319"/>
                <a:gd name="connsiteY7" fmla="*/ 235691 h 889408"/>
                <a:gd name="connsiteX8" fmla="*/ 1021200 w 1101319"/>
                <a:gd name="connsiteY8" fmla="*/ 133558 h 889408"/>
                <a:gd name="connsiteX9" fmla="*/ 991743 w 1101319"/>
                <a:gd name="connsiteY9" fmla="*/ 86420 h 889408"/>
                <a:gd name="connsiteX10" fmla="*/ 883731 w 1101319"/>
                <a:gd name="connsiteY10" fmla="*/ 111953 h 889408"/>
                <a:gd name="connsiteX11" fmla="*/ 488998 w 1101319"/>
                <a:gd name="connsiteY11" fmla="*/ 547981 h 889408"/>
                <a:gd name="connsiteX12" fmla="*/ 426155 w 1101319"/>
                <a:gd name="connsiteY12" fmla="*/ 563694 h 889408"/>
                <a:gd name="connsiteX13" fmla="*/ 430083 w 1101319"/>
                <a:gd name="connsiteY13" fmla="*/ 518520 h 889408"/>
                <a:gd name="connsiteX14" fmla="*/ 667708 w 1101319"/>
                <a:gd name="connsiteY14" fmla="*/ 135522 h 889408"/>
                <a:gd name="connsiteX15" fmla="*/ 663780 w 1101319"/>
                <a:gd name="connsiteY15" fmla="*/ 15713 h 889408"/>
                <a:gd name="connsiteX16" fmla="*/ 532203 w 1101319"/>
                <a:gd name="connsiteY16" fmla="*/ 39282 h 889408"/>
                <a:gd name="connsiteX17" fmla="*/ 306360 w 1101319"/>
                <a:gd name="connsiteY17" fmla="*/ 386926 h 889408"/>
                <a:gd name="connsiteX18" fmla="*/ 109976 w 1101319"/>
                <a:gd name="connsiteY18" fmla="*/ 589227 h 889408"/>
                <a:gd name="connsiteX19" fmla="*/ 0 w 1101319"/>
                <a:gd name="connsiteY19" fmla="*/ 563694 h 889408"/>
                <a:gd name="connsiteX20" fmla="*/ 153180 w 1101319"/>
                <a:gd name="connsiteY20" fmla="*/ 781708 h 889408"/>
                <a:gd name="connsiteX21" fmla="*/ 147289 w 1101319"/>
                <a:gd name="connsiteY21" fmla="*/ 648150 h 889408"/>
                <a:gd name="connsiteX22" fmla="*/ 331890 w 1101319"/>
                <a:gd name="connsiteY22" fmla="*/ 546017 h 889408"/>
                <a:gd name="connsiteX23" fmla="*/ 406516 w 1101319"/>
                <a:gd name="connsiteY23" fmla="*/ 742426 h 889408"/>
                <a:gd name="connsiteX24" fmla="*/ 271011 w 1101319"/>
                <a:gd name="connsiteY24" fmla="*/ 850451 h 889408"/>
                <a:gd name="connsiteX25" fmla="*/ 606829 w 1101319"/>
                <a:gd name="connsiteY25" fmla="*/ 879912 h 889408"/>
                <a:gd name="connsiteX26" fmla="*/ 838563 w 1101319"/>
                <a:gd name="connsiteY26" fmla="*/ 785636 h 889408"/>
                <a:gd name="connsiteX27" fmla="*/ 1066369 w 1101319"/>
                <a:gd name="connsiteY27" fmla="*/ 601012 h 889408"/>
                <a:gd name="connsiteX28" fmla="*/ 1089935 w 1101319"/>
                <a:gd name="connsiteY28" fmla="*/ 491023 h 88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01319" h="889408">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grpFill/>
            <a:ln w="19616" cap="flat">
              <a:noFill/>
              <a:prstDash val="solid"/>
              <a:miter/>
            </a:ln>
          </p:spPr>
          <p:txBody>
            <a:bodyPr rtlCol="0" anchor="ctr"/>
            <a:lstStyle/>
            <a:p>
              <a:endParaRPr lang="en-US" dirty="0"/>
            </a:p>
          </p:txBody>
        </p:sp>
      </p:grpSp>
      <p:sp>
        <p:nvSpPr>
          <p:cNvPr id="28" name="Text Placeholder 10">
            <a:extLst>
              <a:ext uri="{FF2B5EF4-FFF2-40B4-BE49-F238E27FC236}">
                <a16:creationId xmlns:a16="http://schemas.microsoft.com/office/drawing/2014/main" id="{A37ACD29-1DA3-5908-6260-1E65F818D358}"/>
              </a:ext>
            </a:extLst>
          </p:cNvPr>
          <p:cNvSpPr txBox="1">
            <a:spLocks/>
          </p:cNvSpPr>
          <p:nvPr/>
        </p:nvSpPr>
        <p:spPr>
          <a:xfrm>
            <a:off x="670271" y="7125291"/>
            <a:ext cx="3367748" cy="1412905"/>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2520"/>
              </a:lnSpc>
              <a:buNone/>
            </a:pPr>
            <a:r>
              <a:rPr lang="en-GB" sz="2200" dirty="0">
                <a:solidFill>
                  <a:schemeClr val="bg1"/>
                </a:solidFill>
              </a:rPr>
              <a:t>Inclusive Entrepreneurship </a:t>
            </a:r>
            <a:r>
              <a:rPr lang="en-GB" sz="2200" b="1" dirty="0">
                <a:solidFill>
                  <a:schemeClr val="bg1"/>
                </a:solidFill>
              </a:rPr>
              <a:t>Education for Migrant / Ethnic Minority </a:t>
            </a:r>
            <a:r>
              <a:rPr lang="en-GB" sz="2200" dirty="0">
                <a:solidFill>
                  <a:schemeClr val="bg1"/>
                </a:solidFill>
              </a:rPr>
              <a:t>Background Founders</a:t>
            </a:r>
          </a:p>
          <a:p>
            <a:pPr marL="0" indent="0">
              <a:lnSpc>
                <a:spcPts val="2520"/>
              </a:lnSpc>
              <a:buNone/>
            </a:pPr>
            <a:endParaRPr lang="en-GB" sz="2200" dirty="0">
              <a:solidFill>
                <a:schemeClr val="bg1"/>
              </a:solidFill>
            </a:endParaRPr>
          </a:p>
        </p:txBody>
      </p:sp>
      <p:pic>
        <p:nvPicPr>
          <p:cNvPr id="2" name="Picture 2">
            <a:hlinkClick r:id="rId4"/>
            <a:extLst>
              <a:ext uri="{FF2B5EF4-FFF2-40B4-BE49-F238E27FC236}">
                <a16:creationId xmlns:a16="http://schemas.microsoft.com/office/drawing/2014/main" id="{B19F1EAB-584A-F9FC-689E-FFC50178618E}"/>
              </a:ext>
            </a:extLst>
          </p:cNvPr>
          <p:cNvPicPr>
            <a:picLocks noChangeAspect="1" noChangeArrowheads="1"/>
          </p:cNvPicPr>
          <p:nvPr/>
        </p:nvPicPr>
        <p:blipFill>
          <a:blip r:embed="rId5"/>
          <a:srcRect/>
          <a:stretch/>
        </p:blipFill>
        <p:spPr bwMode="auto">
          <a:xfrm>
            <a:off x="2354145" y="9912021"/>
            <a:ext cx="1029154" cy="37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032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E9F54DF6-3569-7080-4902-CFE64316F5ED}"/>
              </a:ext>
            </a:extLst>
          </p:cNvPr>
          <p:cNvSpPr/>
          <p:nvPr/>
        </p:nvSpPr>
        <p:spPr>
          <a:xfrm>
            <a:off x="1" y="1"/>
            <a:ext cx="3644152" cy="10691812"/>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915F9E"/>
          </a:solidFill>
          <a:ln w="28891" cap="flat">
            <a:noFill/>
            <a:prstDash val="solid"/>
            <a:miter/>
          </a:ln>
        </p:spPr>
        <p:txBody>
          <a:bodyPr rtlCol="0" anchor="ctr"/>
          <a:lstStyle/>
          <a:p>
            <a:endParaRPr lang="en-US" dirty="0"/>
          </a:p>
        </p:txBody>
      </p:sp>
      <p:pic>
        <p:nvPicPr>
          <p:cNvPr id="3" name="Picture 2">
            <a:extLst>
              <a:ext uri="{FF2B5EF4-FFF2-40B4-BE49-F238E27FC236}">
                <a16:creationId xmlns:a16="http://schemas.microsoft.com/office/drawing/2014/main" id="{4859B21D-11A4-6813-A6D9-5AB4543CF7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31259" y="2635624"/>
            <a:ext cx="6253176" cy="5200235"/>
          </a:xfrm>
          <a:prstGeom prst="rect">
            <a:avLst/>
          </a:prstGeom>
        </p:spPr>
      </p:pic>
      <p:grpSp>
        <p:nvGrpSpPr>
          <p:cNvPr id="15" name="Group 14">
            <a:extLst>
              <a:ext uri="{FF2B5EF4-FFF2-40B4-BE49-F238E27FC236}">
                <a16:creationId xmlns:a16="http://schemas.microsoft.com/office/drawing/2014/main" id="{B2F663B9-3889-4481-C04A-D1384ACEDBB8}"/>
              </a:ext>
            </a:extLst>
          </p:cNvPr>
          <p:cNvGrpSpPr/>
          <p:nvPr/>
        </p:nvGrpSpPr>
        <p:grpSpPr>
          <a:xfrm>
            <a:off x="-347302" y="6764416"/>
            <a:ext cx="3991455" cy="4090978"/>
            <a:chOff x="3177766" y="6791136"/>
            <a:chExt cx="1361636" cy="1395587"/>
          </a:xfrm>
          <a:solidFill>
            <a:schemeClr val="bg1">
              <a:alpha val="30000"/>
            </a:schemeClr>
          </a:solidFill>
        </p:grpSpPr>
        <p:sp>
          <p:nvSpPr>
            <p:cNvPr id="16" name="Freeform 15">
              <a:extLst>
                <a:ext uri="{FF2B5EF4-FFF2-40B4-BE49-F238E27FC236}">
                  <a16:creationId xmlns:a16="http://schemas.microsoft.com/office/drawing/2014/main" id="{053D0E20-8CA9-C47F-B347-E8D0684B544F}"/>
                </a:ext>
              </a:extLst>
            </p:cNvPr>
            <p:cNvSpPr/>
            <p:nvPr userDrawn="1"/>
          </p:nvSpPr>
          <p:spPr>
            <a:xfrm>
              <a:off x="3177766" y="6950168"/>
              <a:ext cx="262281" cy="1196190"/>
            </a:xfrm>
            <a:custGeom>
              <a:avLst/>
              <a:gdLst>
                <a:gd name="connsiteX0" fmla="*/ 238715 w 262281"/>
                <a:gd name="connsiteY0" fmla="*/ 292709 h 1196190"/>
                <a:gd name="connsiteX1" fmla="*/ 238715 w 262281"/>
                <a:gd name="connsiteY1" fmla="*/ 145402 h 1196190"/>
                <a:gd name="connsiteX2" fmla="*/ 109101 w 262281"/>
                <a:gd name="connsiteY2" fmla="*/ 59 h 1196190"/>
                <a:gd name="connsiteX3" fmla="*/ 71788 w 262281"/>
                <a:gd name="connsiteY3" fmla="*/ 98264 h 1196190"/>
                <a:gd name="connsiteX4" fmla="*/ 81608 w 262281"/>
                <a:gd name="connsiteY4" fmla="*/ 367344 h 1196190"/>
                <a:gd name="connsiteX5" fmla="*/ 18764 w 262281"/>
                <a:gd name="connsiteY5" fmla="*/ 628568 h 1196190"/>
                <a:gd name="connsiteX6" fmla="*/ 48222 w 262281"/>
                <a:gd name="connsiteY6" fmla="*/ 999781 h 1196190"/>
                <a:gd name="connsiteX7" fmla="*/ 262281 w 262281"/>
                <a:gd name="connsiteY7" fmla="*/ 1196190 h 1196190"/>
                <a:gd name="connsiteX8" fmla="*/ 199438 w 262281"/>
                <a:gd name="connsiteY8" fmla="*/ 679634 h 1196190"/>
                <a:gd name="connsiteX9" fmla="*/ 238715 w 262281"/>
                <a:gd name="connsiteY9" fmla="*/ 292709 h 119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281" h="1196190">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grpFill/>
            <a:ln w="19616"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4AA15297-DEFD-351F-8C27-3C8DF95594B6}"/>
                </a:ext>
              </a:extLst>
            </p:cNvPr>
            <p:cNvSpPr/>
            <p:nvPr userDrawn="1"/>
          </p:nvSpPr>
          <p:spPr>
            <a:xfrm>
              <a:off x="3471181" y="7651529"/>
              <a:ext cx="1017410" cy="535194"/>
            </a:xfrm>
            <a:custGeom>
              <a:avLst/>
              <a:gdLst>
                <a:gd name="connsiteX0" fmla="*/ 986139 w 1017410"/>
                <a:gd name="connsiteY0" fmla="*/ 1843 h 535194"/>
                <a:gd name="connsiteX1" fmla="*/ 811356 w 1017410"/>
                <a:gd name="connsiteY1" fmla="*/ 47017 h 535194"/>
                <a:gd name="connsiteX2" fmla="*/ 249696 w 1017410"/>
                <a:gd name="connsiteY2" fmla="*/ 225749 h 535194"/>
                <a:gd name="connsiteX3" fmla="*/ 279154 w 1017410"/>
                <a:gd name="connsiteY3" fmla="*/ 184503 h 535194"/>
                <a:gd name="connsiteX4" fmla="*/ 235949 w 1017410"/>
                <a:gd name="connsiteY4" fmla="*/ 39160 h 535194"/>
                <a:gd name="connsiteX5" fmla="*/ 98480 w 1017410"/>
                <a:gd name="connsiteY5" fmla="*/ 102011 h 535194"/>
                <a:gd name="connsiteX6" fmla="*/ 104372 w 1017410"/>
                <a:gd name="connsiteY6" fmla="*/ 215929 h 535194"/>
                <a:gd name="connsiteX7" fmla="*/ 19926 w 1017410"/>
                <a:gd name="connsiteY7" fmla="*/ 48981 h 535194"/>
                <a:gd name="connsiteX8" fmla="*/ 10107 w 1017410"/>
                <a:gd name="connsiteY8" fmla="*/ 512506 h 535194"/>
                <a:gd name="connsiteX9" fmla="*/ 416623 w 1017410"/>
                <a:gd name="connsiteY9" fmla="*/ 471260 h 535194"/>
                <a:gd name="connsiteX10" fmla="*/ 660140 w 1017410"/>
                <a:gd name="connsiteY10" fmla="*/ 320025 h 535194"/>
                <a:gd name="connsiteX11" fmla="*/ 954717 w 1017410"/>
                <a:gd name="connsiteY11" fmla="*/ 103975 h 535194"/>
                <a:gd name="connsiteX12" fmla="*/ 990067 w 1017410"/>
                <a:gd name="connsiteY12" fmla="*/ 74514 h 535194"/>
                <a:gd name="connsiteX13" fmla="*/ 1011669 w 1017410"/>
                <a:gd name="connsiteY13" fmla="*/ 13627 h 535194"/>
                <a:gd name="connsiteX14" fmla="*/ 986139 w 1017410"/>
                <a:gd name="connsiteY14" fmla="*/ 1843 h 53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7410" h="535194">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grpFill/>
            <a:ln w="19616"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A7695E45-F9AC-1408-268E-2DABD2DD3448}"/>
                </a:ext>
              </a:extLst>
            </p:cNvPr>
            <p:cNvSpPr/>
            <p:nvPr userDrawn="1"/>
          </p:nvSpPr>
          <p:spPr>
            <a:xfrm>
              <a:off x="3438083" y="6791136"/>
              <a:ext cx="1101319" cy="889408"/>
            </a:xfrm>
            <a:custGeom>
              <a:avLst/>
              <a:gdLst>
                <a:gd name="connsiteX0" fmla="*/ 1089935 w 1101319"/>
                <a:gd name="connsiteY0" fmla="*/ 491023 h 889408"/>
                <a:gd name="connsiteX1" fmla="*/ 1007454 w 1101319"/>
                <a:gd name="connsiteY1" fmla="*/ 469418 h 889408"/>
                <a:gd name="connsiteX2" fmla="*/ 930864 w 1101319"/>
                <a:gd name="connsiteY2" fmla="*/ 516556 h 889408"/>
                <a:gd name="connsiteX3" fmla="*/ 714840 w 1101319"/>
                <a:gd name="connsiteY3" fmla="*/ 695288 h 889408"/>
                <a:gd name="connsiteX4" fmla="*/ 636287 w 1101319"/>
                <a:gd name="connsiteY4" fmla="*/ 750282 h 889408"/>
                <a:gd name="connsiteX5" fmla="*/ 604865 w 1101319"/>
                <a:gd name="connsiteY5" fmla="*/ 669755 h 889408"/>
                <a:gd name="connsiteX6" fmla="*/ 738407 w 1101319"/>
                <a:gd name="connsiteY6" fmla="*/ 524412 h 889408"/>
                <a:gd name="connsiteX7" fmla="*/ 989779 w 1101319"/>
                <a:gd name="connsiteY7" fmla="*/ 235691 h 889408"/>
                <a:gd name="connsiteX8" fmla="*/ 1021200 w 1101319"/>
                <a:gd name="connsiteY8" fmla="*/ 133558 h 889408"/>
                <a:gd name="connsiteX9" fmla="*/ 991743 w 1101319"/>
                <a:gd name="connsiteY9" fmla="*/ 86420 h 889408"/>
                <a:gd name="connsiteX10" fmla="*/ 883731 w 1101319"/>
                <a:gd name="connsiteY10" fmla="*/ 111953 h 889408"/>
                <a:gd name="connsiteX11" fmla="*/ 488998 w 1101319"/>
                <a:gd name="connsiteY11" fmla="*/ 547981 h 889408"/>
                <a:gd name="connsiteX12" fmla="*/ 426155 w 1101319"/>
                <a:gd name="connsiteY12" fmla="*/ 563694 h 889408"/>
                <a:gd name="connsiteX13" fmla="*/ 430083 w 1101319"/>
                <a:gd name="connsiteY13" fmla="*/ 518520 h 889408"/>
                <a:gd name="connsiteX14" fmla="*/ 667708 w 1101319"/>
                <a:gd name="connsiteY14" fmla="*/ 135522 h 889408"/>
                <a:gd name="connsiteX15" fmla="*/ 663780 w 1101319"/>
                <a:gd name="connsiteY15" fmla="*/ 15713 h 889408"/>
                <a:gd name="connsiteX16" fmla="*/ 532203 w 1101319"/>
                <a:gd name="connsiteY16" fmla="*/ 39282 h 889408"/>
                <a:gd name="connsiteX17" fmla="*/ 306360 w 1101319"/>
                <a:gd name="connsiteY17" fmla="*/ 386926 h 889408"/>
                <a:gd name="connsiteX18" fmla="*/ 109976 w 1101319"/>
                <a:gd name="connsiteY18" fmla="*/ 589227 h 889408"/>
                <a:gd name="connsiteX19" fmla="*/ 0 w 1101319"/>
                <a:gd name="connsiteY19" fmla="*/ 563694 h 889408"/>
                <a:gd name="connsiteX20" fmla="*/ 153180 w 1101319"/>
                <a:gd name="connsiteY20" fmla="*/ 781708 h 889408"/>
                <a:gd name="connsiteX21" fmla="*/ 147289 w 1101319"/>
                <a:gd name="connsiteY21" fmla="*/ 648150 h 889408"/>
                <a:gd name="connsiteX22" fmla="*/ 331890 w 1101319"/>
                <a:gd name="connsiteY22" fmla="*/ 546017 h 889408"/>
                <a:gd name="connsiteX23" fmla="*/ 406516 w 1101319"/>
                <a:gd name="connsiteY23" fmla="*/ 742426 h 889408"/>
                <a:gd name="connsiteX24" fmla="*/ 271011 w 1101319"/>
                <a:gd name="connsiteY24" fmla="*/ 850451 h 889408"/>
                <a:gd name="connsiteX25" fmla="*/ 606829 w 1101319"/>
                <a:gd name="connsiteY25" fmla="*/ 879912 h 889408"/>
                <a:gd name="connsiteX26" fmla="*/ 838563 w 1101319"/>
                <a:gd name="connsiteY26" fmla="*/ 785636 h 889408"/>
                <a:gd name="connsiteX27" fmla="*/ 1066369 w 1101319"/>
                <a:gd name="connsiteY27" fmla="*/ 601012 h 889408"/>
                <a:gd name="connsiteX28" fmla="*/ 1089935 w 1101319"/>
                <a:gd name="connsiteY28" fmla="*/ 491023 h 88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01319" h="889408">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grpFill/>
            <a:ln w="19616" cap="flat">
              <a:noFill/>
              <a:prstDash val="solid"/>
              <a:miter/>
            </a:ln>
          </p:spPr>
          <p:txBody>
            <a:bodyPr rtlCol="0" anchor="ctr"/>
            <a:lstStyle/>
            <a:p>
              <a:endParaRPr lang="en-US" dirty="0"/>
            </a:p>
          </p:txBody>
        </p:sp>
      </p:grpSp>
      <p:sp>
        <p:nvSpPr>
          <p:cNvPr id="21" name="Text Placeholder 16">
            <a:extLst>
              <a:ext uri="{FF2B5EF4-FFF2-40B4-BE49-F238E27FC236}">
                <a16:creationId xmlns:a16="http://schemas.microsoft.com/office/drawing/2014/main" id="{EC88DDED-3B00-FDE4-15D2-6689114F0D46}"/>
              </a:ext>
            </a:extLst>
          </p:cNvPr>
          <p:cNvSpPr txBox="1">
            <a:spLocks/>
          </p:cNvSpPr>
          <p:nvPr/>
        </p:nvSpPr>
        <p:spPr>
          <a:xfrm>
            <a:off x="2660830" y="589900"/>
            <a:ext cx="4568533" cy="2513490"/>
          </a:xfrm>
          <a:prstGeom prst="rect">
            <a:avLst/>
          </a:prstGeom>
          <a:effectLst>
            <a:glow rad="127000">
              <a:srgbClr val="414141"/>
            </a:glow>
          </a:effectLst>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0000" b="1" kern="1200">
                <a:solidFill>
                  <a:schemeClr val="bg1"/>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7ABB57"/>
                </a:solidFill>
              </a:rPr>
              <a:t>03</a:t>
            </a:r>
          </a:p>
        </p:txBody>
      </p:sp>
      <p:sp>
        <p:nvSpPr>
          <p:cNvPr id="22" name="TextBox 21">
            <a:extLst>
              <a:ext uri="{FF2B5EF4-FFF2-40B4-BE49-F238E27FC236}">
                <a16:creationId xmlns:a16="http://schemas.microsoft.com/office/drawing/2014/main" id="{7E230E81-D52F-EFEB-517D-77D9ED835305}"/>
              </a:ext>
            </a:extLst>
          </p:cNvPr>
          <p:cNvSpPr txBox="1"/>
          <p:nvPr/>
        </p:nvSpPr>
        <p:spPr>
          <a:xfrm>
            <a:off x="804143" y="5892949"/>
            <a:ext cx="3273588" cy="707886"/>
          </a:xfrm>
          <a:prstGeom prst="rect">
            <a:avLst/>
          </a:prstGeom>
          <a:solidFill>
            <a:schemeClr val="bg1"/>
          </a:solidFill>
        </p:spPr>
        <p:txBody>
          <a:bodyPr wrap="none" rtlCol="0">
            <a:spAutoFit/>
          </a:bodyPr>
          <a:lstStyle/>
          <a:p>
            <a:r>
              <a:rPr lang="en-US" sz="4000" b="1" kern="1000" spc="100" dirty="0">
                <a:solidFill>
                  <a:srgbClr val="7ABB57"/>
                </a:solidFill>
                <a:latin typeface="Calibri" panose="020F0502020204030204" pitchFamily="34" charset="0"/>
                <a:cs typeface="Calibri" panose="020F0502020204030204" pitchFamily="34" charset="0"/>
              </a:rPr>
              <a:t> THE INGROW</a:t>
            </a:r>
          </a:p>
        </p:txBody>
      </p:sp>
      <p:sp>
        <p:nvSpPr>
          <p:cNvPr id="4" name="TextBox 3">
            <a:extLst>
              <a:ext uri="{FF2B5EF4-FFF2-40B4-BE49-F238E27FC236}">
                <a16:creationId xmlns:a16="http://schemas.microsoft.com/office/drawing/2014/main" id="{3C2CA587-88C9-9EEB-238C-14FBD15993E3}"/>
              </a:ext>
            </a:extLst>
          </p:cNvPr>
          <p:cNvSpPr txBox="1"/>
          <p:nvPr/>
        </p:nvSpPr>
        <p:spPr>
          <a:xfrm>
            <a:off x="768843" y="6660818"/>
            <a:ext cx="3336298" cy="707886"/>
          </a:xfrm>
          <a:prstGeom prst="rect">
            <a:avLst/>
          </a:prstGeom>
          <a:solidFill>
            <a:schemeClr val="bg1"/>
          </a:solidFill>
        </p:spPr>
        <p:txBody>
          <a:bodyPr wrap="none" rtlCol="0">
            <a:spAutoFit/>
          </a:bodyPr>
          <a:lstStyle/>
          <a:p>
            <a:r>
              <a:rPr lang="en-US" sz="4000" b="1" kern="1000" spc="100" dirty="0">
                <a:solidFill>
                  <a:srgbClr val="7ABB57"/>
                </a:solidFill>
                <a:latin typeface="Calibri" panose="020F0502020204030204" pitchFamily="34" charset="0"/>
                <a:cs typeface="Calibri" panose="020F0502020204030204" pitchFamily="34" charset="0"/>
              </a:rPr>
              <a:t> FRAMEWORK</a:t>
            </a:r>
          </a:p>
        </p:txBody>
      </p:sp>
    </p:spTree>
    <p:extLst>
      <p:ext uri="{BB962C8B-B14F-4D97-AF65-F5344CB8AC3E}">
        <p14:creationId xmlns:p14="http://schemas.microsoft.com/office/powerpoint/2010/main" val="4064055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C34B48-F8DB-9EC4-4B38-8446111C460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0"/>
          <a:stretch/>
        </p:blipFill>
        <p:spPr>
          <a:xfrm>
            <a:off x="-22154" y="1114087"/>
            <a:ext cx="7559675" cy="4472968"/>
          </a:xfrm>
          <a:prstGeom prst="rect">
            <a:avLst/>
          </a:prstGeom>
        </p:spPr>
      </p:pic>
      <p:grpSp>
        <p:nvGrpSpPr>
          <p:cNvPr id="112" name="Group 111">
            <a:extLst>
              <a:ext uri="{FF2B5EF4-FFF2-40B4-BE49-F238E27FC236}">
                <a16:creationId xmlns:a16="http://schemas.microsoft.com/office/drawing/2014/main" id="{E336D6B9-C298-D032-08E9-471B7EB5AE50}"/>
              </a:ext>
            </a:extLst>
          </p:cNvPr>
          <p:cNvGrpSpPr/>
          <p:nvPr/>
        </p:nvGrpSpPr>
        <p:grpSpPr>
          <a:xfrm>
            <a:off x="-627083" y="6903831"/>
            <a:ext cx="3524644" cy="3612528"/>
            <a:chOff x="3177766" y="6791136"/>
            <a:chExt cx="1361636" cy="1395587"/>
          </a:xfrm>
          <a:solidFill>
            <a:schemeClr val="bg1">
              <a:alpha val="29000"/>
            </a:schemeClr>
          </a:solidFill>
        </p:grpSpPr>
        <p:sp>
          <p:nvSpPr>
            <p:cNvPr id="113" name="Freeform 112">
              <a:extLst>
                <a:ext uri="{FF2B5EF4-FFF2-40B4-BE49-F238E27FC236}">
                  <a16:creationId xmlns:a16="http://schemas.microsoft.com/office/drawing/2014/main" id="{CA7C8337-43D5-261F-0C48-9633F6C0AC21}"/>
                </a:ext>
              </a:extLst>
            </p:cNvPr>
            <p:cNvSpPr/>
            <p:nvPr userDrawn="1"/>
          </p:nvSpPr>
          <p:spPr>
            <a:xfrm>
              <a:off x="3177766" y="6950168"/>
              <a:ext cx="262281" cy="1196190"/>
            </a:xfrm>
            <a:custGeom>
              <a:avLst/>
              <a:gdLst>
                <a:gd name="connsiteX0" fmla="*/ 238715 w 262281"/>
                <a:gd name="connsiteY0" fmla="*/ 292709 h 1196190"/>
                <a:gd name="connsiteX1" fmla="*/ 238715 w 262281"/>
                <a:gd name="connsiteY1" fmla="*/ 145402 h 1196190"/>
                <a:gd name="connsiteX2" fmla="*/ 109101 w 262281"/>
                <a:gd name="connsiteY2" fmla="*/ 59 h 1196190"/>
                <a:gd name="connsiteX3" fmla="*/ 71788 w 262281"/>
                <a:gd name="connsiteY3" fmla="*/ 98264 h 1196190"/>
                <a:gd name="connsiteX4" fmla="*/ 81608 w 262281"/>
                <a:gd name="connsiteY4" fmla="*/ 367344 h 1196190"/>
                <a:gd name="connsiteX5" fmla="*/ 18764 w 262281"/>
                <a:gd name="connsiteY5" fmla="*/ 628568 h 1196190"/>
                <a:gd name="connsiteX6" fmla="*/ 48222 w 262281"/>
                <a:gd name="connsiteY6" fmla="*/ 999781 h 1196190"/>
                <a:gd name="connsiteX7" fmla="*/ 262281 w 262281"/>
                <a:gd name="connsiteY7" fmla="*/ 1196190 h 1196190"/>
                <a:gd name="connsiteX8" fmla="*/ 199438 w 262281"/>
                <a:gd name="connsiteY8" fmla="*/ 679634 h 1196190"/>
                <a:gd name="connsiteX9" fmla="*/ 238715 w 262281"/>
                <a:gd name="connsiteY9" fmla="*/ 292709 h 119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281" h="1196190">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grpFill/>
            <a:ln w="19616" cap="flat">
              <a:noFill/>
              <a:prstDash val="solid"/>
              <a:miter/>
            </a:ln>
          </p:spPr>
          <p:txBody>
            <a:bodyPr rtlCol="0" anchor="ctr"/>
            <a:lstStyle/>
            <a:p>
              <a:endParaRPr lang="en-US" dirty="0"/>
            </a:p>
          </p:txBody>
        </p:sp>
        <p:sp>
          <p:nvSpPr>
            <p:cNvPr id="114" name="Freeform 113">
              <a:extLst>
                <a:ext uri="{FF2B5EF4-FFF2-40B4-BE49-F238E27FC236}">
                  <a16:creationId xmlns:a16="http://schemas.microsoft.com/office/drawing/2014/main" id="{1AC944D7-CF43-690C-BC95-F43DB9442ECB}"/>
                </a:ext>
              </a:extLst>
            </p:cNvPr>
            <p:cNvSpPr/>
            <p:nvPr userDrawn="1"/>
          </p:nvSpPr>
          <p:spPr>
            <a:xfrm>
              <a:off x="3471181" y="7651529"/>
              <a:ext cx="1017410" cy="535194"/>
            </a:xfrm>
            <a:custGeom>
              <a:avLst/>
              <a:gdLst>
                <a:gd name="connsiteX0" fmla="*/ 986139 w 1017410"/>
                <a:gd name="connsiteY0" fmla="*/ 1843 h 535194"/>
                <a:gd name="connsiteX1" fmla="*/ 811356 w 1017410"/>
                <a:gd name="connsiteY1" fmla="*/ 47017 h 535194"/>
                <a:gd name="connsiteX2" fmla="*/ 249696 w 1017410"/>
                <a:gd name="connsiteY2" fmla="*/ 225749 h 535194"/>
                <a:gd name="connsiteX3" fmla="*/ 279154 w 1017410"/>
                <a:gd name="connsiteY3" fmla="*/ 184503 h 535194"/>
                <a:gd name="connsiteX4" fmla="*/ 235949 w 1017410"/>
                <a:gd name="connsiteY4" fmla="*/ 39160 h 535194"/>
                <a:gd name="connsiteX5" fmla="*/ 98480 w 1017410"/>
                <a:gd name="connsiteY5" fmla="*/ 102011 h 535194"/>
                <a:gd name="connsiteX6" fmla="*/ 104372 w 1017410"/>
                <a:gd name="connsiteY6" fmla="*/ 215929 h 535194"/>
                <a:gd name="connsiteX7" fmla="*/ 19926 w 1017410"/>
                <a:gd name="connsiteY7" fmla="*/ 48981 h 535194"/>
                <a:gd name="connsiteX8" fmla="*/ 10107 w 1017410"/>
                <a:gd name="connsiteY8" fmla="*/ 512506 h 535194"/>
                <a:gd name="connsiteX9" fmla="*/ 416623 w 1017410"/>
                <a:gd name="connsiteY9" fmla="*/ 471260 h 535194"/>
                <a:gd name="connsiteX10" fmla="*/ 660140 w 1017410"/>
                <a:gd name="connsiteY10" fmla="*/ 320025 h 535194"/>
                <a:gd name="connsiteX11" fmla="*/ 954717 w 1017410"/>
                <a:gd name="connsiteY11" fmla="*/ 103975 h 535194"/>
                <a:gd name="connsiteX12" fmla="*/ 990067 w 1017410"/>
                <a:gd name="connsiteY12" fmla="*/ 74514 h 535194"/>
                <a:gd name="connsiteX13" fmla="*/ 1011669 w 1017410"/>
                <a:gd name="connsiteY13" fmla="*/ 13627 h 535194"/>
                <a:gd name="connsiteX14" fmla="*/ 986139 w 1017410"/>
                <a:gd name="connsiteY14" fmla="*/ 1843 h 53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7410" h="535194">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grpFill/>
            <a:ln w="19616" cap="flat">
              <a:noFill/>
              <a:prstDash val="solid"/>
              <a:miter/>
            </a:ln>
          </p:spPr>
          <p:txBody>
            <a:bodyPr rtlCol="0" anchor="ctr"/>
            <a:lstStyle/>
            <a:p>
              <a:endParaRPr lang="en-US" dirty="0"/>
            </a:p>
          </p:txBody>
        </p:sp>
        <p:sp>
          <p:nvSpPr>
            <p:cNvPr id="115" name="Freeform 114">
              <a:extLst>
                <a:ext uri="{FF2B5EF4-FFF2-40B4-BE49-F238E27FC236}">
                  <a16:creationId xmlns:a16="http://schemas.microsoft.com/office/drawing/2014/main" id="{876E2931-38E0-BC39-C1F1-6285A1C73498}"/>
                </a:ext>
              </a:extLst>
            </p:cNvPr>
            <p:cNvSpPr/>
            <p:nvPr userDrawn="1"/>
          </p:nvSpPr>
          <p:spPr>
            <a:xfrm>
              <a:off x="3438083" y="6791136"/>
              <a:ext cx="1101319" cy="889408"/>
            </a:xfrm>
            <a:custGeom>
              <a:avLst/>
              <a:gdLst>
                <a:gd name="connsiteX0" fmla="*/ 1089935 w 1101319"/>
                <a:gd name="connsiteY0" fmla="*/ 491023 h 889408"/>
                <a:gd name="connsiteX1" fmla="*/ 1007454 w 1101319"/>
                <a:gd name="connsiteY1" fmla="*/ 469418 h 889408"/>
                <a:gd name="connsiteX2" fmla="*/ 930864 w 1101319"/>
                <a:gd name="connsiteY2" fmla="*/ 516556 h 889408"/>
                <a:gd name="connsiteX3" fmla="*/ 714840 w 1101319"/>
                <a:gd name="connsiteY3" fmla="*/ 695288 h 889408"/>
                <a:gd name="connsiteX4" fmla="*/ 636287 w 1101319"/>
                <a:gd name="connsiteY4" fmla="*/ 750282 h 889408"/>
                <a:gd name="connsiteX5" fmla="*/ 604865 w 1101319"/>
                <a:gd name="connsiteY5" fmla="*/ 669755 h 889408"/>
                <a:gd name="connsiteX6" fmla="*/ 738407 w 1101319"/>
                <a:gd name="connsiteY6" fmla="*/ 524412 h 889408"/>
                <a:gd name="connsiteX7" fmla="*/ 989779 w 1101319"/>
                <a:gd name="connsiteY7" fmla="*/ 235691 h 889408"/>
                <a:gd name="connsiteX8" fmla="*/ 1021200 w 1101319"/>
                <a:gd name="connsiteY8" fmla="*/ 133558 h 889408"/>
                <a:gd name="connsiteX9" fmla="*/ 991743 w 1101319"/>
                <a:gd name="connsiteY9" fmla="*/ 86420 h 889408"/>
                <a:gd name="connsiteX10" fmla="*/ 883731 w 1101319"/>
                <a:gd name="connsiteY10" fmla="*/ 111953 h 889408"/>
                <a:gd name="connsiteX11" fmla="*/ 488998 w 1101319"/>
                <a:gd name="connsiteY11" fmla="*/ 547981 h 889408"/>
                <a:gd name="connsiteX12" fmla="*/ 426155 w 1101319"/>
                <a:gd name="connsiteY12" fmla="*/ 563694 h 889408"/>
                <a:gd name="connsiteX13" fmla="*/ 430083 w 1101319"/>
                <a:gd name="connsiteY13" fmla="*/ 518520 h 889408"/>
                <a:gd name="connsiteX14" fmla="*/ 667708 w 1101319"/>
                <a:gd name="connsiteY14" fmla="*/ 135522 h 889408"/>
                <a:gd name="connsiteX15" fmla="*/ 663780 w 1101319"/>
                <a:gd name="connsiteY15" fmla="*/ 15713 h 889408"/>
                <a:gd name="connsiteX16" fmla="*/ 532203 w 1101319"/>
                <a:gd name="connsiteY16" fmla="*/ 39282 h 889408"/>
                <a:gd name="connsiteX17" fmla="*/ 306360 w 1101319"/>
                <a:gd name="connsiteY17" fmla="*/ 386926 h 889408"/>
                <a:gd name="connsiteX18" fmla="*/ 109976 w 1101319"/>
                <a:gd name="connsiteY18" fmla="*/ 589227 h 889408"/>
                <a:gd name="connsiteX19" fmla="*/ 0 w 1101319"/>
                <a:gd name="connsiteY19" fmla="*/ 563694 h 889408"/>
                <a:gd name="connsiteX20" fmla="*/ 153180 w 1101319"/>
                <a:gd name="connsiteY20" fmla="*/ 781708 h 889408"/>
                <a:gd name="connsiteX21" fmla="*/ 147289 w 1101319"/>
                <a:gd name="connsiteY21" fmla="*/ 648150 h 889408"/>
                <a:gd name="connsiteX22" fmla="*/ 331890 w 1101319"/>
                <a:gd name="connsiteY22" fmla="*/ 546017 h 889408"/>
                <a:gd name="connsiteX23" fmla="*/ 406516 w 1101319"/>
                <a:gd name="connsiteY23" fmla="*/ 742426 h 889408"/>
                <a:gd name="connsiteX24" fmla="*/ 271011 w 1101319"/>
                <a:gd name="connsiteY24" fmla="*/ 850451 h 889408"/>
                <a:gd name="connsiteX25" fmla="*/ 606829 w 1101319"/>
                <a:gd name="connsiteY25" fmla="*/ 879912 h 889408"/>
                <a:gd name="connsiteX26" fmla="*/ 838563 w 1101319"/>
                <a:gd name="connsiteY26" fmla="*/ 785636 h 889408"/>
                <a:gd name="connsiteX27" fmla="*/ 1066369 w 1101319"/>
                <a:gd name="connsiteY27" fmla="*/ 601012 h 889408"/>
                <a:gd name="connsiteX28" fmla="*/ 1089935 w 1101319"/>
                <a:gd name="connsiteY28" fmla="*/ 491023 h 88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01319" h="889408">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grpFill/>
            <a:ln w="19616" cap="flat">
              <a:noFill/>
              <a:prstDash val="solid"/>
              <a:miter/>
            </a:ln>
          </p:spPr>
          <p:txBody>
            <a:bodyPr rtlCol="0" anchor="ctr"/>
            <a:lstStyle/>
            <a:p>
              <a:endParaRPr lang="en-US" dirty="0"/>
            </a:p>
          </p:txBody>
        </p:sp>
      </p:grpSp>
      <p:sp>
        <p:nvSpPr>
          <p:cNvPr id="111" name="Slide Number Placeholder 4">
            <a:extLst>
              <a:ext uri="{FF2B5EF4-FFF2-40B4-BE49-F238E27FC236}">
                <a16:creationId xmlns:a16="http://schemas.microsoft.com/office/drawing/2014/main" id="{BA66D245-822D-1658-D451-2A2B1FC130C6}"/>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11</a:t>
            </a:fld>
            <a:endParaRPr lang="en-US" dirty="0"/>
          </a:p>
        </p:txBody>
      </p:sp>
      <p:sp>
        <p:nvSpPr>
          <p:cNvPr id="2" name="Text Placeholder 8">
            <a:extLst>
              <a:ext uri="{FF2B5EF4-FFF2-40B4-BE49-F238E27FC236}">
                <a16:creationId xmlns:a16="http://schemas.microsoft.com/office/drawing/2014/main" id="{DB714E42-6B36-0A7E-02E7-3C8963139AB1}"/>
              </a:ext>
            </a:extLst>
          </p:cNvPr>
          <p:cNvSpPr txBox="1">
            <a:spLocks/>
          </p:cNvSpPr>
          <p:nvPr/>
        </p:nvSpPr>
        <p:spPr>
          <a:xfrm>
            <a:off x="244334" y="447033"/>
            <a:ext cx="2653227" cy="1180238"/>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7000" b="1" dirty="0">
                <a:solidFill>
                  <a:schemeClr val="bg1"/>
                </a:solidFill>
              </a:rPr>
              <a:t>03</a:t>
            </a:r>
          </a:p>
        </p:txBody>
      </p:sp>
      <p:sp>
        <p:nvSpPr>
          <p:cNvPr id="4" name="Text Placeholder 22">
            <a:extLst>
              <a:ext uri="{FF2B5EF4-FFF2-40B4-BE49-F238E27FC236}">
                <a16:creationId xmlns:a16="http://schemas.microsoft.com/office/drawing/2014/main" id="{925C1ADB-C7FA-8316-F1AE-EEFD702B61CD}"/>
              </a:ext>
            </a:extLst>
          </p:cNvPr>
          <p:cNvSpPr txBox="1">
            <a:spLocks/>
          </p:cNvSpPr>
          <p:nvPr/>
        </p:nvSpPr>
        <p:spPr>
          <a:xfrm>
            <a:off x="3159092" y="669233"/>
            <a:ext cx="2951863" cy="635891"/>
          </a:xfrm>
          <a:prstGeom prst="rect">
            <a:avLst/>
          </a:prstGeom>
          <a:solidFill>
            <a:srgbClr val="7ABB57"/>
          </a:solidFill>
        </p:spPr>
        <p:txBody>
          <a:bodyPr vert="horz" lIns="91440" tIns="45720" rIns="91440" bIns="45720" rtlCol="0" anchor="ctr">
            <a:noAutofit/>
          </a:bodyPr>
          <a:lstStyle>
            <a:lvl1pPr marL="0" indent="0" algn="l" defTabSz="2072941" rtl="0" eaLnBrk="1" latinLnBrk="0" hangingPunct="1">
              <a:lnSpc>
                <a:spcPts val="2660"/>
              </a:lnSpc>
              <a:spcBef>
                <a:spcPts val="0"/>
              </a:spcBef>
              <a:buFont typeface="Arial" panose="020B0604020202020204" pitchFamily="34" charset="0"/>
              <a:buNone/>
              <a:defRPr sz="2800" b="1" i="0" kern="1200" spc="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47638">
              <a:lnSpc>
                <a:spcPts val="3560"/>
              </a:lnSpc>
            </a:pPr>
            <a:r>
              <a:rPr lang="en-US" sz="3600" dirty="0">
                <a:solidFill>
                  <a:schemeClr val="bg1"/>
                </a:solidFill>
              </a:rPr>
              <a:t>THE INGROW</a:t>
            </a:r>
          </a:p>
        </p:txBody>
      </p:sp>
      <p:sp>
        <p:nvSpPr>
          <p:cNvPr id="9" name="Text Placeholder 22">
            <a:extLst>
              <a:ext uri="{FF2B5EF4-FFF2-40B4-BE49-F238E27FC236}">
                <a16:creationId xmlns:a16="http://schemas.microsoft.com/office/drawing/2014/main" id="{65336222-FBC4-3184-9C53-BB2BC9ED79FE}"/>
              </a:ext>
            </a:extLst>
          </p:cNvPr>
          <p:cNvSpPr txBox="1">
            <a:spLocks/>
          </p:cNvSpPr>
          <p:nvPr/>
        </p:nvSpPr>
        <p:spPr>
          <a:xfrm>
            <a:off x="3755440" y="1407871"/>
            <a:ext cx="3256908" cy="635891"/>
          </a:xfrm>
          <a:prstGeom prst="rect">
            <a:avLst/>
          </a:prstGeom>
          <a:solidFill>
            <a:srgbClr val="7ABB57"/>
          </a:solidFill>
        </p:spPr>
        <p:txBody>
          <a:bodyPr vert="horz" lIns="91440" tIns="45720" rIns="91440" bIns="45720" rtlCol="0" anchor="ctr">
            <a:noAutofit/>
          </a:bodyPr>
          <a:lstStyle>
            <a:lvl1pPr marL="0" indent="0" algn="l" defTabSz="2072941" rtl="0" eaLnBrk="1" latinLnBrk="0" hangingPunct="1">
              <a:lnSpc>
                <a:spcPts val="2660"/>
              </a:lnSpc>
              <a:spcBef>
                <a:spcPts val="0"/>
              </a:spcBef>
              <a:buFont typeface="Arial" panose="020B0604020202020204" pitchFamily="34" charset="0"/>
              <a:buNone/>
              <a:defRPr sz="2800" b="1" i="0" kern="1200" spc="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47638">
              <a:lnSpc>
                <a:spcPts val="3560"/>
              </a:lnSpc>
            </a:pPr>
            <a:r>
              <a:rPr lang="en-US" sz="3600" dirty="0">
                <a:solidFill>
                  <a:schemeClr val="bg1"/>
                </a:solidFill>
              </a:rPr>
              <a:t>FRAMEWORK</a:t>
            </a:r>
          </a:p>
        </p:txBody>
      </p:sp>
      <p:grpSp>
        <p:nvGrpSpPr>
          <p:cNvPr id="13" name="Group 12">
            <a:extLst>
              <a:ext uri="{FF2B5EF4-FFF2-40B4-BE49-F238E27FC236}">
                <a16:creationId xmlns:a16="http://schemas.microsoft.com/office/drawing/2014/main" id="{38440B90-737C-B11A-C557-9972A3B2F5CB}"/>
              </a:ext>
            </a:extLst>
          </p:cNvPr>
          <p:cNvGrpSpPr/>
          <p:nvPr/>
        </p:nvGrpSpPr>
        <p:grpSpPr>
          <a:xfrm>
            <a:off x="5606469" y="2435045"/>
            <a:ext cx="3771367" cy="3865402"/>
            <a:chOff x="3177766" y="6791136"/>
            <a:chExt cx="1361636" cy="1395587"/>
          </a:xfrm>
          <a:solidFill>
            <a:schemeClr val="bg1">
              <a:alpha val="30000"/>
            </a:schemeClr>
          </a:solidFill>
        </p:grpSpPr>
        <p:sp>
          <p:nvSpPr>
            <p:cNvPr id="14" name="Freeform 13">
              <a:extLst>
                <a:ext uri="{FF2B5EF4-FFF2-40B4-BE49-F238E27FC236}">
                  <a16:creationId xmlns:a16="http://schemas.microsoft.com/office/drawing/2014/main" id="{EA620747-2826-545E-0724-3E3A759185A7}"/>
                </a:ext>
              </a:extLst>
            </p:cNvPr>
            <p:cNvSpPr/>
            <p:nvPr userDrawn="1"/>
          </p:nvSpPr>
          <p:spPr>
            <a:xfrm>
              <a:off x="3177766" y="6950168"/>
              <a:ext cx="262281" cy="1196190"/>
            </a:xfrm>
            <a:custGeom>
              <a:avLst/>
              <a:gdLst>
                <a:gd name="connsiteX0" fmla="*/ 238715 w 262281"/>
                <a:gd name="connsiteY0" fmla="*/ 292709 h 1196190"/>
                <a:gd name="connsiteX1" fmla="*/ 238715 w 262281"/>
                <a:gd name="connsiteY1" fmla="*/ 145402 h 1196190"/>
                <a:gd name="connsiteX2" fmla="*/ 109101 w 262281"/>
                <a:gd name="connsiteY2" fmla="*/ 59 h 1196190"/>
                <a:gd name="connsiteX3" fmla="*/ 71788 w 262281"/>
                <a:gd name="connsiteY3" fmla="*/ 98264 h 1196190"/>
                <a:gd name="connsiteX4" fmla="*/ 81608 w 262281"/>
                <a:gd name="connsiteY4" fmla="*/ 367344 h 1196190"/>
                <a:gd name="connsiteX5" fmla="*/ 18764 w 262281"/>
                <a:gd name="connsiteY5" fmla="*/ 628568 h 1196190"/>
                <a:gd name="connsiteX6" fmla="*/ 48222 w 262281"/>
                <a:gd name="connsiteY6" fmla="*/ 999781 h 1196190"/>
                <a:gd name="connsiteX7" fmla="*/ 262281 w 262281"/>
                <a:gd name="connsiteY7" fmla="*/ 1196190 h 1196190"/>
                <a:gd name="connsiteX8" fmla="*/ 199438 w 262281"/>
                <a:gd name="connsiteY8" fmla="*/ 679634 h 1196190"/>
                <a:gd name="connsiteX9" fmla="*/ 238715 w 262281"/>
                <a:gd name="connsiteY9" fmla="*/ 292709 h 119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281" h="1196190">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grpFill/>
            <a:ln w="19616"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71D7044C-8E48-5CD5-A5DC-0DACF93676BF}"/>
                </a:ext>
              </a:extLst>
            </p:cNvPr>
            <p:cNvSpPr/>
            <p:nvPr userDrawn="1"/>
          </p:nvSpPr>
          <p:spPr>
            <a:xfrm>
              <a:off x="3471181" y="7651529"/>
              <a:ext cx="1017410" cy="535194"/>
            </a:xfrm>
            <a:custGeom>
              <a:avLst/>
              <a:gdLst>
                <a:gd name="connsiteX0" fmla="*/ 986139 w 1017410"/>
                <a:gd name="connsiteY0" fmla="*/ 1843 h 535194"/>
                <a:gd name="connsiteX1" fmla="*/ 811356 w 1017410"/>
                <a:gd name="connsiteY1" fmla="*/ 47017 h 535194"/>
                <a:gd name="connsiteX2" fmla="*/ 249696 w 1017410"/>
                <a:gd name="connsiteY2" fmla="*/ 225749 h 535194"/>
                <a:gd name="connsiteX3" fmla="*/ 279154 w 1017410"/>
                <a:gd name="connsiteY3" fmla="*/ 184503 h 535194"/>
                <a:gd name="connsiteX4" fmla="*/ 235949 w 1017410"/>
                <a:gd name="connsiteY4" fmla="*/ 39160 h 535194"/>
                <a:gd name="connsiteX5" fmla="*/ 98480 w 1017410"/>
                <a:gd name="connsiteY5" fmla="*/ 102011 h 535194"/>
                <a:gd name="connsiteX6" fmla="*/ 104372 w 1017410"/>
                <a:gd name="connsiteY6" fmla="*/ 215929 h 535194"/>
                <a:gd name="connsiteX7" fmla="*/ 19926 w 1017410"/>
                <a:gd name="connsiteY7" fmla="*/ 48981 h 535194"/>
                <a:gd name="connsiteX8" fmla="*/ 10107 w 1017410"/>
                <a:gd name="connsiteY8" fmla="*/ 512506 h 535194"/>
                <a:gd name="connsiteX9" fmla="*/ 416623 w 1017410"/>
                <a:gd name="connsiteY9" fmla="*/ 471260 h 535194"/>
                <a:gd name="connsiteX10" fmla="*/ 660140 w 1017410"/>
                <a:gd name="connsiteY10" fmla="*/ 320025 h 535194"/>
                <a:gd name="connsiteX11" fmla="*/ 954717 w 1017410"/>
                <a:gd name="connsiteY11" fmla="*/ 103975 h 535194"/>
                <a:gd name="connsiteX12" fmla="*/ 990067 w 1017410"/>
                <a:gd name="connsiteY12" fmla="*/ 74514 h 535194"/>
                <a:gd name="connsiteX13" fmla="*/ 1011669 w 1017410"/>
                <a:gd name="connsiteY13" fmla="*/ 13627 h 535194"/>
                <a:gd name="connsiteX14" fmla="*/ 986139 w 1017410"/>
                <a:gd name="connsiteY14" fmla="*/ 1843 h 53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7410" h="535194">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grpFill/>
            <a:ln w="19616"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8ACB02C3-0C53-DC31-CCF8-FA5054BF1634}"/>
                </a:ext>
              </a:extLst>
            </p:cNvPr>
            <p:cNvSpPr/>
            <p:nvPr userDrawn="1"/>
          </p:nvSpPr>
          <p:spPr>
            <a:xfrm>
              <a:off x="3438083" y="6791136"/>
              <a:ext cx="1101319" cy="889408"/>
            </a:xfrm>
            <a:custGeom>
              <a:avLst/>
              <a:gdLst>
                <a:gd name="connsiteX0" fmla="*/ 1089935 w 1101319"/>
                <a:gd name="connsiteY0" fmla="*/ 491023 h 889408"/>
                <a:gd name="connsiteX1" fmla="*/ 1007454 w 1101319"/>
                <a:gd name="connsiteY1" fmla="*/ 469418 h 889408"/>
                <a:gd name="connsiteX2" fmla="*/ 930864 w 1101319"/>
                <a:gd name="connsiteY2" fmla="*/ 516556 h 889408"/>
                <a:gd name="connsiteX3" fmla="*/ 714840 w 1101319"/>
                <a:gd name="connsiteY3" fmla="*/ 695288 h 889408"/>
                <a:gd name="connsiteX4" fmla="*/ 636287 w 1101319"/>
                <a:gd name="connsiteY4" fmla="*/ 750282 h 889408"/>
                <a:gd name="connsiteX5" fmla="*/ 604865 w 1101319"/>
                <a:gd name="connsiteY5" fmla="*/ 669755 h 889408"/>
                <a:gd name="connsiteX6" fmla="*/ 738407 w 1101319"/>
                <a:gd name="connsiteY6" fmla="*/ 524412 h 889408"/>
                <a:gd name="connsiteX7" fmla="*/ 989779 w 1101319"/>
                <a:gd name="connsiteY7" fmla="*/ 235691 h 889408"/>
                <a:gd name="connsiteX8" fmla="*/ 1021200 w 1101319"/>
                <a:gd name="connsiteY8" fmla="*/ 133558 h 889408"/>
                <a:gd name="connsiteX9" fmla="*/ 991743 w 1101319"/>
                <a:gd name="connsiteY9" fmla="*/ 86420 h 889408"/>
                <a:gd name="connsiteX10" fmla="*/ 883731 w 1101319"/>
                <a:gd name="connsiteY10" fmla="*/ 111953 h 889408"/>
                <a:gd name="connsiteX11" fmla="*/ 488998 w 1101319"/>
                <a:gd name="connsiteY11" fmla="*/ 547981 h 889408"/>
                <a:gd name="connsiteX12" fmla="*/ 426155 w 1101319"/>
                <a:gd name="connsiteY12" fmla="*/ 563694 h 889408"/>
                <a:gd name="connsiteX13" fmla="*/ 430083 w 1101319"/>
                <a:gd name="connsiteY13" fmla="*/ 518520 h 889408"/>
                <a:gd name="connsiteX14" fmla="*/ 667708 w 1101319"/>
                <a:gd name="connsiteY14" fmla="*/ 135522 h 889408"/>
                <a:gd name="connsiteX15" fmla="*/ 663780 w 1101319"/>
                <a:gd name="connsiteY15" fmla="*/ 15713 h 889408"/>
                <a:gd name="connsiteX16" fmla="*/ 532203 w 1101319"/>
                <a:gd name="connsiteY16" fmla="*/ 39282 h 889408"/>
                <a:gd name="connsiteX17" fmla="*/ 306360 w 1101319"/>
                <a:gd name="connsiteY17" fmla="*/ 386926 h 889408"/>
                <a:gd name="connsiteX18" fmla="*/ 109976 w 1101319"/>
                <a:gd name="connsiteY18" fmla="*/ 589227 h 889408"/>
                <a:gd name="connsiteX19" fmla="*/ 0 w 1101319"/>
                <a:gd name="connsiteY19" fmla="*/ 563694 h 889408"/>
                <a:gd name="connsiteX20" fmla="*/ 153180 w 1101319"/>
                <a:gd name="connsiteY20" fmla="*/ 781708 h 889408"/>
                <a:gd name="connsiteX21" fmla="*/ 147289 w 1101319"/>
                <a:gd name="connsiteY21" fmla="*/ 648150 h 889408"/>
                <a:gd name="connsiteX22" fmla="*/ 331890 w 1101319"/>
                <a:gd name="connsiteY22" fmla="*/ 546017 h 889408"/>
                <a:gd name="connsiteX23" fmla="*/ 406516 w 1101319"/>
                <a:gd name="connsiteY23" fmla="*/ 742426 h 889408"/>
                <a:gd name="connsiteX24" fmla="*/ 271011 w 1101319"/>
                <a:gd name="connsiteY24" fmla="*/ 850451 h 889408"/>
                <a:gd name="connsiteX25" fmla="*/ 606829 w 1101319"/>
                <a:gd name="connsiteY25" fmla="*/ 879912 h 889408"/>
                <a:gd name="connsiteX26" fmla="*/ 838563 w 1101319"/>
                <a:gd name="connsiteY26" fmla="*/ 785636 h 889408"/>
                <a:gd name="connsiteX27" fmla="*/ 1066369 w 1101319"/>
                <a:gd name="connsiteY27" fmla="*/ 601012 h 889408"/>
                <a:gd name="connsiteX28" fmla="*/ 1089935 w 1101319"/>
                <a:gd name="connsiteY28" fmla="*/ 491023 h 88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01319" h="889408">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grpFill/>
            <a:ln w="19616" cap="flat">
              <a:noFill/>
              <a:prstDash val="solid"/>
              <a:miter/>
            </a:ln>
          </p:spPr>
          <p:txBody>
            <a:bodyPr rtlCol="0" anchor="ctr"/>
            <a:lstStyle/>
            <a:p>
              <a:endParaRPr lang="en-US" dirty="0"/>
            </a:p>
          </p:txBody>
        </p:sp>
      </p:grpSp>
      <p:sp>
        <p:nvSpPr>
          <p:cNvPr id="3" name="Text Placeholder 3">
            <a:extLst>
              <a:ext uri="{FF2B5EF4-FFF2-40B4-BE49-F238E27FC236}">
                <a16:creationId xmlns:a16="http://schemas.microsoft.com/office/drawing/2014/main" id="{D52811F0-2B89-7609-BE6B-33AD5C1F0FBA}"/>
              </a:ext>
            </a:extLst>
          </p:cNvPr>
          <p:cNvSpPr txBox="1">
            <a:spLocks/>
          </p:cNvSpPr>
          <p:nvPr/>
        </p:nvSpPr>
        <p:spPr>
          <a:xfrm>
            <a:off x="613228" y="7433947"/>
            <a:ext cx="6288912" cy="1948912"/>
          </a:xfrm>
          <a:prstGeom prst="rect">
            <a:avLst/>
          </a:prstGeom>
        </p:spPr>
        <p:txBody>
          <a:bodyPr vert="horz" lIns="91440" tIns="45720" rIns="91440" bIns="45720" numCol="2" spcCol="14400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pPr>
            <a:r>
              <a:rPr lang="en-US" sz="1100" b="0" dirty="0"/>
              <a:t>While EntreComp provides valuable guidance on the skills essential for entrepreneurship, our research uncovered additional unique challenges and structural barriers faced by migrant and ethnic minority entrepreneurs that are not explicitly addressed within the EntreComp framework.</a:t>
            </a:r>
          </a:p>
          <a:p>
            <a:pPr algn="just">
              <a:lnSpc>
                <a:spcPts val="1120"/>
              </a:lnSpc>
            </a:pPr>
            <a:endParaRPr lang="en-US" sz="1100" b="0" dirty="0"/>
          </a:p>
          <a:p>
            <a:pPr algn="just">
              <a:lnSpc>
                <a:spcPts val="1120"/>
              </a:lnSpc>
            </a:pPr>
            <a:r>
              <a:rPr lang="en-US" sz="1100" b="0" dirty="0"/>
              <a:t>This disparity may prevent them from taking full advantage of EntreComp and DigiComp, despite the fact that there is above-average willingness and potential among this target group. The INGROW framework steps in as a crucial bridge, filling these gaps and empowering migrant entrepreneurs to effectively realize their entrepreneurial endeavors while making the most of EntreComp. The Ingrow framework encompasses five key competence areas: Overcoming Socio-Economic Challenges, Obtaining Knowledge and Information, Tackling Financial Challenges, Overcoming Personal Challenges To Build Resilience, and Business Practices And Attitudes For Success.</a:t>
            </a:r>
          </a:p>
          <a:p>
            <a:pPr algn="just">
              <a:lnSpc>
                <a:spcPts val="1120"/>
              </a:lnSpc>
            </a:pPr>
            <a:endParaRPr lang="en-US" sz="1100" b="0" dirty="0"/>
          </a:p>
          <a:p>
            <a:pPr algn="just">
              <a:lnSpc>
                <a:spcPts val="1120"/>
              </a:lnSpc>
            </a:pPr>
            <a:r>
              <a:rPr lang="en-US" sz="1100" b="0" dirty="0"/>
              <a:t>Within each competency area, specific skills are delineated to directly confront the unique challenges, providing clear guidance on what is necessary to close any existing gaps. Additionally, we have established three levels of difficulty to enable entrepreneurs to self-assess and pinpoint their individual areas for growth. A detailed breakdown of the competency areas and their associated competencies can be found on the next pages.</a:t>
            </a:r>
          </a:p>
        </p:txBody>
      </p:sp>
      <p:sp>
        <p:nvSpPr>
          <p:cNvPr id="34" name="Text Placeholder 3">
            <a:extLst>
              <a:ext uri="{FF2B5EF4-FFF2-40B4-BE49-F238E27FC236}">
                <a16:creationId xmlns:a16="http://schemas.microsoft.com/office/drawing/2014/main" id="{46D09DDC-9CC2-7026-6979-047D4A536ABB}"/>
              </a:ext>
            </a:extLst>
          </p:cNvPr>
          <p:cNvSpPr txBox="1">
            <a:spLocks/>
          </p:cNvSpPr>
          <p:nvPr/>
        </p:nvSpPr>
        <p:spPr>
          <a:xfrm>
            <a:off x="613229" y="5909202"/>
            <a:ext cx="5299891" cy="1312574"/>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860"/>
              </a:lnSpc>
            </a:pPr>
            <a:r>
              <a:rPr lang="en-US" b="0" i="1" dirty="0"/>
              <a:t>The </a:t>
            </a:r>
            <a:r>
              <a:rPr lang="en-US" i="1" dirty="0"/>
              <a:t>Ingrow Framework </a:t>
            </a:r>
            <a:r>
              <a:rPr lang="en-US" b="0" i="1" dirty="0"/>
              <a:t>is a specialized guidance tailored for migrant entrepreneurs and entrepreneurs from ethnic minorities, developed </a:t>
            </a:r>
            <a:r>
              <a:rPr lang="en-US" i="1" dirty="0"/>
              <a:t>by combining insights from our target group's needs </a:t>
            </a:r>
            <a:r>
              <a:rPr lang="en-US" b="0" i="1" dirty="0"/>
              <a:t>with the </a:t>
            </a:r>
          </a:p>
          <a:p>
            <a:pPr>
              <a:lnSpc>
                <a:spcPts val="1860"/>
              </a:lnSpc>
            </a:pPr>
            <a:r>
              <a:rPr lang="en-US" b="0" i="1" dirty="0"/>
              <a:t>well-established </a:t>
            </a:r>
            <a:r>
              <a:rPr lang="en-US" i="1" dirty="0"/>
              <a:t>EntreComp competency areas</a:t>
            </a:r>
            <a:r>
              <a:rPr lang="en-US" b="0" i="1" dirty="0"/>
              <a:t>. </a:t>
            </a:r>
          </a:p>
          <a:p>
            <a:pPr>
              <a:lnSpc>
                <a:spcPts val="1860"/>
              </a:lnSpc>
            </a:pPr>
            <a:endParaRPr lang="en-US" dirty="0"/>
          </a:p>
        </p:txBody>
      </p:sp>
    </p:spTree>
    <p:extLst>
      <p:ext uri="{BB962C8B-B14F-4D97-AF65-F5344CB8AC3E}">
        <p14:creationId xmlns:p14="http://schemas.microsoft.com/office/powerpoint/2010/main" val="4273229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89">
            <a:extLst>
              <a:ext uri="{FF2B5EF4-FFF2-40B4-BE49-F238E27FC236}">
                <a16:creationId xmlns:a16="http://schemas.microsoft.com/office/drawing/2014/main" id="{8C83E5AB-2CE8-D33D-78DE-3AFD2A8DD7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7235"/>
            <a:ext cx="7559675" cy="2492114"/>
          </a:xfrm>
          <a:prstGeom prst="rect">
            <a:avLst/>
          </a:prstGeom>
        </p:spPr>
      </p:pic>
      <p:sp>
        <p:nvSpPr>
          <p:cNvPr id="214" name="Slide Number Placeholder 4">
            <a:extLst>
              <a:ext uri="{FF2B5EF4-FFF2-40B4-BE49-F238E27FC236}">
                <a16:creationId xmlns:a16="http://schemas.microsoft.com/office/drawing/2014/main" id="{97C8E5EB-4EE9-CD4F-3A27-04C690B888FC}"/>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12</a:t>
            </a:fld>
            <a:endParaRPr lang="en-US" dirty="0"/>
          </a:p>
        </p:txBody>
      </p:sp>
      <p:grpSp>
        <p:nvGrpSpPr>
          <p:cNvPr id="4" name="Group 3">
            <a:extLst>
              <a:ext uri="{FF2B5EF4-FFF2-40B4-BE49-F238E27FC236}">
                <a16:creationId xmlns:a16="http://schemas.microsoft.com/office/drawing/2014/main" id="{937136D4-6E92-1AA1-E785-8C6DE724CE4B}"/>
              </a:ext>
            </a:extLst>
          </p:cNvPr>
          <p:cNvGrpSpPr/>
          <p:nvPr/>
        </p:nvGrpSpPr>
        <p:grpSpPr>
          <a:xfrm>
            <a:off x="-2527970" y="5316030"/>
            <a:ext cx="9506775" cy="4539216"/>
            <a:chOff x="-2609137" y="4891294"/>
            <a:chExt cx="9506775" cy="4539216"/>
          </a:xfrm>
        </p:grpSpPr>
        <p:sp>
          <p:nvSpPr>
            <p:cNvPr id="17" name="Arc 16">
              <a:extLst>
                <a:ext uri="{FF2B5EF4-FFF2-40B4-BE49-F238E27FC236}">
                  <a16:creationId xmlns:a16="http://schemas.microsoft.com/office/drawing/2014/main" id="{D2A77407-679E-5A3F-6292-ED5976943FD6}"/>
                </a:ext>
              </a:extLst>
            </p:cNvPr>
            <p:cNvSpPr/>
            <p:nvPr/>
          </p:nvSpPr>
          <p:spPr>
            <a:xfrm rot="5400000">
              <a:off x="-2610507" y="4908648"/>
              <a:ext cx="4523232" cy="4520492"/>
            </a:xfrm>
            <a:prstGeom prst="arc">
              <a:avLst>
                <a:gd name="adj1" fmla="val 10505579"/>
                <a:gd name="adj2" fmla="val 171713"/>
              </a:avLst>
            </a:prstGeom>
            <a:ln w="19050">
              <a:solidFill>
                <a:srgbClr val="0C2D4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feld 18">
              <a:extLst>
                <a:ext uri="{FF2B5EF4-FFF2-40B4-BE49-F238E27FC236}">
                  <a16:creationId xmlns:a16="http://schemas.microsoft.com/office/drawing/2014/main" id="{1496203D-0BC1-F272-C3D2-1081B528646A}"/>
                </a:ext>
              </a:extLst>
            </p:cNvPr>
            <p:cNvSpPr txBox="1"/>
            <p:nvPr/>
          </p:nvSpPr>
          <p:spPr>
            <a:xfrm>
              <a:off x="3887246" y="5013743"/>
              <a:ext cx="2996345" cy="584775"/>
            </a:xfrm>
            <a:prstGeom prst="rect">
              <a:avLst/>
            </a:prstGeom>
            <a:noFill/>
          </p:spPr>
          <p:txBody>
            <a:bodyPr wrap="square">
              <a:spAutoFit/>
            </a:bodyPr>
            <a:lstStyle/>
            <a:p>
              <a:r>
                <a:rPr lang="sv-SE" sz="1600" b="1" dirty="0">
                  <a:solidFill>
                    <a:srgbClr val="0C2D45"/>
                  </a:solidFill>
                  <a:latin typeface="Calibri" panose="020F0502020204030204" pitchFamily="34" charset="0"/>
                  <a:cs typeface="Calibri" panose="020F0502020204030204" pitchFamily="34" charset="0"/>
                </a:rPr>
                <a:t>Overcoming Socio-Economic Challenges</a:t>
              </a:r>
            </a:p>
          </p:txBody>
        </p:sp>
        <p:grpSp>
          <p:nvGrpSpPr>
            <p:cNvPr id="26" name="Group 25">
              <a:extLst>
                <a:ext uri="{FF2B5EF4-FFF2-40B4-BE49-F238E27FC236}">
                  <a16:creationId xmlns:a16="http://schemas.microsoft.com/office/drawing/2014/main" id="{692BA17F-7DF6-64F3-BE3C-4CC9A7A7A9BA}"/>
                </a:ext>
              </a:extLst>
            </p:cNvPr>
            <p:cNvGrpSpPr/>
            <p:nvPr/>
          </p:nvGrpSpPr>
          <p:grpSpPr>
            <a:xfrm>
              <a:off x="524667" y="5013743"/>
              <a:ext cx="2082885" cy="554125"/>
              <a:chOff x="579166" y="4631634"/>
              <a:chExt cx="2082885" cy="554125"/>
            </a:xfrm>
          </p:grpSpPr>
          <p:cxnSp>
            <p:nvCxnSpPr>
              <p:cNvPr id="22" name="Straight Connector 21">
                <a:extLst>
                  <a:ext uri="{FF2B5EF4-FFF2-40B4-BE49-F238E27FC236}">
                    <a16:creationId xmlns:a16="http://schemas.microsoft.com/office/drawing/2014/main" id="{116E8DBB-A791-08D0-275F-0340F721671C}"/>
                  </a:ext>
                </a:extLst>
              </p:cNvPr>
              <p:cNvCxnSpPr>
                <a:cxnSpLocks/>
                <a:endCxn id="25" idx="2"/>
              </p:cNvCxnSpPr>
              <p:nvPr/>
            </p:nvCxnSpPr>
            <p:spPr>
              <a:xfrm>
                <a:off x="966792" y="4908696"/>
                <a:ext cx="1569259" cy="0"/>
              </a:xfrm>
              <a:prstGeom prst="line">
                <a:avLst/>
              </a:prstGeom>
              <a:ln w="19050">
                <a:solidFill>
                  <a:srgbClr val="0C2D45"/>
                </a:solidFill>
                <a:prstDash val="sysDash"/>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071797FF-67C6-A68A-48CF-0B380FF1F230}"/>
                  </a:ext>
                </a:extLst>
              </p:cNvPr>
              <p:cNvSpPr/>
              <p:nvPr/>
            </p:nvSpPr>
            <p:spPr>
              <a:xfrm>
                <a:off x="579166" y="4631634"/>
                <a:ext cx="554125" cy="554125"/>
              </a:xfrm>
              <a:prstGeom prst="ellipse">
                <a:avLst/>
              </a:prstGeom>
              <a:solidFill>
                <a:srgbClr val="7A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17">
                <a:extLst>
                  <a:ext uri="{FF2B5EF4-FFF2-40B4-BE49-F238E27FC236}">
                    <a16:creationId xmlns:a16="http://schemas.microsoft.com/office/drawing/2014/main" id="{30EEA7A7-FB12-FF8A-522B-76F3C2C1441D}"/>
                  </a:ext>
                </a:extLst>
              </p:cNvPr>
              <p:cNvSpPr txBox="1">
                <a:spLocks/>
              </p:cNvSpPr>
              <p:nvPr/>
            </p:nvSpPr>
            <p:spPr>
              <a:xfrm>
                <a:off x="593213" y="4802774"/>
                <a:ext cx="593831" cy="350990"/>
              </a:xfrm>
              <a:prstGeom prst="rect">
                <a:avLst/>
              </a:prstGeom>
              <a:noFill/>
            </p:spPr>
            <p:txBody>
              <a:bodyPr numCol="1" spcCol="288000" anchor="b">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262626"/>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720"/>
                  </a:lnSpc>
                </a:pPr>
                <a:r>
                  <a:rPr lang="en-US" sz="2800" b="1" dirty="0">
                    <a:solidFill>
                      <a:schemeClr val="bg1"/>
                    </a:solidFill>
                  </a:rPr>
                  <a:t>01</a:t>
                </a:r>
                <a:endParaRPr lang="en-US" sz="1600" dirty="0">
                  <a:solidFill>
                    <a:schemeClr val="bg1"/>
                  </a:solidFill>
                </a:endParaRPr>
              </a:p>
            </p:txBody>
          </p:sp>
          <p:sp>
            <p:nvSpPr>
              <p:cNvPr id="25" name="Oval 24">
                <a:extLst>
                  <a:ext uri="{FF2B5EF4-FFF2-40B4-BE49-F238E27FC236}">
                    <a16:creationId xmlns:a16="http://schemas.microsoft.com/office/drawing/2014/main" id="{59BE8B0B-97CA-1BFE-B0EA-1C0BC9433B31}"/>
                  </a:ext>
                </a:extLst>
              </p:cNvPr>
              <p:cNvSpPr>
                <a:spLocks noChangeAspect="1"/>
              </p:cNvSpPr>
              <p:nvPr/>
            </p:nvSpPr>
            <p:spPr>
              <a:xfrm>
                <a:off x="2536051" y="4845696"/>
                <a:ext cx="126000" cy="126000"/>
              </a:xfrm>
              <a:prstGeom prst="ellipse">
                <a:avLst/>
              </a:prstGeom>
              <a:solidFill>
                <a:srgbClr val="7A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feld 18">
              <a:extLst>
                <a:ext uri="{FF2B5EF4-FFF2-40B4-BE49-F238E27FC236}">
                  <a16:creationId xmlns:a16="http://schemas.microsoft.com/office/drawing/2014/main" id="{3538128B-1983-EFAB-A4DF-C373EAD06A7C}"/>
                </a:ext>
              </a:extLst>
            </p:cNvPr>
            <p:cNvSpPr txBox="1"/>
            <p:nvPr/>
          </p:nvSpPr>
          <p:spPr>
            <a:xfrm>
              <a:off x="3889289" y="8721856"/>
              <a:ext cx="3008349" cy="584775"/>
            </a:xfrm>
            <a:prstGeom prst="rect">
              <a:avLst/>
            </a:prstGeom>
            <a:noFill/>
          </p:spPr>
          <p:txBody>
            <a:bodyPr wrap="square">
              <a:spAutoFit/>
            </a:bodyPr>
            <a:lstStyle/>
            <a:p>
              <a:r>
                <a:rPr lang="en-US" sz="1600" b="1" dirty="0">
                  <a:solidFill>
                    <a:srgbClr val="0C2D45"/>
                  </a:solidFill>
                  <a:latin typeface="Calibri" panose="020F0502020204030204" pitchFamily="34" charset="0"/>
                  <a:cs typeface="Calibri" panose="020F0502020204030204" pitchFamily="34" charset="0"/>
                </a:rPr>
                <a:t>Business Practices &amp; Attitudes For Success</a:t>
              </a:r>
              <a:endParaRPr lang="sv-SE" sz="1600" b="1" dirty="0">
                <a:solidFill>
                  <a:srgbClr val="0C2D45"/>
                </a:solidFill>
                <a:latin typeface="Calibri" panose="020F0502020204030204" pitchFamily="34" charset="0"/>
                <a:cs typeface="Calibri" panose="020F0502020204030204" pitchFamily="34" charset="0"/>
              </a:endParaRPr>
            </a:p>
          </p:txBody>
        </p:sp>
        <p:grpSp>
          <p:nvGrpSpPr>
            <p:cNvPr id="30" name="Group 29">
              <a:extLst>
                <a:ext uri="{FF2B5EF4-FFF2-40B4-BE49-F238E27FC236}">
                  <a16:creationId xmlns:a16="http://schemas.microsoft.com/office/drawing/2014/main" id="{E1DEF69A-C9C8-CC1C-7C34-165C1980E353}"/>
                </a:ext>
              </a:extLst>
            </p:cNvPr>
            <p:cNvGrpSpPr/>
            <p:nvPr/>
          </p:nvGrpSpPr>
          <p:grpSpPr>
            <a:xfrm>
              <a:off x="524667" y="8721856"/>
              <a:ext cx="2072945" cy="554125"/>
              <a:chOff x="579166" y="4631634"/>
              <a:chExt cx="2072945" cy="554125"/>
            </a:xfrm>
          </p:grpSpPr>
          <p:cxnSp>
            <p:nvCxnSpPr>
              <p:cNvPr id="31" name="Straight Connector 30">
                <a:extLst>
                  <a:ext uri="{FF2B5EF4-FFF2-40B4-BE49-F238E27FC236}">
                    <a16:creationId xmlns:a16="http://schemas.microsoft.com/office/drawing/2014/main" id="{C2BC2B06-141C-7BB0-29DC-82212F0E4DFD}"/>
                  </a:ext>
                </a:extLst>
              </p:cNvPr>
              <p:cNvCxnSpPr>
                <a:cxnSpLocks/>
              </p:cNvCxnSpPr>
              <p:nvPr/>
            </p:nvCxnSpPr>
            <p:spPr>
              <a:xfrm>
                <a:off x="966791" y="4908696"/>
                <a:ext cx="1548000" cy="0"/>
              </a:xfrm>
              <a:prstGeom prst="line">
                <a:avLst/>
              </a:prstGeom>
              <a:ln w="19050">
                <a:solidFill>
                  <a:srgbClr val="0C2D45"/>
                </a:solidFill>
                <a:prstDash val="sysDash"/>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22650FAB-2105-E19D-D510-29424E031095}"/>
                  </a:ext>
                </a:extLst>
              </p:cNvPr>
              <p:cNvSpPr/>
              <p:nvPr/>
            </p:nvSpPr>
            <p:spPr>
              <a:xfrm>
                <a:off x="579166" y="4631634"/>
                <a:ext cx="554125" cy="554125"/>
              </a:xfrm>
              <a:prstGeom prst="ellipse">
                <a:avLst/>
              </a:prstGeom>
              <a:solidFill>
                <a:srgbClr val="7A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17">
                <a:extLst>
                  <a:ext uri="{FF2B5EF4-FFF2-40B4-BE49-F238E27FC236}">
                    <a16:creationId xmlns:a16="http://schemas.microsoft.com/office/drawing/2014/main" id="{32B366E8-56BF-9B3B-FC26-C0B50F416092}"/>
                  </a:ext>
                </a:extLst>
              </p:cNvPr>
              <p:cNvSpPr txBox="1">
                <a:spLocks/>
              </p:cNvSpPr>
              <p:nvPr/>
            </p:nvSpPr>
            <p:spPr>
              <a:xfrm>
                <a:off x="593213" y="4802774"/>
                <a:ext cx="593831" cy="350990"/>
              </a:xfrm>
              <a:prstGeom prst="rect">
                <a:avLst/>
              </a:prstGeom>
              <a:noFill/>
            </p:spPr>
            <p:txBody>
              <a:bodyPr numCol="1" spcCol="288000" anchor="b">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262626"/>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720"/>
                  </a:lnSpc>
                </a:pPr>
                <a:r>
                  <a:rPr lang="en-US" sz="2800" b="1" dirty="0">
                    <a:solidFill>
                      <a:schemeClr val="bg1"/>
                    </a:solidFill>
                  </a:rPr>
                  <a:t>05</a:t>
                </a:r>
                <a:endParaRPr lang="en-US" sz="1600" dirty="0">
                  <a:solidFill>
                    <a:schemeClr val="bg1"/>
                  </a:solidFill>
                </a:endParaRPr>
              </a:p>
            </p:txBody>
          </p:sp>
          <p:sp>
            <p:nvSpPr>
              <p:cNvPr id="35" name="Oval 34">
                <a:extLst>
                  <a:ext uri="{FF2B5EF4-FFF2-40B4-BE49-F238E27FC236}">
                    <a16:creationId xmlns:a16="http://schemas.microsoft.com/office/drawing/2014/main" id="{ED6C637A-1EA5-C42E-4FAE-4C6052F522A8}"/>
                  </a:ext>
                </a:extLst>
              </p:cNvPr>
              <p:cNvSpPr>
                <a:spLocks noChangeAspect="1"/>
              </p:cNvSpPr>
              <p:nvPr/>
            </p:nvSpPr>
            <p:spPr>
              <a:xfrm>
                <a:off x="2526111" y="4845696"/>
                <a:ext cx="126000" cy="126000"/>
              </a:xfrm>
              <a:prstGeom prst="ellipse">
                <a:avLst/>
              </a:prstGeom>
              <a:solidFill>
                <a:srgbClr val="7A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feld 18">
              <a:extLst>
                <a:ext uri="{FF2B5EF4-FFF2-40B4-BE49-F238E27FC236}">
                  <a16:creationId xmlns:a16="http://schemas.microsoft.com/office/drawing/2014/main" id="{2BF6D09A-F0D1-A5C1-31FB-9B4202737052}"/>
                </a:ext>
              </a:extLst>
            </p:cNvPr>
            <p:cNvSpPr txBox="1"/>
            <p:nvPr/>
          </p:nvSpPr>
          <p:spPr>
            <a:xfrm>
              <a:off x="3840175" y="7794827"/>
              <a:ext cx="2719801" cy="584775"/>
            </a:xfrm>
            <a:prstGeom prst="rect">
              <a:avLst/>
            </a:prstGeom>
            <a:noFill/>
          </p:spPr>
          <p:txBody>
            <a:bodyPr wrap="square">
              <a:spAutoFit/>
            </a:bodyPr>
            <a:lstStyle/>
            <a:p>
              <a:r>
                <a:rPr lang="en-US" sz="1600" b="1" dirty="0">
                  <a:solidFill>
                    <a:srgbClr val="0C2D45"/>
                  </a:solidFill>
                  <a:latin typeface="Calibri" panose="020F0502020204030204" pitchFamily="34" charset="0"/>
                  <a:cs typeface="Calibri" panose="020F0502020204030204" pitchFamily="34" charset="0"/>
                </a:rPr>
                <a:t>Overcoming Personal Challenges To Build Resilience</a:t>
              </a:r>
              <a:endParaRPr lang="sv-SE" sz="1600" b="1" dirty="0">
                <a:solidFill>
                  <a:srgbClr val="0C2D45"/>
                </a:solidFill>
                <a:latin typeface="Calibri" panose="020F0502020204030204" pitchFamily="34" charset="0"/>
                <a:cs typeface="Calibri" panose="020F0502020204030204" pitchFamily="34" charset="0"/>
              </a:endParaRPr>
            </a:p>
          </p:txBody>
        </p:sp>
        <p:grpSp>
          <p:nvGrpSpPr>
            <p:cNvPr id="38" name="Group 37">
              <a:extLst>
                <a:ext uri="{FF2B5EF4-FFF2-40B4-BE49-F238E27FC236}">
                  <a16:creationId xmlns:a16="http://schemas.microsoft.com/office/drawing/2014/main" id="{C98D48B8-63C8-9561-AAE3-4AB27AE3DA21}"/>
                </a:ext>
              </a:extLst>
            </p:cNvPr>
            <p:cNvGrpSpPr/>
            <p:nvPr/>
          </p:nvGrpSpPr>
          <p:grpSpPr>
            <a:xfrm>
              <a:off x="1442882" y="7794827"/>
              <a:ext cx="1168694" cy="554125"/>
              <a:chOff x="579166" y="4631634"/>
              <a:chExt cx="1168485" cy="554125"/>
            </a:xfrm>
          </p:grpSpPr>
          <p:cxnSp>
            <p:nvCxnSpPr>
              <p:cNvPr id="39" name="Straight Connector 38">
                <a:extLst>
                  <a:ext uri="{FF2B5EF4-FFF2-40B4-BE49-F238E27FC236}">
                    <a16:creationId xmlns:a16="http://schemas.microsoft.com/office/drawing/2014/main" id="{3157ABB7-8CAB-173F-5B0E-2DFC4A01A7FF}"/>
                  </a:ext>
                </a:extLst>
              </p:cNvPr>
              <p:cNvCxnSpPr>
                <a:cxnSpLocks/>
              </p:cNvCxnSpPr>
              <p:nvPr/>
            </p:nvCxnSpPr>
            <p:spPr>
              <a:xfrm>
                <a:off x="966792" y="4908696"/>
                <a:ext cx="719871" cy="0"/>
              </a:xfrm>
              <a:prstGeom prst="line">
                <a:avLst/>
              </a:prstGeom>
              <a:ln w="19050">
                <a:solidFill>
                  <a:srgbClr val="0C2D45"/>
                </a:solidFill>
                <a:prstDash val="sysDash"/>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423D8DBD-8DC2-04CA-86BE-D333203D16F6}"/>
                  </a:ext>
                </a:extLst>
              </p:cNvPr>
              <p:cNvSpPr/>
              <p:nvPr/>
            </p:nvSpPr>
            <p:spPr>
              <a:xfrm>
                <a:off x="579166" y="4631634"/>
                <a:ext cx="554125" cy="554125"/>
              </a:xfrm>
              <a:prstGeom prst="ellipse">
                <a:avLst/>
              </a:prstGeom>
              <a:solidFill>
                <a:srgbClr val="7A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17">
                <a:extLst>
                  <a:ext uri="{FF2B5EF4-FFF2-40B4-BE49-F238E27FC236}">
                    <a16:creationId xmlns:a16="http://schemas.microsoft.com/office/drawing/2014/main" id="{7D0C5CDE-288D-0A1B-3856-43FC65077921}"/>
                  </a:ext>
                </a:extLst>
              </p:cNvPr>
              <p:cNvSpPr txBox="1">
                <a:spLocks/>
              </p:cNvSpPr>
              <p:nvPr/>
            </p:nvSpPr>
            <p:spPr>
              <a:xfrm>
                <a:off x="593213" y="4802774"/>
                <a:ext cx="593831" cy="350990"/>
              </a:xfrm>
              <a:prstGeom prst="rect">
                <a:avLst/>
              </a:prstGeom>
              <a:noFill/>
            </p:spPr>
            <p:txBody>
              <a:bodyPr numCol="1" spcCol="288000" anchor="b">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262626"/>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720"/>
                  </a:lnSpc>
                </a:pPr>
                <a:r>
                  <a:rPr lang="en-US" sz="2800" b="1" dirty="0">
                    <a:solidFill>
                      <a:schemeClr val="bg1"/>
                    </a:solidFill>
                  </a:rPr>
                  <a:t>04</a:t>
                </a:r>
                <a:endParaRPr lang="en-US" sz="1600" dirty="0">
                  <a:solidFill>
                    <a:schemeClr val="bg1"/>
                  </a:solidFill>
                </a:endParaRPr>
              </a:p>
            </p:txBody>
          </p:sp>
          <p:sp>
            <p:nvSpPr>
              <p:cNvPr id="42" name="Oval 41">
                <a:extLst>
                  <a:ext uri="{FF2B5EF4-FFF2-40B4-BE49-F238E27FC236}">
                    <a16:creationId xmlns:a16="http://schemas.microsoft.com/office/drawing/2014/main" id="{86855248-4E97-AD83-52A3-46139E015695}"/>
                  </a:ext>
                </a:extLst>
              </p:cNvPr>
              <p:cNvSpPr>
                <a:spLocks noChangeAspect="1"/>
              </p:cNvSpPr>
              <p:nvPr/>
            </p:nvSpPr>
            <p:spPr>
              <a:xfrm>
                <a:off x="1621651" y="4845696"/>
                <a:ext cx="126000" cy="126000"/>
              </a:xfrm>
              <a:prstGeom prst="ellipse">
                <a:avLst/>
              </a:prstGeom>
              <a:solidFill>
                <a:srgbClr val="7A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Textfeld 18">
              <a:extLst>
                <a:ext uri="{FF2B5EF4-FFF2-40B4-BE49-F238E27FC236}">
                  <a16:creationId xmlns:a16="http://schemas.microsoft.com/office/drawing/2014/main" id="{094998C9-6D18-9326-2B0B-F42436404537}"/>
                </a:ext>
              </a:extLst>
            </p:cNvPr>
            <p:cNvSpPr txBox="1"/>
            <p:nvPr/>
          </p:nvSpPr>
          <p:spPr>
            <a:xfrm>
              <a:off x="3887247" y="5940771"/>
              <a:ext cx="2996344" cy="584775"/>
            </a:xfrm>
            <a:prstGeom prst="rect">
              <a:avLst/>
            </a:prstGeom>
            <a:noFill/>
          </p:spPr>
          <p:txBody>
            <a:bodyPr wrap="square">
              <a:spAutoFit/>
            </a:bodyPr>
            <a:lstStyle/>
            <a:p>
              <a:r>
                <a:rPr lang="sv-SE" sz="1600" b="1" dirty="0">
                  <a:solidFill>
                    <a:srgbClr val="0C2D45"/>
                  </a:solidFill>
                  <a:latin typeface="Calibri" panose="020F0502020204030204" pitchFamily="34" charset="0"/>
                  <a:cs typeface="Calibri" panose="020F0502020204030204" pitchFamily="34" charset="0"/>
                </a:rPr>
                <a:t>Obtaining Knowledge </a:t>
              </a:r>
            </a:p>
            <a:p>
              <a:r>
                <a:rPr lang="sv-SE" sz="1600" b="1" dirty="0">
                  <a:solidFill>
                    <a:srgbClr val="0C2D45"/>
                  </a:solidFill>
                  <a:latin typeface="Calibri" panose="020F0502020204030204" pitchFamily="34" charset="0"/>
                  <a:cs typeface="Calibri" panose="020F0502020204030204" pitchFamily="34" charset="0"/>
                </a:rPr>
                <a:t>&amp; Information</a:t>
              </a:r>
            </a:p>
          </p:txBody>
        </p:sp>
        <p:grpSp>
          <p:nvGrpSpPr>
            <p:cNvPr id="45" name="Group 44">
              <a:extLst>
                <a:ext uri="{FF2B5EF4-FFF2-40B4-BE49-F238E27FC236}">
                  <a16:creationId xmlns:a16="http://schemas.microsoft.com/office/drawing/2014/main" id="{1151406F-80EC-9310-F1C7-817356B1FE4C}"/>
                </a:ext>
              </a:extLst>
            </p:cNvPr>
            <p:cNvGrpSpPr/>
            <p:nvPr/>
          </p:nvGrpSpPr>
          <p:grpSpPr>
            <a:xfrm>
              <a:off x="1442883" y="5940771"/>
              <a:ext cx="1158550" cy="554125"/>
              <a:chOff x="579166" y="4631634"/>
              <a:chExt cx="1158550" cy="554125"/>
            </a:xfrm>
          </p:grpSpPr>
          <p:cxnSp>
            <p:nvCxnSpPr>
              <p:cNvPr id="46" name="Straight Connector 45">
                <a:extLst>
                  <a:ext uri="{FF2B5EF4-FFF2-40B4-BE49-F238E27FC236}">
                    <a16:creationId xmlns:a16="http://schemas.microsoft.com/office/drawing/2014/main" id="{0E053BCA-57A1-12D6-336B-9EC411A52005}"/>
                  </a:ext>
                </a:extLst>
              </p:cNvPr>
              <p:cNvCxnSpPr>
                <a:cxnSpLocks/>
                <a:endCxn id="49" idx="6"/>
              </p:cNvCxnSpPr>
              <p:nvPr/>
            </p:nvCxnSpPr>
            <p:spPr>
              <a:xfrm>
                <a:off x="966792" y="4908696"/>
                <a:ext cx="770924" cy="0"/>
              </a:xfrm>
              <a:prstGeom prst="line">
                <a:avLst/>
              </a:prstGeom>
              <a:ln w="19050">
                <a:solidFill>
                  <a:srgbClr val="0C2D45"/>
                </a:solidFill>
                <a:prstDash val="sysDash"/>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0AEB90FD-1EA0-B8A3-0E88-6019A221136B}"/>
                  </a:ext>
                </a:extLst>
              </p:cNvPr>
              <p:cNvSpPr/>
              <p:nvPr/>
            </p:nvSpPr>
            <p:spPr>
              <a:xfrm>
                <a:off x="579166" y="4631634"/>
                <a:ext cx="554125" cy="554125"/>
              </a:xfrm>
              <a:prstGeom prst="ellipse">
                <a:avLst/>
              </a:prstGeom>
              <a:solidFill>
                <a:srgbClr val="7A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Placeholder 17">
                <a:extLst>
                  <a:ext uri="{FF2B5EF4-FFF2-40B4-BE49-F238E27FC236}">
                    <a16:creationId xmlns:a16="http://schemas.microsoft.com/office/drawing/2014/main" id="{5167F099-D72A-990A-CA43-4174F13C3302}"/>
                  </a:ext>
                </a:extLst>
              </p:cNvPr>
              <p:cNvSpPr txBox="1">
                <a:spLocks/>
              </p:cNvSpPr>
              <p:nvPr/>
            </p:nvSpPr>
            <p:spPr>
              <a:xfrm>
                <a:off x="593213" y="4802774"/>
                <a:ext cx="593831" cy="350990"/>
              </a:xfrm>
              <a:prstGeom prst="rect">
                <a:avLst/>
              </a:prstGeom>
              <a:noFill/>
            </p:spPr>
            <p:txBody>
              <a:bodyPr numCol="1" spcCol="288000" anchor="b">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262626"/>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720"/>
                  </a:lnSpc>
                </a:pPr>
                <a:r>
                  <a:rPr lang="en-US" sz="2800" b="1" dirty="0">
                    <a:solidFill>
                      <a:schemeClr val="bg1"/>
                    </a:solidFill>
                  </a:rPr>
                  <a:t>02</a:t>
                </a:r>
                <a:endParaRPr lang="en-US" sz="1600" dirty="0">
                  <a:solidFill>
                    <a:schemeClr val="bg1"/>
                  </a:solidFill>
                </a:endParaRPr>
              </a:p>
            </p:txBody>
          </p:sp>
          <p:sp>
            <p:nvSpPr>
              <p:cNvPr id="49" name="Oval 48">
                <a:extLst>
                  <a:ext uri="{FF2B5EF4-FFF2-40B4-BE49-F238E27FC236}">
                    <a16:creationId xmlns:a16="http://schemas.microsoft.com/office/drawing/2014/main" id="{D9004ADA-01D1-1EE8-90A0-0F3A30736153}"/>
                  </a:ext>
                </a:extLst>
              </p:cNvPr>
              <p:cNvSpPr>
                <a:spLocks noChangeAspect="1"/>
              </p:cNvSpPr>
              <p:nvPr/>
            </p:nvSpPr>
            <p:spPr>
              <a:xfrm>
                <a:off x="1611716" y="4845696"/>
                <a:ext cx="126000" cy="126000"/>
              </a:xfrm>
              <a:prstGeom prst="ellipse">
                <a:avLst/>
              </a:prstGeom>
              <a:solidFill>
                <a:srgbClr val="7A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feld 18">
              <a:extLst>
                <a:ext uri="{FF2B5EF4-FFF2-40B4-BE49-F238E27FC236}">
                  <a16:creationId xmlns:a16="http://schemas.microsoft.com/office/drawing/2014/main" id="{9AC72C99-03D2-2444-6F8D-A637AF65AABF}"/>
                </a:ext>
              </a:extLst>
            </p:cNvPr>
            <p:cNvSpPr txBox="1"/>
            <p:nvPr/>
          </p:nvSpPr>
          <p:spPr>
            <a:xfrm>
              <a:off x="3887247" y="6867799"/>
              <a:ext cx="2996344" cy="338554"/>
            </a:xfrm>
            <a:prstGeom prst="rect">
              <a:avLst/>
            </a:prstGeom>
            <a:noFill/>
          </p:spPr>
          <p:txBody>
            <a:bodyPr wrap="square">
              <a:spAutoFit/>
            </a:bodyPr>
            <a:lstStyle/>
            <a:p>
              <a:r>
                <a:rPr lang="sv-SE" sz="1600" b="1" dirty="0">
                  <a:solidFill>
                    <a:srgbClr val="0C2D45"/>
                  </a:solidFill>
                  <a:latin typeface="Calibri" panose="020F0502020204030204" pitchFamily="34" charset="0"/>
                  <a:cs typeface="Calibri" panose="020F0502020204030204" pitchFamily="34" charset="0"/>
                </a:rPr>
                <a:t>Tackling Financial Challenges</a:t>
              </a:r>
            </a:p>
          </p:txBody>
        </p:sp>
        <p:grpSp>
          <p:nvGrpSpPr>
            <p:cNvPr id="52" name="Group 51">
              <a:extLst>
                <a:ext uri="{FF2B5EF4-FFF2-40B4-BE49-F238E27FC236}">
                  <a16:creationId xmlns:a16="http://schemas.microsoft.com/office/drawing/2014/main" id="{1398B3CF-A61F-E801-10E0-EB9ED6BD4760}"/>
                </a:ext>
              </a:extLst>
            </p:cNvPr>
            <p:cNvGrpSpPr/>
            <p:nvPr/>
          </p:nvGrpSpPr>
          <p:grpSpPr>
            <a:xfrm>
              <a:off x="1653261" y="6867799"/>
              <a:ext cx="959767" cy="554125"/>
              <a:chOff x="579166" y="4631634"/>
              <a:chExt cx="959767" cy="554125"/>
            </a:xfrm>
          </p:grpSpPr>
          <p:cxnSp>
            <p:nvCxnSpPr>
              <p:cNvPr id="53" name="Straight Connector 52">
                <a:extLst>
                  <a:ext uri="{FF2B5EF4-FFF2-40B4-BE49-F238E27FC236}">
                    <a16:creationId xmlns:a16="http://schemas.microsoft.com/office/drawing/2014/main" id="{C6A0106C-0861-F01D-32CA-E6CC62741E02}"/>
                  </a:ext>
                </a:extLst>
              </p:cNvPr>
              <p:cNvCxnSpPr>
                <a:cxnSpLocks/>
              </p:cNvCxnSpPr>
              <p:nvPr/>
            </p:nvCxnSpPr>
            <p:spPr>
              <a:xfrm>
                <a:off x="966792" y="4908696"/>
                <a:ext cx="468000" cy="0"/>
              </a:xfrm>
              <a:prstGeom prst="line">
                <a:avLst/>
              </a:prstGeom>
              <a:ln w="19050">
                <a:solidFill>
                  <a:srgbClr val="0C2D45"/>
                </a:solidFill>
                <a:prstDash val="sysDash"/>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0948FCF3-228A-1092-7749-60A27F4BBCE7}"/>
                  </a:ext>
                </a:extLst>
              </p:cNvPr>
              <p:cNvSpPr/>
              <p:nvPr/>
            </p:nvSpPr>
            <p:spPr>
              <a:xfrm>
                <a:off x="579166" y="4631634"/>
                <a:ext cx="554125" cy="554125"/>
              </a:xfrm>
              <a:prstGeom prst="ellipse">
                <a:avLst/>
              </a:prstGeom>
              <a:solidFill>
                <a:srgbClr val="7A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 Placeholder 17">
                <a:extLst>
                  <a:ext uri="{FF2B5EF4-FFF2-40B4-BE49-F238E27FC236}">
                    <a16:creationId xmlns:a16="http://schemas.microsoft.com/office/drawing/2014/main" id="{EAF510F0-17A9-6C13-6FE5-7C7BAEB00D78}"/>
                  </a:ext>
                </a:extLst>
              </p:cNvPr>
              <p:cNvSpPr txBox="1">
                <a:spLocks/>
              </p:cNvSpPr>
              <p:nvPr/>
            </p:nvSpPr>
            <p:spPr>
              <a:xfrm>
                <a:off x="593213" y="4802774"/>
                <a:ext cx="593831" cy="350990"/>
              </a:xfrm>
              <a:prstGeom prst="rect">
                <a:avLst/>
              </a:prstGeom>
              <a:noFill/>
            </p:spPr>
            <p:txBody>
              <a:bodyPr numCol="1" spcCol="288000" anchor="b">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262626"/>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720"/>
                  </a:lnSpc>
                </a:pPr>
                <a:r>
                  <a:rPr lang="en-US" sz="2800" b="1" dirty="0">
                    <a:solidFill>
                      <a:schemeClr val="bg1"/>
                    </a:solidFill>
                  </a:rPr>
                  <a:t>03</a:t>
                </a:r>
                <a:endParaRPr lang="en-US" sz="1600" dirty="0">
                  <a:solidFill>
                    <a:schemeClr val="bg1"/>
                  </a:solidFill>
                </a:endParaRPr>
              </a:p>
            </p:txBody>
          </p:sp>
          <p:sp>
            <p:nvSpPr>
              <p:cNvPr id="56" name="Oval 55">
                <a:extLst>
                  <a:ext uri="{FF2B5EF4-FFF2-40B4-BE49-F238E27FC236}">
                    <a16:creationId xmlns:a16="http://schemas.microsoft.com/office/drawing/2014/main" id="{4D6CDA2F-6B87-0181-0F1B-37F7B4635157}"/>
                  </a:ext>
                </a:extLst>
              </p:cNvPr>
              <p:cNvSpPr>
                <a:spLocks noChangeAspect="1"/>
              </p:cNvSpPr>
              <p:nvPr/>
            </p:nvSpPr>
            <p:spPr>
              <a:xfrm>
                <a:off x="1412933" y="4845696"/>
                <a:ext cx="126000" cy="126000"/>
              </a:xfrm>
              <a:prstGeom prst="ellipse">
                <a:avLst/>
              </a:prstGeom>
              <a:solidFill>
                <a:srgbClr val="7A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0" name="Group 79">
              <a:extLst>
                <a:ext uri="{FF2B5EF4-FFF2-40B4-BE49-F238E27FC236}">
                  <a16:creationId xmlns:a16="http://schemas.microsoft.com/office/drawing/2014/main" id="{F655E86B-D1DE-51C0-A758-3C52271E5BBE}"/>
                </a:ext>
              </a:extLst>
            </p:cNvPr>
            <p:cNvGrpSpPr/>
            <p:nvPr/>
          </p:nvGrpSpPr>
          <p:grpSpPr>
            <a:xfrm>
              <a:off x="3014002" y="4891294"/>
              <a:ext cx="504648" cy="504512"/>
              <a:chOff x="4723142" y="2254316"/>
              <a:chExt cx="1008541" cy="1008269"/>
            </a:xfrm>
            <a:solidFill>
              <a:srgbClr val="0C2D45"/>
            </a:solidFill>
          </p:grpSpPr>
          <p:grpSp>
            <p:nvGrpSpPr>
              <p:cNvPr id="65" name="Group 64">
                <a:extLst>
                  <a:ext uri="{FF2B5EF4-FFF2-40B4-BE49-F238E27FC236}">
                    <a16:creationId xmlns:a16="http://schemas.microsoft.com/office/drawing/2014/main" id="{50589AA0-1DD7-F308-D7FB-391E0552568F}"/>
                  </a:ext>
                </a:extLst>
              </p:cNvPr>
              <p:cNvGrpSpPr/>
              <p:nvPr/>
            </p:nvGrpSpPr>
            <p:grpSpPr>
              <a:xfrm>
                <a:off x="4723142" y="2254316"/>
                <a:ext cx="1008541" cy="1008269"/>
                <a:chOff x="4723142" y="2254316"/>
                <a:chExt cx="1008541" cy="1008269"/>
              </a:xfrm>
              <a:grpFill/>
            </p:grpSpPr>
            <p:sp>
              <p:nvSpPr>
                <p:cNvPr id="66" name="Freeform 65">
                  <a:extLst>
                    <a:ext uri="{FF2B5EF4-FFF2-40B4-BE49-F238E27FC236}">
                      <a16:creationId xmlns:a16="http://schemas.microsoft.com/office/drawing/2014/main" id="{A579EA5B-C36E-E133-3AA0-8CE9AA091A18}"/>
                    </a:ext>
                  </a:extLst>
                </p:cNvPr>
                <p:cNvSpPr/>
                <p:nvPr/>
              </p:nvSpPr>
              <p:spPr>
                <a:xfrm>
                  <a:off x="4723142" y="2254316"/>
                  <a:ext cx="1008541" cy="1008269"/>
                </a:xfrm>
                <a:custGeom>
                  <a:avLst/>
                  <a:gdLst>
                    <a:gd name="connsiteX0" fmla="*/ 92873 w 1008541"/>
                    <a:gd name="connsiteY0" fmla="*/ 366995 h 1008269"/>
                    <a:gd name="connsiteX1" fmla="*/ 75493 w 1008541"/>
                    <a:gd name="connsiteY1" fmla="*/ 202740 h 1008269"/>
                    <a:gd name="connsiteX2" fmla="*/ 231097 w 1008541"/>
                    <a:gd name="connsiteY2" fmla="*/ 185636 h 1008269"/>
                    <a:gd name="connsiteX3" fmla="*/ 243317 w 1008541"/>
                    <a:gd name="connsiteY3" fmla="*/ 357221 h 1008269"/>
                    <a:gd name="connsiteX4" fmla="*/ 306591 w 1008541"/>
                    <a:gd name="connsiteY4" fmla="*/ 343647 h 1008269"/>
                    <a:gd name="connsiteX5" fmla="*/ 391589 w 1008541"/>
                    <a:gd name="connsiteY5" fmla="*/ 279302 h 1008269"/>
                    <a:gd name="connsiteX6" fmla="*/ 422275 w 1008541"/>
                    <a:gd name="connsiteY6" fmla="*/ 259483 h 1008269"/>
                    <a:gd name="connsiteX7" fmla="*/ 422275 w 1008541"/>
                    <a:gd name="connsiteY7" fmla="*/ 241021 h 1008269"/>
                    <a:gd name="connsiteX8" fmla="*/ 431508 w 1008541"/>
                    <a:gd name="connsiteY8" fmla="*/ 228804 h 1008269"/>
                    <a:gd name="connsiteX9" fmla="*/ 459207 w 1008541"/>
                    <a:gd name="connsiteY9" fmla="*/ 222016 h 1008269"/>
                    <a:gd name="connsiteX10" fmla="*/ 467082 w 1008541"/>
                    <a:gd name="connsiteY10" fmla="*/ 214686 h 1008269"/>
                    <a:gd name="connsiteX11" fmla="*/ 484462 w 1008541"/>
                    <a:gd name="connsiteY11" fmla="*/ 172604 h 1008269"/>
                    <a:gd name="connsiteX12" fmla="*/ 483919 w 1008541"/>
                    <a:gd name="connsiteY12" fmla="*/ 160930 h 1008269"/>
                    <a:gd name="connsiteX13" fmla="*/ 465453 w 1008541"/>
                    <a:gd name="connsiteY13" fmla="*/ 130250 h 1008269"/>
                    <a:gd name="connsiteX14" fmla="*/ 552895 w 1008541"/>
                    <a:gd name="connsiteY14" fmla="*/ 42829 h 1008269"/>
                    <a:gd name="connsiteX15" fmla="*/ 583853 w 1008541"/>
                    <a:gd name="connsiteY15" fmla="*/ 61290 h 1008269"/>
                    <a:gd name="connsiteX16" fmla="*/ 595530 w 1008541"/>
                    <a:gd name="connsiteY16" fmla="*/ 61833 h 1008269"/>
                    <a:gd name="connsiteX17" fmla="*/ 636535 w 1008541"/>
                    <a:gd name="connsiteY17" fmla="*/ 44729 h 1008269"/>
                    <a:gd name="connsiteX18" fmla="*/ 644953 w 1008541"/>
                    <a:gd name="connsiteY18" fmla="*/ 35498 h 1008269"/>
                    <a:gd name="connsiteX19" fmla="*/ 652557 w 1008541"/>
                    <a:gd name="connsiteY19" fmla="*/ 5905 h 1008269"/>
                    <a:gd name="connsiteX20" fmla="*/ 659889 w 1008541"/>
                    <a:gd name="connsiteY20" fmla="*/ 204 h 1008269"/>
                    <a:gd name="connsiteX21" fmla="*/ 770685 w 1008541"/>
                    <a:gd name="connsiteY21" fmla="*/ 204 h 1008269"/>
                    <a:gd name="connsiteX22" fmla="*/ 778289 w 1008541"/>
                    <a:gd name="connsiteY22" fmla="*/ 6448 h 1008269"/>
                    <a:gd name="connsiteX23" fmla="*/ 787794 w 1008541"/>
                    <a:gd name="connsiteY23" fmla="*/ 40114 h 1008269"/>
                    <a:gd name="connsiteX24" fmla="*/ 819295 w 1008541"/>
                    <a:gd name="connsiteY24" fmla="*/ 54503 h 1008269"/>
                    <a:gd name="connsiteX25" fmla="*/ 864373 w 1008541"/>
                    <a:gd name="connsiteY25" fmla="*/ 50973 h 1008269"/>
                    <a:gd name="connsiteX26" fmla="*/ 877137 w 1008541"/>
                    <a:gd name="connsiteY26" fmla="*/ 43100 h 1008269"/>
                    <a:gd name="connsiteX27" fmla="*/ 964850 w 1008541"/>
                    <a:gd name="connsiteY27" fmla="*/ 131065 h 1008269"/>
                    <a:gd name="connsiteX28" fmla="*/ 946656 w 1008541"/>
                    <a:gd name="connsiteY28" fmla="*/ 161201 h 1008269"/>
                    <a:gd name="connsiteX29" fmla="*/ 946113 w 1008541"/>
                    <a:gd name="connsiteY29" fmla="*/ 172061 h 1008269"/>
                    <a:gd name="connsiteX30" fmla="*/ 963764 w 1008541"/>
                    <a:gd name="connsiteY30" fmla="*/ 214143 h 1008269"/>
                    <a:gd name="connsiteX31" fmla="*/ 972454 w 1008541"/>
                    <a:gd name="connsiteY31" fmla="*/ 222016 h 1008269"/>
                    <a:gd name="connsiteX32" fmla="*/ 1001782 w 1008541"/>
                    <a:gd name="connsiteY32" fmla="*/ 229618 h 1008269"/>
                    <a:gd name="connsiteX33" fmla="*/ 1008300 w 1008541"/>
                    <a:gd name="connsiteY33" fmla="*/ 237492 h 1008269"/>
                    <a:gd name="connsiteX34" fmla="*/ 1008300 w 1008541"/>
                    <a:gd name="connsiteY34" fmla="*/ 241564 h 1008269"/>
                    <a:gd name="connsiteX35" fmla="*/ 1008300 w 1008541"/>
                    <a:gd name="connsiteY35" fmla="*/ 997682 h 1008269"/>
                    <a:gd name="connsiteX36" fmla="*/ 1008300 w 1008541"/>
                    <a:gd name="connsiteY36" fmla="*/ 1008270 h 1008269"/>
                    <a:gd name="connsiteX37" fmla="*/ 997166 w 1008541"/>
                    <a:gd name="connsiteY37" fmla="*/ 1008270 h 1008269"/>
                    <a:gd name="connsiteX38" fmla="*/ 70062 w 1008541"/>
                    <a:gd name="connsiteY38" fmla="*/ 1008270 h 1008269"/>
                    <a:gd name="connsiteX39" fmla="*/ 0 w 1008541"/>
                    <a:gd name="connsiteY39" fmla="*/ 937681 h 1008269"/>
                    <a:gd name="connsiteX40" fmla="*/ 0 w 1008541"/>
                    <a:gd name="connsiteY40" fmla="*/ 510888 h 1008269"/>
                    <a:gd name="connsiteX41" fmla="*/ 90158 w 1008541"/>
                    <a:gd name="connsiteY41" fmla="*/ 369439 h 1008269"/>
                    <a:gd name="connsiteX42" fmla="*/ 92873 w 1008541"/>
                    <a:gd name="connsiteY42" fmla="*/ 366995 h 1008269"/>
                    <a:gd name="connsiteX43" fmla="*/ 120844 w 1008541"/>
                    <a:gd name="connsiteY43" fmla="*/ 974876 h 1008269"/>
                    <a:gd name="connsiteX44" fmla="*/ 974898 w 1008541"/>
                    <a:gd name="connsiteY44" fmla="*/ 974876 h 1008269"/>
                    <a:gd name="connsiteX45" fmla="*/ 974898 w 1008541"/>
                    <a:gd name="connsiteY45" fmla="*/ 362923 h 1008269"/>
                    <a:gd name="connsiteX46" fmla="*/ 972454 w 1008541"/>
                    <a:gd name="connsiteY46" fmla="*/ 361022 h 1008269"/>
                    <a:gd name="connsiteX47" fmla="*/ 963221 w 1008541"/>
                    <a:gd name="connsiteY47" fmla="*/ 371611 h 1008269"/>
                    <a:gd name="connsiteX48" fmla="*/ 946113 w 1008541"/>
                    <a:gd name="connsiteY48" fmla="*/ 412607 h 1008269"/>
                    <a:gd name="connsiteX49" fmla="*/ 946656 w 1008541"/>
                    <a:gd name="connsiteY49" fmla="*/ 424281 h 1008269"/>
                    <a:gd name="connsiteX50" fmla="*/ 965122 w 1008541"/>
                    <a:gd name="connsiteY50" fmla="*/ 454689 h 1008269"/>
                    <a:gd name="connsiteX51" fmla="*/ 877408 w 1008541"/>
                    <a:gd name="connsiteY51" fmla="*/ 542382 h 1008269"/>
                    <a:gd name="connsiteX52" fmla="*/ 846994 w 1008541"/>
                    <a:gd name="connsiteY52" fmla="*/ 523920 h 1008269"/>
                    <a:gd name="connsiteX53" fmla="*/ 835316 w 1008541"/>
                    <a:gd name="connsiteY53" fmla="*/ 523377 h 1008269"/>
                    <a:gd name="connsiteX54" fmla="*/ 794311 w 1008541"/>
                    <a:gd name="connsiteY54" fmla="*/ 540753 h 1008269"/>
                    <a:gd name="connsiteX55" fmla="*/ 785893 w 1008541"/>
                    <a:gd name="connsiteY55" fmla="*/ 549984 h 1008269"/>
                    <a:gd name="connsiteX56" fmla="*/ 778289 w 1008541"/>
                    <a:gd name="connsiteY56" fmla="*/ 579577 h 1008269"/>
                    <a:gd name="connsiteX57" fmla="*/ 771229 w 1008541"/>
                    <a:gd name="connsiteY57" fmla="*/ 585278 h 1008269"/>
                    <a:gd name="connsiteX58" fmla="*/ 660432 w 1008541"/>
                    <a:gd name="connsiteY58" fmla="*/ 585278 h 1008269"/>
                    <a:gd name="connsiteX59" fmla="*/ 652829 w 1008541"/>
                    <a:gd name="connsiteY59" fmla="*/ 579034 h 1008269"/>
                    <a:gd name="connsiteX60" fmla="*/ 647126 w 1008541"/>
                    <a:gd name="connsiteY60" fmla="*/ 557857 h 1008269"/>
                    <a:gd name="connsiteX61" fmla="*/ 643324 w 1008541"/>
                    <a:gd name="connsiteY61" fmla="*/ 559486 h 1008269"/>
                    <a:gd name="connsiteX62" fmla="*/ 330759 w 1008541"/>
                    <a:gd name="connsiteY62" fmla="*/ 777226 h 1008269"/>
                    <a:gd name="connsiteX63" fmla="*/ 325600 w 1008541"/>
                    <a:gd name="connsiteY63" fmla="*/ 787000 h 1008269"/>
                    <a:gd name="connsiteX64" fmla="*/ 325328 w 1008541"/>
                    <a:gd name="connsiteY64" fmla="*/ 815507 h 1008269"/>
                    <a:gd name="connsiteX65" fmla="*/ 246847 w 1008541"/>
                    <a:gd name="connsiteY65" fmla="*/ 876594 h 1008269"/>
                    <a:gd name="connsiteX66" fmla="*/ 210730 w 1008541"/>
                    <a:gd name="connsiteY66" fmla="*/ 860576 h 1008269"/>
                    <a:gd name="connsiteX67" fmla="*/ 134422 w 1008541"/>
                    <a:gd name="connsiteY67" fmla="*/ 914061 h 1008269"/>
                    <a:gd name="connsiteX68" fmla="*/ 130348 w 1008541"/>
                    <a:gd name="connsiteY68" fmla="*/ 924378 h 1008269"/>
                    <a:gd name="connsiteX69" fmla="*/ 120844 w 1008541"/>
                    <a:gd name="connsiteY69" fmla="*/ 974876 h 1008269"/>
                    <a:gd name="connsiteX70" fmla="*/ 178958 w 1008541"/>
                    <a:gd name="connsiteY70" fmla="*/ 438942 h 1008269"/>
                    <a:gd name="connsiteX71" fmla="*/ 190363 w 1008541"/>
                    <a:gd name="connsiteY71" fmla="*/ 438942 h 1008269"/>
                    <a:gd name="connsiteX72" fmla="*/ 306319 w 1008541"/>
                    <a:gd name="connsiteY72" fmla="*/ 438942 h 1008269"/>
                    <a:gd name="connsiteX73" fmla="*/ 350583 w 1008541"/>
                    <a:gd name="connsiteY73" fmla="*/ 426453 h 1008269"/>
                    <a:gd name="connsiteX74" fmla="*/ 462194 w 1008541"/>
                    <a:gd name="connsiteY74" fmla="*/ 340117 h 1008269"/>
                    <a:gd name="connsiteX75" fmla="*/ 469798 w 1008541"/>
                    <a:gd name="connsiteY75" fmla="*/ 311610 h 1008269"/>
                    <a:gd name="connsiteX76" fmla="*/ 445629 w 1008541"/>
                    <a:gd name="connsiteY76" fmla="*/ 292877 h 1008269"/>
                    <a:gd name="connsiteX77" fmla="*/ 416300 w 1008541"/>
                    <a:gd name="connsiteY77" fmla="*/ 301293 h 1008269"/>
                    <a:gd name="connsiteX78" fmla="*/ 313923 w 1008541"/>
                    <a:gd name="connsiteY78" fmla="*/ 378127 h 1008269"/>
                    <a:gd name="connsiteX79" fmla="*/ 277262 w 1008541"/>
                    <a:gd name="connsiteY79" fmla="*/ 390344 h 1008269"/>
                    <a:gd name="connsiteX80" fmla="*/ 149358 w 1008541"/>
                    <a:gd name="connsiteY80" fmla="*/ 390344 h 1008269"/>
                    <a:gd name="connsiteX81" fmla="*/ 32316 w 1008541"/>
                    <a:gd name="connsiteY81" fmla="*/ 507087 h 1008269"/>
                    <a:gd name="connsiteX82" fmla="*/ 32316 w 1008541"/>
                    <a:gd name="connsiteY82" fmla="*/ 631161 h 1008269"/>
                    <a:gd name="connsiteX83" fmla="*/ 84455 w 1008541"/>
                    <a:gd name="connsiteY83" fmla="*/ 683289 h 1008269"/>
                    <a:gd name="connsiteX84" fmla="*/ 191178 w 1008541"/>
                    <a:gd name="connsiteY84" fmla="*/ 683289 h 1008269"/>
                    <a:gd name="connsiteX85" fmla="*/ 227567 w 1008541"/>
                    <a:gd name="connsiteY85" fmla="*/ 719941 h 1008269"/>
                    <a:gd name="connsiteX86" fmla="*/ 227567 w 1008541"/>
                    <a:gd name="connsiteY86" fmla="*/ 813335 h 1008269"/>
                    <a:gd name="connsiteX87" fmla="*/ 259611 w 1008541"/>
                    <a:gd name="connsiteY87" fmla="*/ 845915 h 1008269"/>
                    <a:gd name="connsiteX88" fmla="*/ 292198 w 1008541"/>
                    <a:gd name="connsiteY88" fmla="*/ 813878 h 1008269"/>
                    <a:gd name="connsiteX89" fmla="*/ 292198 w 1008541"/>
                    <a:gd name="connsiteY89" fmla="*/ 665641 h 1008269"/>
                    <a:gd name="connsiteX90" fmla="*/ 244675 w 1008541"/>
                    <a:gd name="connsiteY90" fmla="*/ 618401 h 1008269"/>
                    <a:gd name="connsiteX91" fmla="*/ 187648 w 1008541"/>
                    <a:gd name="connsiteY91" fmla="*/ 618401 h 1008269"/>
                    <a:gd name="connsiteX92" fmla="*/ 178958 w 1008541"/>
                    <a:gd name="connsiteY92" fmla="*/ 617858 h 1008269"/>
                    <a:gd name="connsiteX93" fmla="*/ 178958 w 1008541"/>
                    <a:gd name="connsiteY93" fmla="*/ 438942 h 1008269"/>
                    <a:gd name="connsiteX94" fmla="*/ 324785 w 1008541"/>
                    <a:gd name="connsiteY94" fmla="*/ 740846 h 1008269"/>
                    <a:gd name="connsiteX95" fmla="*/ 620513 w 1008541"/>
                    <a:gd name="connsiteY95" fmla="*/ 535052 h 1008269"/>
                    <a:gd name="connsiteX96" fmla="*/ 594715 w 1008541"/>
                    <a:gd name="connsiteY96" fmla="*/ 523106 h 1008269"/>
                    <a:gd name="connsiteX97" fmla="*/ 583853 w 1008541"/>
                    <a:gd name="connsiteY97" fmla="*/ 523649 h 1008269"/>
                    <a:gd name="connsiteX98" fmla="*/ 553710 w 1008541"/>
                    <a:gd name="connsiteY98" fmla="*/ 542111 h 1008269"/>
                    <a:gd name="connsiteX99" fmla="*/ 465724 w 1008541"/>
                    <a:gd name="connsiteY99" fmla="*/ 454417 h 1008269"/>
                    <a:gd name="connsiteX100" fmla="*/ 484190 w 1008541"/>
                    <a:gd name="connsiteY100" fmla="*/ 424281 h 1008269"/>
                    <a:gd name="connsiteX101" fmla="*/ 486363 w 1008541"/>
                    <a:gd name="connsiteY101" fmla="*/ 416951 h 1008269"/>
                    <a:gd name="connsiteX102" fmla="*/ 468168 w 1008541"/>
                    <a:gd name="connsiteY102" fmla="*/ 377041 h 1008269"/>
                    <a:gd name="connsiteX103" fmla="*/ 380998 w 1008541"/>
                    <a:gd name="connsiteY103" fmla="*/ 444915 h 1008269"/>
                    <a:gd name="connsiteX104" fmla="*/ 310935 w 1008541"/>
                    <a:gd name="connsiteY104" fmla="*/ 471521 h 1008269"/>
                    <a:gd name="connsiteX105" fmla="*/ 268301 w 1008541"/>
                    <a:gd name="connsiteY105" fmla="*/ 471793 h 1008269"/>
                    <a:gd name="connsiteX106" fmla="*/ 211545 w 1008541"/>
                    <a:gd name="connsiteY106" fmla="*/ 471793 h 1008269"/>
                    <a:gd name="connsiteX107" fmla="*/ 211545 w 1008541"/>
                    <a:gd name="connsiteY107" fmla="*/ 585550 h 1008269"/>
                    <a:gd name="connsiteX108" fmla="*/ 223222 w 1008541"/>
                    <a:gd name="connsiteY108" fmla="*/ 585550 h 1008269"/>
                    <a:gd name="connsiteX109" fmla="*/ 325057 w 1008541"/>
                    <a:gd name="connsiteY109" fmla="*/ 687633 h 1008269"/>
                    <a:gd name="connsiteX110" fmla="*/ 324785 w 1008541"/>
                    <a:gd name="connsiteY110" fmla="*/ 740846 h 1008269"/>
                    <a:gd name="connsiteX111" fmla="*/ 454590 w 1008541"/>
                    <a:gd name="connsiteY111" fmla="*/ 257039 h 1008269"/>
                    <a:gd name="connsiteX112" fmla="*/ 454590 w 1008541"/>
                    <a:gd name="connsiteY112" fmla="*/ 259754 h 1008269"/>
                    <a:gd name="connsiteX113" fmla="*/ 460293 w 1008541"/>
                    <a:gd name="connsiteY113" fmla="*/ 262469 h 1008269"/>
                    <a:gd name="connsiteX114" fmla="*/ 497768 w 1008541"/>
                    <a:gd name="connsiteY114" fmla="*/ 345547 h 1008269"/>
                    <a:gd name="connsiteX115" fmla="*/ 497225 w 1008541"/>
                    <a:gd name="connsiteY115" fmla="*/ 355864 h 1008269"/>
                    <a:gd name="connsiteX116" fmla="*/ 520036 w 1008541"/>
                    <a:gd name="connsiteY116" fmla="*/ 408806 h 1008269"/>
                    <a:gd name="connsiteX117" fmla="*/ 519221 w 1008541"/>
                    <a:gd name="connsiteY117" fmla="*/ 429439 h 1008269"/>
                    <a:gd name="connsiteX118" fmla="*/ 506458 w 1008541"/>
                    <a:gd name="connsiteY118" fmla="*/ 449530 h 1008269"/>
                    <a:gd name="connsiteX119" fmla="*/ 557511 w 1008541"/>
                    <a:gd name="connsiteY119" fmla="*/ 500843 h 1008269"/>
                    <a:gd name="connsiteX120" fmla="*/ 582766 w 1008541"/>
                    <a:gd name="connsiteY120" fmla="*/ 485639 h 1008269"/>
                    <a:gd name="connsiteX121" fmla="*/ 594172 w 1008541"/>
                    <a:gd name="connsiteY121" fmla="*/ 485639 h 1008269"/>
                    <a:gd name="connsiteX122" fmla="*/ 663419 w 1008541"/>
                    <a:gd name="connsiteY122" fmla="*/ 514146 h 1008269"/>
                    <a:gd name="connsiteX123" fmla="*/ 671566 w 1008541"/>
                    <a:gd name="connsiteY123" fmla="*/ 522563 h 1008269"/>
                    <a:gd name="connsiteX124" fmla="*/ 678898 w 1008541"/>
                    <a:gd name="connsiteY124" fmla="*/ 552156 h 1008269"/>
                    <a:gd name="connsiteX125" fmla="*/ 750862 w 1008541"/>
                    <a:gd name="connsiteY125" fmla="*/ 552156 h 1008269"/>
                    <a:gd name="connsiteX126" fmla="*/ 758194 w 1008541"/>
                    <a:gd name="connsiteY126" fmla="*/ 522563 h 1008269"/>
                    <a:gd name="connsiteX127" fmla="*/ 766340 w 1008541"/>
                    <a:gd name="connsiteY127" fmla="*/ 514418 h 1008269"/>
                    <a:gd name="connsiteX128" fmla="*/ 835588 w 1008541"/>
                    <a:gd name="connsiteY128" fmla="*/ 485911 h 1008269"/>
                    <a:gd name="connsiteX129" fmla="*/ 846994 w 1008541"/>
                    <a:gd name="connsiteY129" fmla="*/ 485911 h 1008269"/>
                    <a:gd name="connsiteX130" fmla="*/ 871434 w 1008541"/>
                    <a:gd name="connsiteY130" fmla="*/ 500572 h 1008269"/>
                    <a:gd name="connsiteX131" fmla="*/ 923302 w 1008541"/>
                    <a:gd name="connsiteY131" fmla="*/ 449259 h 1008269"/>
                    <a:gd name="connsiteX132" fmla="*/ 908638 w 1008541"/>
                    <a:gd name="connsiteY132" fmla="*/ 425910 h 1008269"/>
                    <a:gd name="connsiteX133" fmla="*/ 908094 w 1008541"/>
                    <a:gd name="connsiteY133" fmla="*/ 412335 h 1008269"/>
                    <a:gd name="connsiteX134" fmla="*/ 936880 w 1008541"/>
                    <a:gd name="connsiteY134" fmla="*/ 344461 h 1008269"/>
                    <a:gd name="connsiteX135" fmla="*/ 945841 w 1008541"/>
                    <a:gd name="connsiteY135" fmla="*/ 335773 h 1008269"/>
                    <a:gd name="connsiteX136" fmla="*/ 974626 w 1008541"/>
                    <a:gd name="connsiteY136" fmla="*/ 328714 h 1008269"/>
                    <a:gd name="connsiteX137" fmla="*/ 974626 w 1008541"/>
                    <a:gd name="connsiteY137" fmla="*/ 256768 h 1008269"/>
                    <a:gd name="connsiteX138" fmla="*/ 945570 w 1008541"/>
                    <a:gd name="connsiteY138" fmla="*/ 249709 h 1008269"/>
                    <a:gd name="connsiteX139" fmla="*/ 936880 w 1008541"/>
                    <a:gd name="connsiteY139" fmla="*/ 241835 h 1008269"/>
                    <a:gd name="connsiteX140" fmla="*/ 907823 w 1008541"/>
                    <a:gd name="connsiteY140" fmla="*/ 171789 h 1008269"/>
                    <a:gd name="connsiteX141" fmla="*/ 908366 w 1008541"/>
                    <a:gd name="connsiteY141" fmla="*/ 160387 h 1008269"/>
                    <a:gd name="connsiteX142" fmla="*/ 923030 w 1008541"/>
                    <a:gd name="connsiteY142" fmla="*/ 135952 h 1008269"/>
                    <a:gd name="connsiteX143" fmla="*/ 871706 w 1008541"/>
                    <a:gd name="connsiteY143" fmla="*/ 84368 h 1008269"/>
                    <a:gd name="connsiteX144" fmla="*/ 848623 w 1008541"/>
                    <a:gd name="connsiteY144" fmla="*/ 98757 h 1008269"/>
                    <a:gd name="connsiteX145" fmla="*/ 833959 w 1008541"/>
                    <a:gd name="connsiteY145" fmla="*/ 99300 h 1008269"/>
                    <a:gd name="connsiteX146" fmla="*/ 766884 w 1008541"/>
                    <a:gd name="connsiteY146" fmla="*/ 71336 h 1008269"/>
                    <a:gd name="connsiteX147" fmla="*/ 757379 w 1008541"/>
                    <a:gd name="connsiteY147" fmla="*/ 61290 h 1008269"/>
                    <a:gd name="connsiteX148" fmla="*/ 750590 w 1008541"/>
                    <a:gd name="connsiteY148" fmla="*/ 32783 h 1008269"/>
                    <a:gd name="connsiteX149" fmla="*/ 678627 w 1008541"/>
                    <a:gd name="connsiteY149" fmla="*/ 32783 h 1008269"/>
                    <a:gd name="connsiteX150" fmla="*/ 671566 w 1008541"/>
                    <a:gd name="connsiteY150" fmla="*/ 61562 h 1008269"/>
                    <a:gd name="connsiteX151" fmla="*/ 663148 w 1008541"/>
                    <a:gd name="connsiteY151" fmla="*/ 70793 h 1008269"/>
                    <a:gd name="connsiteX152" fmla="*/ 594172 w 1008541"/>
                    <a:gd name="connsiteY152" fmla="*/ 99571 h 1008269"/>
                    <a:gd name="connsiteX153" fmla="*/ 582766 w 1008541"/>
                    <a:gd name="connsiteY153" fmla="*/ 99300 h 1008269"/>
                    <a:gd name="connsiteX154" fmla="*/ 558598 w 1008541"/>
                    <a:gd name="connsiteY154" fmla="*/ 84639 h 1008269"/>
                    <a:gd name="connsiteX155" fmla="*/ 507001 w 1008541"/>
                    <a:gd name="connsiteY155" fmla="*/ 136223 h 1008269"/>
                    <a:gd name="connsiteX156" fmla="*/ 520851 w 1008541"/>
                    <a:gd name="connsiteY156" fmla="*/ 158486 h 1008269"/>
                    <a:gd name="connsiteX157" fmla="*/ 521394 w 1008541"/>
                    <a:gd name="connsiteY157" fmla="*/ 173961 h 1008269"/>
                    <a:gd name="connsiteX158" fmla="*/ 493966 w 1008541"/>
                    <a:gd name="connsiteY158" fmla="*/ 240206 h 1008269"/>
                    <a:gd name="connsiteX159" fmla="*/ 483376 w 1008541"/>
                    <a:gd name="connsiteY159" fmla="*/ 250252 h 1008269"/>
                    <a:gd name="connsiteX160" fmla="*/ 454590 w 1008541"/>
                    <a:gd name="connsiteY160" fmla="*/ 257039 h 1008269"/>
                    <a:gd name="connsiteX161" fmla="*/ 162936 w 1008541"/>
                    <a:gd name="connsiteY161" fmla="*/ 195138 h 1008269"/>
                    <a:gd name="connsiteX162" fmla="*/ 80925 w 1008541"/>
                    <a:gd name="connsiteY162" fmla="*/ 276044 h 1008269"/>
                    <a:gd name="connsiteX163" fmla="*/ 161035 w 1008541"/>
                    <a:gd name="connsiteY163" fmla="*/ 357764 h 1008269"/>
                    <a:gd name="connsiteX164" fmla="*/ 243589 w 1008541"/>
                    <a:gd name="connsiteY164" fmla="*/ 277401 h 1008269"/>
                    <a:gd name="connsiteX165" fmla="*/ 162936 w 1008541"/>
                    <a:gd name="connsiteY165" fmla="*/ 195138 h 1008269"/>
                    <a:gd name="connsiteX166" fmla="*/ 33402 w 1008541"/>
                    <a:gd name="connsiteY166" fmla="*/ 699850 h 1008269"/>
                    <a:gd name="connsiteX167" fmla="*/ 32316 w 1008541"/>
                    <a:gd name="connsiteY167" fmla="*/ 702836 h 1008269"/>
                    <a:gd name="connsiteX168" fmla="*/ 32587 w 1008541"/>
                    <a:gd name="connsiteY168" fmla="*/ 944740 h 1008269"/>
                    <a:gd name="connsiteX169" fmla="*/ 39105 w 1008541"/>
                    <a:gd name="connsiteY169" fmla="*/ 962387 h 1008269"/>
                    <a:gd name="connsiteX170" fmla="*/ 74950 w 1008541"/>
                    <a:gd name="connsiteY170" fmla="*/ 974061 h 1008269"/>
                    <a:gd name="connsiteX171" fmla="*/ 97218 w 1008541"/>
                    <a:gd name="connsiteY171" fmla="*/ 941210 h 1008269"/>
                    <a:gd name="connsiteX172" fmla="*/ 97218 w 1008541"/>
                    <a:gd name="connsiteY172" fmla="*/ 722656 h 1008269"/>
                    <a:gd name="connsiteX173" fmla="*/ 96404 w 1008541"/>
                    <a:gd name="connsiteY173" fmla="*/ 715325 h 1008269"/>
                    <a:gd name="connsiteX174" fmla="*/ 33402 w 1008541"/>
                    <a:gd name="connsiteY174" fmla="*/ 699850 h 1008269"/>
                    <a:gd name="connsiteX175" fmla="*/ 130077 w 1008541"/>
                    <a:gd name="connsiteY175" fmla="*/ 876323 h 1008269"/>
                    <a:gd name="connsiteX176" fmla="*/ 192264 w 1008541"/>
                    <a:gd name="connsiteY176" fmla="*/ 832612 h 1008269"/>
                    <a:gd name="connsiteX177" fmla="*/ 196066 w 1008541"/>
                    <a:gd name="connsiteY177" fmla="*/ 825553 h 1008269"/>
                    <a:gd name="connsiteX178" fmla="*/ 194708 w 1008541"/>
                    <a:gd name="connsiteY178" fmla="*/ 772068 h 1008269"/>
                    <a:gd name="connsiteX179" fmla="*/ 194708 w 1008541"/>
                    <a:gd name="connsiteY179" fmla="*/ 716140 h 1008269"/>
                    <a:gd name="connsiteX180" fmla="*/ 130077 w 1008541"/>
                    <a:gd name="connsiteY180" fmla="*/ 716140 h 1008269"/>
                    <a:gd name="connsiteX181" fmla="*/ 130077 w 1008541"/>
                    <a:gd name="connsiteY181" fmla="*/ 876323 h 100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008541" h="1008269">
                      <a:moveTo>
                        <a:pt x="92873" y="366995"/>
                      </a:moveTo>
                      <a:cubicBezTo>
                        <a:pt x="34488" y="317854"/>
                        <a:pt x="39105" y="245365"/>
                        <a:pt x="75493" y="202740"/>
                      </a:cubicBezTo>
                      <a:cubicBezTo>
                        <a:pt x="115141" y="156586"/>
                        <a:pt x="183031" y="149527"/>
                        <a:pt x="231097" y="185636"/>
                      </a:cubicBezTo>
                      <a:cubicBezTo>
                        <a:pt x="272646" y="216858"/>
                        <a:pt x="300616" y="291248"/>
                        <a:pt x="243317" y="357221"/>
                      </a:cubicBezTo>
                      <a:cubicBezTo>
                        <a:pt x="265857" y="357493"/>
                        <a:pt x="287038" y="360479"/>
                        <a:pt x="306591" y="343647"/>
                      </a:cubicBezTo>
                      <a:cubicBezTo>
                        <a:pt x="333475" y="320298"/>
                        <a:pt x="363075" y="300479"/>
                        <a:pt x="391589" y="279302"/>
                      </a:cubicBezTo>
                      <a:cubicBezTo>
                        <a:pt x="400822" y="272515"/>
                        <a:pt x="410869" y="266813"/>
                        <a:pt x="422275" y="259483"/>
                      </a:cubicBezTo>
                      <a:cubicBezTo>
                        <a:pt x="422275" y="254867"/>
                        <a:pt x="422546" y="247808"/>
                        <a:pt x="422275" y="241021"/>
                      </a:cubicBezTo>
                      <a:cubicBezTo>
                        <a:pt x="421732" y="233962"/>
                        <a:pt x="423089" y="229890"/>
                        <a:pt x="431508" y="228804"/>
                      </a:cubicBezTo>
                      <a:cubicBezTo>
                        <a:pt x="440741" y="227718"/>
                        <a:pt x="449974" y="225003"/>
                        <a:pt x="459207" y="222016"/>
                      </a:cubicBezTo>
                      <a:cubicBezTo>
                        <a:pt x="462466" y="220930"/>
                        <a:pt x="465724" y="217672"/>
                        <a:pt x="467082" y="214686"/>
                      </a:cubicBezTo>
                      <a:cubicBezTo>
                        <a:pt x="473328" y="200839"/>
                        <a:pt x="479302" y="186722"/>
                        <a:pt x="484462" y="172604"/>
                      </a:cubicBezTo>
                      <a:cubicBezTo>
                        <a:pt x="485820" y="169346"/>
                        <a:pt x="485548" y="164187"/>
                        <a:pt x="483919" y="160930"/>
                      </a:cubicBezTo>
                      <a:cubicBezTo>
                        <a:pt x="478216" y="150341"/>
                        <a:pt x="471427" y="140024"/>
                        <a:pt x="465453" y="130250"/>
                      </a:cubicBezTo>
                      <a:cubicBezTo>
                        <a:pt x="494510" y="100929"/>
                        <a:pt x="523295" y="72422"/>
                        <a:pt x="552895" y="42829"/>
                      </a:cubicBezTo>
                      <a:cubicBezTo>
                        <a:pt x="562399" y="48801"/>
                        <a:pt x="572719" y="55589"/>
                        <a:pt x="583853" y="61290"/>
                      </a:cubicBezTo>
                      <a:cubicBezTo>
                        <a:pt x="587111" y="62919"/>
                        <a:pt x="591999" y="63191"/>
                        <a:pt x="595530" y="61833"/>
                      </a:cubicBezTo>
                      <a:cubicBezTo>
                        <a:pt x="609379" y="56675"/>
                        <a:pt x="623229" y="50973"/>
                        <a:pt x="636535" y="44729"/>
                      </a:cubicBezTo>
                      <a:cubicBezTo>
                        <a:pt x="640065" y="43100"/>
                        <a:pt x="643867" y="39028"/>
                        <a:pt x="644953" y="35498"/>
                      </a:cubicBezTo>
                      <a:cubicBezTo>
                        <a:pt x="648212" y="25996"/>
                        <a:pt x="649570" y="15679"/>
                        <a:pt x="652557" y="5905"/>
                      </a:cubicBezTo>
                      <a:cubicBezTo>
                        <a:pt x="653372" y="3462"/>
                        <a:pt x="657174" y="204"/>
                        <a:pt x="659889" y="204"/>
                      </a:cubicBezTo>
                      <a:cubicBezTo>
                        <a:pt x="696821" y="-68"/>
                        <a:pt x="733753" y="-68"/>
                        <a:pt x="770685" y="204"/>
                      </a:cubicBezTo>
                      <a:cubicBezTo>
                        <a:pt x="773401" y="204"/>
                        <a:pt x="777474" y="3733"/>
                        <a:pt x="778289" y="6448"/>
                      </a:cubicBezTo>
                      <a:cubicBezTo>
                        <a:pt x="781819" y="17851"/>
                        <a:pt x="781005" y="31969"/>
                        <a:pt x="787794" y="40114"/>
                      </a:cubicBezTo>
                      <a:cubicBezTo>
                        <a:pt x="794583" y="47987"/>
                        <a:pt x="809518" y="48258"/>
                        <a:pt x="819295" y="54503"/>
                      </a:cubicBezTo>
                      <a:cubicBezTo>
                        <a:pt x="835860" y="65363"/>
                        <a:pt x="849981" y="63462"/>
                        <a:pt x="864373" y="50973"/>
                      </a:cubicBezTo>
                      <a:cubicBezTo>
                        <a:pt x="868447" y="47444"/>
                        <a:pt x="873606" y="45272"/>
                        <a:pt x="877137" y="43100"/>
                      </a:cubicBezTo>
                      <a:cubicBezTo>
                        <a:pt x="906465" y="72422"/>
                        <a:pt x="935250" y="101200"/>
                        <a:pt x="964850" y="131065"/>
                      </a:cubicBezTo>
                      <a:cubicBezTo>
                        <a:pt x="959419" y="139753"/>
                        <a:pt x="952630" y="150341"/>
                        <a:pt x="946656" y="161201"/>
                      </a:cubicBezTo>
                      <a:cubicBezTo>
                        <a:pt x="945027" y="164187"/>
                        <a:pt x="945027" y="168803"/>
                        <a:pt x="946113" y="172061"/>
                      </a:cubicBezTo>
                      <a:cubicBezTo>
                        <a:pt x="951544" y="186179"/>
                        <a:pt x="957247" y="200297"/>
                        <a:pt x="963764" y="214143"/>
                      </a:cubicBezTo>
                      <a:cubicBezTo>
                        <a:pt x="965393" y="217401"/>
                        <a:pt x="968924" y="220930"/>
                        <a:pt x="972454" y="222016"/>
                      </a:cubicBezTo>
                      <a:cubicBezTo>
                        <a:pt x="982230" y="225003"/>
                        <a:pt x="992278" y="226632"/>
                        <a:pt x="1001782" y="229618"/>
                      </a:cubicBezTo>
                      <a:cubicBezTo>
                        <a:pt x="1004498" y="230433"/>
                        <a:pt x="1006399" y="234505"/>
                        <a:pt x="1008300" y="237492"/>
                      </a:cubicBezTo>
                      <a:cubicBezTo>
                        <a:pt x="1008843" y="238306"/>
                        <a:pt x="1008300" y="240206"/>
                        <a:pt x="1008300" y="241564"/>
                      </a:cubicBezTo>
                      <a:cubicBezTo>
                        <a:pt x="1008300" y="493513"/>
                        <a:pt x="1008300" y="745733"/>
                        <a:pt x="1008300" y="997682"/>
                      </a:cubicBezTo>
                      <a:cubicBezTo>
                        <a:pt x="1008300" y="1000668"/>
                        <a:pt x="1008300" y="1003655"/>
                        <a:pt x="1008300" y="1008270"/>
                      </a:cubicBezTo>
                      <a:cubicBezTo>
                        <a:pt x="1004226" y="1008270"/>
                        <a:pt x="1000696" y="1008270"/>
                        <a:pt x="997166" y="1008270"/>
                      </a:cubicBezTo>
                      <a:cubicBezTo>
                        <a:pt x="688131" y="1008270"/>
                        <a:pt x="379097" y="1008270"/>
                        <a:pt x="70062" y="1008270"/>
                      </a:cubicBezTo>
                      <a:cubicBezTo>
                        <a:pt x="26884" y="1008270"/>
                        <a:pt x="0" y="981120"/>
                        <a:pt x="0" y="937681"/>
                      </a:cubicBezTo>
                      <a:cubicBezTo>
                        <a:pt x="0" y="795417"/>
                        <a:pt x="0" y="653153"/>
                        <a:pt x="0" y="510888"/>
                      </a:cubicBezTo>
                      <a:cubicBezTo>
                        <a:pt x="0" y="444643"/>
                        <a:pt x="29872" y="397131"/>
                        <a:pt x="90158" y="369439"/>
                      </a:cubicBezTo>
                      <a:cubicBezTo>
                        <a:pt x="90701" y="368896"/>
                        <a:pt x="91515" y="368081"/>
                        <a:pt x="92873" y="366995"/>
                      </a:cubicBezTo>
                      <a:close/>
                      <a:moveTo>
                        <a:pt x="120844" y="974876"/>
                      </a:moveTo>
                      <a:cubicBezTo>
                        <a:pt x="406524" y="974876"/>
                        <a:pt x="690847" y="974876"/>
                        <a:pt x="974898" y="974876"/>
                      </a:cubicBezTo>
                      <a:cubicBezTo>
                        <a:pt x="974898" y="770439"/>
                        <a:pt x="974898" y="566545"/>
                        <a:pt x="974898" y="362923"/>
                      </a:cubicBezTo>
                      <a:cubicBezTo>
                        <a:pt x="974083" y="362380"/>
                        <a:pt x="973269" y="361565"/>
                        <a:pt x="972454" y="361022"/>
                      </a:cubicBezTo>
                      <a:cubicBezTo>
                        <a:pt x="969467" y="364552"/>
                        <a:pt x="965122" y="367538"/>
                        <a:pt x="963221" y="371611"/>
                      </a:cubicBezTo>
                      <a:cubicBezTo>
                        <a:pt x="956975" y="385186"/>
                        <a:pt x="951272" y="398760"/>
                        <a:pt x="946113" y="412607"/>
                      </a:cubicBezTo>
                      <a:cubicBezTo>
                        <a:pt x="944755" y="416136"/>
                        <a:pt x="945027" y="421023"/>
                        <a:pt x="946656" y="424281"/>
                      </a:cubicBezTo>
                      <a:cubicBezTo>
                        <a:pt x="952359" y="434869"/>
                        <a:pt x="959148" y="445186"/>
                        <a:pt x="965122" y="454689"/>
                      </a:cubicBezTo>
                      <a:cubicBezTo>
                        <a:pt x="935793" y="484010"/>
                        <a:pt x="906737" y="513060"/>
                        <a:pt x="877408" y="542382"/>
                      </a:cubicBezTo>
                      <a:cubicBezTo>
                        <a:pt x="867904" y="536409"/>
                        <a:pt x="857856" y="529893"/>
                        <a:pt x="846994" y="523920"/>
                      </a:cubicBezTo>
                      <a:cubicBezTo>
                        <a:pt x="843735" y="522291"/>
                        <a:pt x="838847" y="522020"/>
                        <a:pt x="835316" y="523377"/>
                      </a:cubicBezTo>
                      <a:cubicBezTo>
                        <a:pt x="821467" y="528536"/>
                        <a:pt x="807617" y="534237"/>
                        <a:pt x="794311" y="540753"/>
                      </a:cubicBezTo>
                      <a:cubicBezTo>
                        <a:pt x="790781" y="542382"/>
                        <a:pt x="786979" y="546183"/>
                        <a:pt x="785893" y="549984"/>
                      </a:cubicBezTo>
                      <a:cubicBezTo>
                        <a:pt x="782634" y="559486"/>
                        <a:pt x="781276" y="569803"/>
                        <a:pt x="778289" y="579577"/>
                      </a:cubicBezTo>
                      <a:cubicBezTo>
                        <a:pt x="777474" y="582021"/>
                        <a:pt x="773673" y="585278"/>
                        <a:pt x="771229" y="585278"/>
                      </a:cubicBezTo>
                      <a:cubicBezTo>
                        <a:pt x="734296" y="585550"/>
                        <a:pt x="697364" y="585550"/>
                        <a:pt x="660432" y="585278"/>
                      </a:cubicBezTo>
                      <a:cubicBezTo>
                        <a:pt x="657717" y="585278"/>
                        <a:pt x="653643" y="581749"/>
                        <a:pt x="652829" y="579034"/>
                      </a:cubicBezTo>
                      <a:cubicBezTo>
                        <a:pt x="650113" y="572247"/>
                        <a:pt x="649027" y="564916"/>
                        <a:pt x="647126" y="557857"/>
                      </a:cubicBezTo>
                      <a:cubicBezTo>
                        <a:pt x="645225" y="558672"/>
                        <a:pt x="644139" y="558943"/>
                        <a:pt x="643324" y="559486"/>
                      </a:cubicBezTo>
                      <a:cubicBezTo>
                        <a:pt x="539045" y="631976"/>
                        <a:pt x="434767" y="704465"/>
                        <a:pt x="330759" y="777226"/>
                      </a:cubicBezTo>
                      <a:cubicBezTo>
                        <a:pt x="328044" y="779127"/>
                        <a:pt x="325871" y="783471"/>
                        <a:pt x="325600" y="787000"/>
                      </a:cubicBezTo>
                      <a:cubicBezTo>
                        <a:pt x="324785" y="796503"/>
                        <a:pt x="325600" y="806005"/>
                        <a:pt x="325328" y="815507"/>
                      </a:cubicBezTo>
                      <a:cubicBezTo>
                        <a:pt x="323970" y="855960"/>
                        <a:pt x="286224" y="886097"/>
                        <a:pt x="246847" y="876594"/>
                      </a:cubicBezTo>
                      <a:cubicBezTo>
                        <a:pt x="234627" y="873608"/>
                        <a:pt x="223765" y="866549"/>
                        <a:pt x="210730" y="860576"/>
                      </a:cubicBezTo>
                      <a:cubicBezTo>
                        <a:pt x="186561" y="877409"/>
                        <a:pt x="160220" y="895599"/>
                        <a:pt x="134422" y="914061"/>
                      </a:cubicBezTo>
                      <a:cubicBezTo>
                        <a:pt x="131978" y="915961"/>
                        <a:pt x="130348" y="920848"/>
                        <a:pt x="130348" y="924378"/>
                      </a:cubicBezTo>
                      <a:cubicBezTo>
                        <a:pt x="129805" y="941210"/>
                        <a:pt x="130620" y="958586"/>
                        <a:pt x="120844" y="974876"/>
                      </a:cubicBezTo>
                      <a:close/>
                      <a:moveTo>
                        <a:pt x="178958" y="438942"/>
                      </a:moveTo>
                      <a:cubicBezTo>
                        <a:pt x="183031" y="438942"/>
                        <a:pt x="186561" y="438942"/>
                        <a:pt x="190363" y="438942"/>
                      </a:cubicBezTo>
                      <a:cubicBezTo>
                        <a:pt x="228925" y="438942"/>
                        <a:pt x="267486" y="438942"/>
                        <a:pt x="306319" y="438942"/>
                      </a:cubicBezTo>
                      <a:cubicBezTo>
                        <a:pt x="322341" y="438942"/>
                        <a:pt x="337820" y="435955"/>
                        <a:pt x="350583" y="426453"/>
                      </a:cubicBezTo>
                      <a:cubicBezTo>
                        <a:pt x="388330" y="398217"/>
                        <a:pt x="425262" y="369167"/>
                        <a:pt x="462194" y="340117"/>
                      </a:cubicBezTo>
                      <a:cubicBezTo>
                        <a:pt x="471155" y="333058"/>
                        <a:pt x="473599" y="322741"/>
                        <a:pt x="469798" y="311610"/>
                      </a:cubicBezTo>
                      <a:cubicBezTo>
                        <a:pt x="465996" y="300207"/>
                        <a:pt x="457577" y="293963"/>
                        <a:pt x="445629" y="292877"/>
                      </a:cubicBezTo>
                      <a:cubicBezTo>
                        <a:pt x="434767" y="291519"/>
                        <a:pt x="425262" y="294506"/>
                        <a:pt x="416300" y="301293"/>
                      </a:cubicBezTo>
                      <a:cubicBezTo>
                        <a:pt x="382356" y="327085"/>
                        <a:pt x="348139" y="352335"/>
                        <a:pt x="313923" y="378127"/>
                      </a:cubicBezTo>
                      <a:cubicBezTo>
                        <a:pt x="303060" y="386543"/>
                        <a:pt x="291112" y="390344"/>
                        <a:pt x="277262" y="390344"/>
                      </a:cubicBezTo>
                      <a:cubicBezTo>
                        <a:pt x="234627" y="390073"/>
                        <a:pt x="191992" y="390073"/>
                        <a:pt x="149358" y="390344"/>
                      </a:cubicBezTo>
                      <a:cubicBezTo>
                        <a:pt x="82011" y="390616"/>
                        <a:pt x="32587" y="439756"/>
                        <a:pt x="32316" y="507087"/>
                      </a:cubicBezTo>
                      <a:cubicBezTo>
                        <a:pt x="32044" y="548355"/>
                        <a:pt x="32316" y="589622"/>
                        <a:pt x="32316" y="631161"/>
                      </a:cubicBezTo>
                      <a:cubicBezTo>
                        <a:pt x="32316" y="662926"/>
                        <a:pt x="52683" y="683289"/>
                        <a:pt x="84455" y="683289"/>
                      </a:cubicBezTo>
                      <a:cubicBezTo>
                        <a:pt x="120029" y="683289"/>
                        <a:pt x="155604" y="683289"/>
                        <a:pt x="191178" y="683289"/>
                      </a:cubicBezTo>
                      <a:cubicBezTo>
                        <a:pt x="214532" y="683289"/>
                        <a:pt x="227567" y="696321"/>
                        <a:pt x="227567" y="719941"/>
                      </a:cubicBezTo>
                      <a:cubicBezTo>
                        <a:pt x="227567" y="751163"/>
                        <a:pt x="227295" y="782385"/>
                        <a:pt x="227567" y="813335"/>
                      </a:cubicBezTo>
                      <a:cubicBezTo>
                        <a:pt x="227838" y="831797"/>
                        <a:pt x="241959" y="845644"/>
                        <a:pt x="259611" y="845915"/>
                      </a:cubicBezTo>
                      <a:cubicBezTo>
                        <a:pt x="277262" y="846187"/>
                        <a:pt x="292198" y="832069"/>
                        <a:pt x="292198" y="813878"/>
                      </a:cubicBezTo>
                      <a:cubicBezTo>
                        <a:pt x="292469" y="764466"/>
                        <a:pt x="292741" y="715054"/>
                        <a:pt x="292198" y="665641"/>
                      </a:cubicBezTo>
                      <a:cubicBezTo>
                        <a:pt x="291926" y="639578"/>
                        <a:pt x="270745" y="618944"/>
                        <a:pt x="244675" y="618401"/>
                      </a:cubicBezTo>
                      <a:cubicBezTo>
                        <a:pt x="225666" y="618130"/>
                        <a:pt x="206657" y="618401"/>
                        <a:pt x="187648" y="618401"/>
                      </a:cubicBezTo>
                      <a:cubicBezTo>
                        <a:pt x="184660" y="618401"/>
                        <a:pt x="181945" y="618130"/>
                        <a:pt x="178958" y="617858"/>
                      </a:cubicBezTo>
                      <a:cubicBezTo>
                        <a:pt x="178958" y="557586"/>
                        <a:pt x="178958" y="498943"/>
                        <a:pt x="178958" y="438942"/>
                      </a:cubicBezTo>
                      <a:close/>
                      <a:moveTo>
                        <a:pt x="324785" y="740846"/>
                      </a:moveTo>
                      <a:cubicBezTo>
                        <a:pt x="424176" y="671614"/>
                        <a:pt x="521665" y="603740"/>
                        <a:pt x="620513" y="535052"/>
                      </a:cubicBezTo>
                      <a:cubicBezTo>
                        <a:pt x="611009" y="530708"/>
                        <a:pt x="603133" y="526364"/>
                        <a:pt x="594715" y="523106"/>
                      </a:cubicBezTo>
                      <a:cubicBezTo>
                        <a:pt x="591456" y="522020"/>
                        <a:pt x="586840" y="522020"/>
                        <a:pt x="583853" y="523649"/>
                      </a:cubicBezTo>
                      <a:cubicBezTo>
                        <a:pt x="572990" y="529622"/>
                        <a:pt x="562399" y="536409"/>
                        <a:pt x="553710" y="542111"/>
                      </a:cubicBezTo>
                      <a:cubicBezTo>
                        <a:pt x="523838" y="512517"/>
                        <a:pt x="495053" y="483467"/>
                        <a:pt x="465724" y="454417"/>
                      </a:cubicBezTo>
                      <a:cubicBezTo>
                        <a:pt x="471699" y="444915"/>
                        <a:pt x="477944" y="434598"/>
                        <a:pt x="484190" y="424281"/>
                      </a:cubicBezTo>
                      <a:cubicBezTo>
                        <a:pt x="485548" y="422109"/>
                        <a:pt x="487177" y="418851"/>
                        <a:pt x="486363" y="416951"/>
                      </a:cubicBezTo>
                      <a:cubicBezTo>
                        <a:pt x="480660" y="403647"/>
                        <a:pt x="474414" y="390887"/>
                        <a:pt x="468168" y="377041"/>
                      </a:cubicBezTo>
                      <a:cubicBezTo>
                        <a:pt x="438568" y="400118"/>
                        <a:pt x="409783" y="422381"/>
                        <a:pt x="380998" y="444915"/>
                      </a:cubicBezTo>
                      <a:cubicBezTo>
                        <a:pt x="360359" y="461205"/>
                        <a:pt x="337277" y="470707"/>
                        <a:pt x="310935" y="471521"/>
                      </a:cubicBezTo>
                      <a:cubicBezTo>
                        <a:pt x="296814" y="472064"/>
                        <a:pt x="282422" y="471793"/>
                        <a:pt x="268301" y="471793"/>
                      </a:cubicBezTo>
                      <a:cubicBezTo>
                        <a:pt x="249563" y="471793"/>
                        <a:pt x="230554" y="471793"/>
                        <a:pt x="211545" y="471793"/>
                      </a:cubicBezTo>
                      <a:cubicBezTo>
                        <a:pt x="211545" y="510345"/>
                        <a:pt x="211545" y="547540"/>
                        <a:pt x="211545" y="585550"/>
                      </a:cubicBezTo>
                      <a:cubicBezTo>
                        <a:pt x="215890" y="585550"/>
                        <a:pt x="219691" y="585821"/>
                        <a:pt x="223222" y="585550"/>
                      </a:cubicBezTo>
                      <a:cubicBezTo>
                        <a:pt x="288668" y="579306"/>
                        <a:pt x="330759" y="620302"/>
                        <a:pt x="325057" y="687633"/>
                      </a:cubicBezTo>
                      <a:cubicBezTo>
                        <a:pt x="323699" y="704465"/>
                        <a:pt x="324785" y="721841"/>
                        <a:pt x="324785" y="740846"/>
                      </a:cubicBezTo>
                      <a:close/>
                      <a:moveTo>
                        <a:pt x="454590" y="257039"/>
                      </a:moveTo>
                      <a:cubicBezTo>
                        <a:pt x="454590" y="257854"/>
                        <a:pt x="454590" y="258940"/>
                        <a:pt x="454590" y="259754"/>
                      </a:cubicBezTo>
                      <a:cubicBezTo>
                        <a:pt x="456491" y="260569"/>
                        <a:pt x="458392" y="261655"/>
                        <a:pt x="460293" y="262469"/>
                      </a:cubicBezTo>
                      <a:cubicBezTo>
                        <a:pt x="497225" y="275501"/>
                        <a:pt x="512432" y="309438"/>
                        <a:pt x="497768" y="345547"/>
                      </a:cubicBezTo>
                      <a:cubicBezTo>
                        <a:pt x="496410" y="348534"/>
                        <a:pt x="495867" y="352878"/>
                        <a:pt x="497225" y="355864"/>
                      </a:cubicBezTo>
                      <a:cubicBezTo>
                        <a:pt x="504286" y="373783"/>
                        <a:pt x="511346" y="391702"/>
                        <a:pt x="520036" y="408806"/>
                      </a:cubicBezTo>
                      <a:cubicBezTo>
                        <a:pt x="524381" y="416951"/>
                        <a:pt x="524653" y="422381"/>
                        <a:pt x="519221" y="429439"/>
                      </a:cubicBezTo>
                      <a:cubicBezTo>
                        <a:pt x="514333" y="436227"/>
                        <a:pt x="510260" y="443557"/>
                        <a:pt x="506458" y="449530"/>
                      </a:cubicBezTo>
                      <a:cubicBezTo>
                        <a:pt x="523838" y="466906"/>
                        <a:pt x="540403" y="483739"/>
                        <a:pt x="557511" y="500843"/>
                      </a:cubicBezTo>
                      <a:cubicBezTo>
                        <a:pt x="565387" y="495956"/>
                        <a:pt x="573805" y="490255"/>
                        <a:pt x="582766" y="485639"/>
                      </a:cubicBezTo>
                      <a:cubicBezTo>
                        <a:pt x="585753" y="484010"/>
                        <a:pt x="591456" y="484010"/>
                        <a:pt x="594172" y="485639"/>
                      </a:cubicBezTo>
                      <a:cubicBezTo>
                        <a:pt x="615897" y="498400"/>
                        <a:pt x="638979" y="507902"/>
                        <a:pt x="663419" y="514146"/>
                      </a:cubicBezTo>
                      <a:cubicBezTo>
                        <a:pt x="666678" y="514961"/>
                        <a:pt x="670480" y="519033"/>
                        <a:pt x="671566" y="522563"/>
                      </a:cubicBezTo>
                      <a:cubicBezTo>
                        <a:pt x="674553" y="532065"/>
                        <a:pt x="676454" y="542111"/>
                        <a:pt x="678898" y="552156"/>
                      </a:cubicBezTo>
                      <a:cubicBezTo>
                        <a:pt x="703067" y="552156"/>
                        <a:pt x="726693" y="552156"/>
                        <a:pt x="750862" y="552156"/>
                      </a:cubicBezTo>
                      <a:cubicBezTo>
                        <a:pt x="753306" y="542111"/>
                        <a:pt x="754935" y="532065"/>
                        <a:pt x="758194" y="522563"/>
                      </a:cubicBezTo>
                      <a:cubicBezTo>
                        <a:pt x="759280" y="519305"/>
                        <a:pt x="763082" y="515232"/>
                        <a:pt x="766340" y="514418"/>
                      </a:cubicBezTo>
                      <a:cubicBezTo>
                        <a:pt x="790781" y="508173"/>
                        <a:pt x="813863" y="498671"/>
                        <a:pt x="835588" y="485911"/>
                      </a:cubicBezTo>
                      <a:cubicBezTo>
                        <a:pt x="838575" y="484282"/>
                        <a:pt x="844006" y="484282"/>
                        <a:pt x="846994" y="485911"/>
                      </a:cubicBezTo>
                      <a:cubicBezTo>
                        <a:pt x="855955" y="490526"/>
                        <a:pt x="864373" y="496228"/>
                        <a:pt x="871434" y="500572"/>
                      </a:cubicBezTo>
                      <a:cubicBezTo>
                        <a:pt x="889085" y="483196"/>
                        <a:pt x="905922" y="466363"/>
                        <a:pt x="923302" y="449259"/>
                      </a:cubicBezTo>
                      <a:cubicBezTo>
                        <a:pt x="918685" y="441928"/>
                        <a:pt x="914069" y="433783"/>
                        <a:pt x="908638" y="425910"/>
                      </a:cubicBezTo>
                      <a:cubicBezTo>
                        <a:pt x="905379" y="421295"/>
                        <a:pt x="905650" y="417494"/>
                        <a:pt x="908094" y="412335"/>
                      </a:cubicBezTo>
                      <a:cubicBezTo>
                        <a:pt x="918142" y="389801"/>
                        <a:pt x="926832" y="366995"/>
                        <a:pt x="936880" y="344461"/>
                      </a:cubicBezTo>
                      <a:cubicBezTo>
                        <a:pt x="938509" y="340932"/>
                        <a:pt x="942311" y="337131"/>
                        <a:pt x="945841" y="335773"/>
                      </a:cubicBezTo>
                      <a:cubicBezTo>
                        <a:pt x="955346" y="332515"/>
                        <a:pt x="965122" y="330886"/>
                        <a:pt x="974626" y="328714"/>
                      </a:cubicBezTo>
                      <a:cubicBezTo>
                        <a:pt x="974626" y="304008"/>
                        <a:pt x="974626" y="280388"/>
                        <a:pt x="974626" y="256768"/>
                      </a:cubicBezTo>
                      <a:cubicBezTo>
                        <a:pt x="964579" y="254324"/>
                        <a:pt x="954803" y="252695"/>
                        <a:pt x="945570" y="249709"/>
                      </a:cubicBezTo>
                      <a:cubicBezTo>
                        <a:pt x="942039" y="248623"/>
                        <a:pt x="937694" y="245093"/>
                        <a:pt x="936880" y="241835"/>
                      </a:cubicBezTo>
                      <a:cubicBezTo>
                        <a:pt x="930634" y="217129"/>
                        <a:pt x="920858" y="193781"/>
                        <a:pt x="907823" y="171789"/>
                      </a:cubicBezTo>
                      <a:cubicBezTo>
                        <a:pt x="906193" y="169074"/>
                        <a:pt x="906737" y="163373"/>
                        <a:pt x="908366" y="160387"/>
                      </a:cubicBezTo>
                      <a:cubicBezTo>
                        <a:pt x="912982" y="151427"/>
                        <a:pt x="918685" y="143011"/>
                        <a:pt x="923030" y="135952"/>
                      </a:cubicBezTo>
                      <a:cubicBezTo>
                        <a:pt x="905379" y="118305"/>
                        <a:pt x="888814" y="101743"/>
                        <a:pt x="871706" y="84368"/>
                      </a:cubicBezTo>
                      <a:cubicBezTo>
                        <a:pt x="864645" y="88711"/>
                        <a:pt x="856227" y="93327"/>
                        <a:pt x="848623" y="98757"/>
                      </a:cubicBezTo>
                      <a:cubicBezTo>
                        <a:pt x="843463" y="102286"/>
                        <a:pt x="839661" y="101743"/>
                        <a:pt x="833959" y="99300"/>
                      </a:cubicBezTo>
                      <a:cubicBezTo>
                        <a:pt x="811962" y="89526"/>
                        <a:pt x="789423" y="80024"/>
                        <a:pt x="766884" y="71336"/>
                      </a:cubicBezTo>
                      <a:cubicBezTo>
                        <a:pt x="761181" y="69164"/>
                        <a:pt x="758465" y="66992"/>
                        <a:pt x="757379" y="61290"/>
                      </a:cubicBezTo>
                      <a:cubicBezTo>
                        <a:pt x="755478" y="51788"/>
                        <a:pt x="753034" y="42286"/>
                        <a:pt x="750590" y="32783"/>
                      </a:cubicBezTo>
                      <a:cubicBezTo>
                        <a:pt x="726421" y="32783"/>
                        <a:pt x="702796" y="32783"/>
                        <a:pt x="678627" y="32783"/>
                      </a:cubicBezTo>
                      <a:cubicBezTo>
                        <a:pt x="676183" y="42557"/>
                        <a:pt x="674553" y="52331"/>
                        <a:pt x="671566" y="61562"/>
                      </a:cubicBezTo>
                      <a:cubicBezTo>
                        <a:pt x="670208" y="65091"/>
                        <a:pt x="666678" y="69707"/>
                        <a:pt x="663148" y="70793"/>
                      </a:cubicBezTo>
                      <a:cubicBezTo>
                        <a:pt x="638708" y="77037"/>
                        <a:pt x="615897" y="86811"/>
                        <a:pt x="594172" y="99571"/>
                      </a:cubicBezTo>
                      <a:cubicBezTo>
                        <a:pt x="591185" y="101200"/>
                        <a:pt x="585753" y="100929"/>
                        <a:pt x="582766" y="99300"/>
                      </a:cubicBezTo>
                      <a:cubicBezTo>
                        <a:pt x="573805" y="94684"/>
                        <a:pt x="565387" y="88983"/>
                        <a:pt x="558598" y="84639"/>
                      </a:cubicBezTo>
                      <a:cubicBezTo>
                        <a:pt x="540946" y="102286"/>
                        <a:pt x="524110" y="119119"/>
                        <a:pt x="507001" y="136223"/>
                      </a:cubicBezTo>
                      <a:cubicBezTo>
                        <a:pt x="511075" y="143011"/>
                        <a:pt x="515691" y="150884"/>
                        <a:pt x="520851" y="158486"/>
                      </a:cubicBezTo>
                      <a:cubicBezTo>
                        <a:pt x="524653" y="163916"/>
                        <a:pt x="524110" y="167988"/>
                        <a:pt x="521394" y="173961"/>
                      </a:cubicBezTo>
                      <a:cubicBezTo>
                        <a:pt x="511618" y="195681"/>
                        <a:pt x="502385" y="217944"/>
                        <a:pt x="493966" y="240206"/>
                      </a:cubicBezTo>
                      <a:cubicBezTo>
                        <a:pt x="491794" y="246179"/>
                        <a:pt x="489350" y="249166"/>
                        <a:pt x="483376" y="250252"/>
                      </a:cubicBezTo>
                      <a:cubicBezTo>
                        <a:pt x="473871" y="252152"/>
                        <a:pt x="464366" y="254596"/>
                        <a:pt x="454590" y="257039"/>
                      </a:cubicBezTo>
                      <a:close/>
                      <a:moveTo>
                        <a:pt x="162936" y="195138"/>
                      </a:moveTo>
                      <a:cubicBezTo>
                        <a:pt x="118128" y="194867"/>
                        <a:pt x="81196" y="231247"/>
                        <a:pt x="80925" y="276044"/>
                      </a:cubicBezTo>
                      <a:cubicBezTo>
                        <a:pt x="80653" y="320298"/>
                        <a:pt x="116771" y="357221"/>
                        <a:pt x="161035" y="357764"/>
                      </a:cubicBezTo>
                      <a:cubicBezTo>
                        <a:pt x="206114" y="358307"/>
                        <a:pt x="243046" y="322198"/>
                        <a:pt x="243589" y="277401"/>
                      </a:cubicBezTo>
                      <a:cubicBezTo>
                        <a:pt x="243860" y="232333"/>
                        <a:pt x="207743" y="195410"/>
                        <a:pt x="162936" y="195138"/>
                      </a:cubicBezTo>
                      <a:close/>
                      <a:moveTo>
                        <a:pt x="33402" y="699850"/>
                      </a:moveTo>
                      <a:cubicBezTo>
                        <a:pt x="32587" y="701750"/>
                        <a:pt x="32316" y="702293"/>
                        <a:pt x="32316" y="702836"/>
                      </a:cubicBezTo>
                      <a:cubicBezTo>
                        <a:pt x="32316" y="783471"/>
                        <a:pt x="32044" y="864105"/>
                        <a:pt x="32587" y="944740"/>
                      </a:cubicBezTo>
                      <a:cubicBezTo>
                        <a:pt x="32587" y="950713"/>
                        <a:pt x="35574" y="957229"/>
                        <a:pt x="39105" y="962387"/>
                      </a:cubicBezTo>
                      <a:cubicBezTo>
                        <a:pt x="47251" y="974333"/>
                        <a:pt x="61644" y="978405"/>
                        <a:pt x="74950" y="974061"/>
                      </a:cubicBezTo>
                      <a:cubicBezTo>
                        <a:pt x="89071" y="969446"/>
                        <a:pt x="97218" y="957500"/>
                        <a:pt x="97218" y="941210"/>
                      </a:cubicBezTo>
                      <a:cubicBezTo>
                        <a:pt x="97218" y="868449"/>
                        <a:pt x="97218" y="795417"/>
                        <a:pt x="97218" y="722656"/>
                      </a:cubicBezTo>
                      <a:cubicBezTo>
                        <a:pt x="97218" y="720484"/>
                        <a:pt x="96675" y="718312"/>
                        <a:pt x="96404" y="715325"/>
                      </a:cubicBezTo>
                      <a:cubicBezTo>
                        <a:pt x="73593" y="716954"/>
                        <a:pt x="52411" y="713696"/>
                        <a:pt x="33402" y="699850"/>
                      </a:cubicBezTo>
                      <a:close/>
                      <a:moveTo>
                        <a:pt x="130077" y="876323"/>
                      </a:moveTo>
                      <a:cubicBezTo>
                        <a:pt x="151802" y="861119"/>
                        <a:pt x="172169" y="847001"/>
                        <a:pt x="192264" y="832612"/>
                      </a:cubicBezTo>
                      <a:cubicBezTo>
                        <a:pt x="194165" y="831254"/>
                        <a:pt x="196066" y="827996"/>
                        <a:pt x="196066" y="825553"/>
                      </a:cubicBezTo>
                      <a:cubicBezTo>
                        <a:pt x="195794" y="807634"/>
                        <a:pt x="194980" y="789715"/>
                        <a:pt x="194708" y="772068"/>
                      </a:cubicBezTo>
                      <a:cubicBezTo>
                        <a:pt x="194436" y="753606"/>
                        <a:pt x="194708" y="735145"/>
                        <a:pt x="194708" y="716140"/>
                      </a:cubicBezTo>
                      <a:cubicBezTo>
                        <a:pt x="172440" y="716140"/>
                        <a:pt x="151530" y="716140"/>
                        <a:pt x="130077" y="716140"/>
                      </a:cubicBezTo>
                      <a:cubicBezTo>
                        <a:pt x="130077" y="769353"/>
                        <a:pt x="130077" y="821752"/>
                        <a:pt x="130077" y="876323"/>
                      </a:cubicBezTo>
                      <a:close/>
                    </a:path>
                  </a:pathLst>
                </a:custGeom>
                <a:grpFill/>
                <a:ln w="2705"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02B5FDD3-1F6B-6CA0-3114-14F3C149F78B}"/>
                    </a:ext>
                  </a:extLst>
                </p:cNvPr>
                <p:cNvSpPr/>
                <p:nvPr/>
              </p:nvSpPr>
              <p:spPr>
                <a:xfrm>
                  <a:off x="5136726" y="2858871"/>
                  <a:ext cx="240058" cy="180816"/>
                </a:xfrm>
                <a:custGeom>
                  <a:avLst/>
                  <a:gdLst>
                    <a:gd name="connsiteX0" fmla="*/ 18738 w 240058"/>
                    <a:gd name="connsiteY0" fmla="*/ 180817 h 180816"/>
                    <a:gd name="connsiteX1" fmla="*/ 0 w 240058"/>
                    <a:gd name="connsiteY1" fmla="*/ 154210 h 180816"/>
                    <a:gd name="connsiteX2" fmla="*/ 221321 w 240058"/>
                    <a:gd name="connsiteY2" fmla="*/ 0 h 180816"/>
                    <a:gd name="connsiteX3" fmla="*/ 240058 w 240058"/>
                    <a:gd name="connsiteY3" fmla="*/ 26607 h 180816"/>
                    <a:gd name="connsiteX4" fmla="*/ 18738 w 240058"/>
                    <a:gd name="connsiteY4" fmla="*/ 180817 h 18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8" h="180816">
                      <a:moveTo>
                        <a:pt x="18738" y="180817"/>
                      </a:moveTo>
                      <a:cubicBezTo>
                        <a:pt x="12492" y="171586"/>
                        <a:pt x="6517" y="163169"/>
                        <a:pt x="0" y="154210"/>
                      </a:cubicBezTo>
                      <a:cubicBezTo>
                        <a:pt x="73864" y="102897"/>
                        <a:pt x="146914" y="51856"/>
                        <a:pt x="221321" y="0"/>
                      </a:cubicBezTo>
                      <a:cubicBezTo>
                        <a:pt x="227567" y="8688"/>
                        <a:pt x="233269" y="17104"/>
                        <a:pt x="240058" y="26607"/>
                      </a:cubicBezTo>
                      <a:cubicBezTo>
                        <a:pt x="166194" y="78191"/>
                        <a:pt x="92873" y="129232"/>
                        <a:pt x="18738" y="180817"/>
                      </a:cubicBezTo>
                      <a:close/>
                    </a:path>
                  </a:pathLst>
                </a:custGeom>
                <a:grpFill/>
                <a:ln w="2705"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492D12A-9946-B78E-DC35-6EFA47BC5859}"/>
                    </a:ext>
                  </a:extLst>
                </p:cNvPr>
                <p:cNvSpPr/>
                <p:nvPr/>
              </p:nvSpPr>
              <p:spPr>
                <a:xfrm>
                  <a:off x="5634223" y="3035343"/>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131"/>
                        <a:pt x="0" y="0"/>
                      </a:cubicBezTo>
                      <a:close/>
                    </a:path>
                  </a:pathLst>
                </a:custGeom>
                <a:grpFill/>
                <a:ln w="2705" cap="flat">
                  <a:noFill/>
                  <a:prstDash val="solid"/>
                  <a:miter/>
                </a:ln>
              </p:spPr>
              <p:txBody>
                <a:bodyPr rtlCol="0" anchor="ctr"/>
                <a:lstStyle/>
                <a:p>
                  <a:endParaRPr lang="en-US" dirty="0"/>
                </a:p>
              </p:txBody>
            </p:sp>
            <p:sp>
              <p:nvSpPr>
                <p:cNvPr id="69" name="Freeform 68">
                  <a:extLst>
                    <a:ext uri="{FF2B5EF4-FFF2-40B4-BE49-F238E27FC236}">
                      <a16:creationId xmlns:a16="http://schemas.microsoft.com/office/drawing/2014/main" id="{4C002F7F-30BA-0252-AC03-304FD4423FBC}"/>
                    </a:ext>
                  </a:extLst>
                </p:cNvPr>
                <p:cNvSpPr/>
                <p:nvPr/>
              </p:nvSpPr>
              <p:spPr>
                <a:xfrm>
                  <a:off x="5633952" y="3100231"/>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591" y="0"/>
                        <a:pt x="20639" y="0"/>
                        <a:pt x="31229" y="0"/>
                      </a:cubicBezTo>
                      <a:cubicBezTo>
                        <a:pt x="31229" y="10317"/>
                        <a:pt x="31229" y="20634"/>
                        <a:pt x="31229" y="31494"/>
                      </a:cubicBezTo>
                      <a:cubicBezTo>
                        <a:pt x="20910" y="31494"/>
                        <a:pt x="10591" y="31494"/>
                        <a:pt x="0" y="31494"/>
                      </a:cubicBezTo>
                      <a:cubicBezTo>
                        <a:pt x="0" y="21177"/>
                        <a:pt x="0" y="11403"/>
                        <a:pt x="0" y="0"/>
                      </a:cubicBezTo>
                      <a:close/>
                    </a:path>
                  </a:pathLst>
                </a:custGeom>
                <a:grpFill/>
                <a:ln w="2705" cap="flat">
                  <a:noFill/>
                  <a:prstDash val="solid"/>
                  <a:miter/>
                </a:ln>
              </p:spPr>
              <p:txBody>
                <a:bodyPr rtlCol="0" anchor="ctr"/>
                <a:lstStyle/>
                <a:p>
                  <a:endParaRPr lang="en-US" dirty="0"/>
                </a:p>
              </p:txBody>
            </p:sp>
            <p:sp>
              <p:nvSpPr>
                <p:cNvPr id="70" name="Freeform 69">
                  <a:extLst>
                    <a:ext uri="{FF2B5EF4-FFF2-40B4-BE49-F238E27FC236}">
                      <a16:creationId xmlns:a16="http://schemas.microsoft.com/office/drawing/2014/main" id="{61423E01-019B-38D7-9EDD-60CBA32DE6CB}"/>
                    </a:ext>
                  </a:extLst>
                </p:cNvPr>
                <p:cNvSpPr/>
                <p:nvPr/>
              </p:nvSpPr>
              <p:spPr>
                <a:xfrm>
                  <a:off x="4885806" y="3165390"/>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403"/>
                        <a:pt x="0" y="0"/>
                      </a:cubicBezTo>
                      <a:close/>
                    </a:path>
                  </a:pathLst>
                </a:custGeom>
                <a:grpFill/>
                <a:ln w="2705" cap="flat">
                  <a:noFill/>
                  <a:prstDash val="solid"/>
                  <a:miter/>
                </a:ln>
              </p:spPr>
              <p:txBody>
                <a:bodyPr rtlCol="0" anchor="ctr"/>
                <a:lstStyle/>
                <a:p>
                  <a:endParaRPr lang="en-US" dirty="0"/>
                </a:p>
              </p:txBody>
            </p:sp>
            <p:sp>
              <p:nvSpPr>
                <p:cNvPr id="71" name="Freeform 70">
                  <a:extLst>
                    <a:ext uri="{FF2B5EF4-FFF2-40B4-BE49-F238E27FC236}">
                      <a16:creationId xmlns:a16="http://schemas.microsoft.com/office/drawing/2014/main" id="{41C17B86-3BC9-2265-FC7E-11DFF47D11A9}"/>
                    </a:ext>
                  </a:extLst>
                </p:cNvPr>
                <p:cNvSpPr/>
                <p:nvPr/>
              </p:nvSpPr>
              <p:spPr>
                <a:xfrm>
                  <a:off x="4950708" y="316566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405" y="31222"/>
                        <a:pt x="0" y="31222"/>
                      </a:cubicBezTo>
                      <a:close/>
                    </a:path>
                  </a:pathLst>
                </a:custGeom>
                <a:grpFill/>
                <a:ln w="2705" cap="flat">
                  <a:noFill/>
                  <a:prstDash val="solid"/>
                  <a:miter/>
                </a:ln>
              </p:spPr>
              <p:txBody>
                <a:bodyPr rtlCol="0" anchor="ctr"/>
                <a:lstStyle/>
                <a:p>
                  <a:endParaRPr lang="en-US" dirty="0"/>
                </a:p>
              </p:txBody>
            </p:sp>
            <p:sp>
              <p:nvSpPr>
                <p:cNvPr id="72" name="Freeform 71">
                  <a:extLst>
                    <a:ext uri="{FF2B5EF4-FFF2-40B4-BE49-F238E27FC236}">
                      <a16:creationId xmlns:a16="http://schemas.microsoft.com/office/drawing/2014/main" id="{877A36B1-A2E9-FDD5-F65E-3CDE371C7659}"/>
                    </a:ext>
                  </a:extLst>
                </p:cNvPr>
                <p:cNvSpPr/>
                <p:nvPr/>
              </p:nvSpPr>
              <p:spPr>
                <a:xfrm>
                  <a:off x="5015883" y="316566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134" y="31222"/>
                        <a:pt x="0" y="31222"/>
                      </a:cubicBezTo>
                      <a:close/>
                    </a:path>
                  </a:pathLst>
                </a:custGeom>
                <a:grpFill/>
                <a:ln w="2705"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81E033B1-DF63-CEB1-F994-A36BD8AD3EE7}"/>
                    </a:ext>
                  </a:extLst>
                </p:cNvPr>
                <p:cNvSpPr/>
                <p:nvPr/>
              </p:nvSpPr>
              <p:spPr>
                <a:xfrm>
                  <a:off x="5634223" y="3165661"/>
                  <a:ext cx="31500" cy="30950"/>
                </a:xfrm>
                <a:custGeom>
                  <a:avLst/>
                  <a:gdLst>
                    <a:gd name="connsiteX0" fmla="*/ 31501 w 31500"/>
                    <a:gd name="connsiteY0" fmla="*/ 0 h 30950"/>
                    <a:gd name="connsiteX1" fmla="*/ 31501 w 31500"/>
                    <a:gd name="connsiteY1" fmla="*/ 30951 h 30950"/>
                    <a:gd name="connsiteX2" fmla="*/ 0 w 31500"/>
                    <a:gd name="connsiteY2" fmla="*/ 30951 h 30950"/>
                    <a:gd name="connsiteX3" fmla="*/ 0 w 31500"/>
                    <a:gd name="connsiteY3" fmla="*/ 0 h 30950"/>
                    <a:gd name="connsiteX4" fmla="*/ 31501 w 31500"/>
                    <a:gd name="connsiteY4" fmla="*/ 0 h 3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0950">
                      <a:moveTo>
                        <a:pt x="31501" y="0"/>
                      </a:moveTo>
                      <a:cubicBezTo>
                        <a:pt x="31501" y="10317"/>
                        <a:pt x="31501" y="20362"/>
                        <a:pt x="31501" y="30951"/>
                      </a:cubicBezTo>
                      <a:cubicBezTo>
                        <a:pt x="20910" y="30951"/>
                        <a:pt x="10591" y="30951"/>
                        <a:pt x="0" y="30951"/>
                      </a:cubicBezTo>
                      <a:cubicBezTo>
                        <a:pt x="0" y="20634"/>
                        <a:pt x="0" y="10588"/>
                        <a:pt x="0" y="0"/>
                      </a:cubicBezTo>
                      <a:cubicBezTo>
                        <a:pt x="9776" y="0"/>
                        <a:pt x="20095" y="0"/>
                        <a:pt x="31501" y="0"/>
                      </a:cubicBezTo>
                      <a:close/>
                    </a:path>
                  </a:pathLst>
                </a:custGeom>
                <a:grpFill/>
                <a:ln w="2705" cap="flat">
                  <a:noFill/>
                  <a:prstDash val="solid"/>
                  <a:miter/>
                </a:ln>
              </p:spPr>
              <p:txBody>
                <a:bodyPr rtlCol="0" anchor="ctr"/>
                <a:lstStyle/>
                <a:p>
                  <a:endParaRPr lang="en-US" dirty="0"/>
                </a:p>
              </p:txBody>
            </p:sp>
            <p:sp>
              <p:nvSpPr>
                <p:cNvPr id="74" name="Freeform 73">
                  <a:extLst>
                    <a:ext uri="{FF2B5EF4-FFF2-40B4-BE49-F238E27FC236}">
                      <a16:creationId xmlns:a16="http://schemas.microsoft.com/office/drawing/2014/main" id="{E88AD04A-75C0-FC0F-E83F-AA0756EF8261}"/>
                    </a:ext>
                  </a:extLst>
                </p:cNvPr>
                <p:cNvSpPr/>
                <p:nvPr/>
              </p:nvSpPr>
              <p:spPr>
                <a:xfrm>
                  <a:off x="5077798" y="3035886"/>
                  <a:ext cx="45078" cy="45068"/>
                </a:xfrm>
                <a:custGeom>
                  <a:avLst/>
                  <a:gdLst>
                    <a:gd name="connsiteX0" fmla="*/ 26613 w 45078"/>
                    <a:gd name="connsiteY0" fmla="*/ 0 h 45068"/>
                    <a:gd name="connsiteX1" fmla="*/ 45079 w 45078"/>
                    <a:gd name="connsiteY1" fmla="*/ 26607 h 45068"/>
                    <a:gd name="connsiteX2" fmla="*/ 18738 w 45078"/>
                    <a:gd name="connsiteY2" fmla="*/ 45068 h 45068"/>
                    <a:gd name="connsiteX3" fmla="*/ 0 w 45078"/>
                    <a:gd name="connsiteY3" fmla="*/ 18462 h 45068"/>
                    <a:gd name="connsiteX4" fmla="*/ 26613 w 45078"/>
                    <a:gd name="connsiteY4" fmla="*/ 0 h 4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8" h="45068">
                      <a:moveTo>
                        <a:pt x="26613" y="0"/>
                      </a:moveTo>
                      <a:cubicBezTo>
                        <a:pt x="32859" y="9231"/>
                        <a:pt x="38833" y="17376"/>
                        <a:pt x="45079" y="26607"/>
                      </a:cubicBezTo>
                      <a:cubicBezTo>
                        <a:pt x="36389" y="32851"/>
                        <a:pt x="27971" y="38552"/>
                        <a:pt x="18738" y="45068"/>
                      </a:cubicBezTo>
                      <a:cubicBezTo>
                        <a:pt x="12220" y="35837"/>
                        <a:pt x="6517" y="27421"/>
                        <a:pt x="0" y="18462"/>
                      </a:cubicBezTo>
                      <a:cubicBezTo>
                        <a:pt x="8961" y="12217"/>
                        <a:pt x="17108" y="6516"/>
                        <a:pt x="26613" y="0"/>
                      </a:cubicBezTo>
                      <a:close/>
                    </a:path>
                  </a:pathLst>
                </a:custGeom>
                <a:grpFill/>
                <a:ln w="2705" cap="flat">
                  <a:noFill/>
                  <a:prstDash val="solid"/>
                  <a:miter/>
                </a:ln>
              </p:spPr>
              <p:txBody>
                <a:bodyPr rtlCol="0" anchor="ctr"/>
                <a:lstStyle/>
                <a:p>
                  <a:endParaRPr lang="en-US" dirty="0"/>
                </a:p>
              </p:txBody>
            </p:sp>
            <p:sp>
              <p:nvSpPr>
                <p:cNvPr id="75" name="Freeform 74">
                  <a:extLst>
                    <a:ext uri="{FF2B5EF4-FFF2-40B4-BE49-F238E27FC236}">
                      <a16:creationId xmlns:a16="http://schemas.microsoft.com/office/drawing/2014/main" id="{37EF6CE9-6C5F-B684-A7D3-7E84E1075B6E}"/>
                    </a:ext>
                  </a:extLst>
                </p:cNvPr>
                <p:cNvSpPr/>
                <p:nvPr/>
              </p:nvSpPr>
              <p:spPr>
                <a:xfrm>
                  <a:off x="5243177" y="2351715"/>
                  <a:ext cx="390232" cy="390140"/>
                </a:xfrm>
                <a:custGeom>
                  <a:avLst/>
                  <a:gdLst>
                    <a:gd name="connsiteX0" fmla="*/ 195523 w 390232"/>
                    <a:gd name="connsiteY0" fmla="*/ 0 h 390140"/>
                    <a:gd name="connsiteX1" fmla="*/ 390231 w 390232"/>
                    <a:gd name="connsiteY1" fmla="*/ 195477 h 390140"/>
                    <a:gd name="connsiteX2" fmla="*/ 194709 w 390232"/>
                    <a:gd name="connsiteY2" fmla="*/ 390140 h 390140"/>
                    <a:gd name="connsiteX3" fmla="*/ 1 w 390232"/>
                    <a:gd name="connsiteY3" fmla="*/ 194663 h 390140"/>
                    <a:gd name="connsiteX4" fmla="*/ 195523 w 390232"/>
                    <a:gd name="connsiteY4" fmla="*/ 0 h 390140"/>
                    <a:gd name="connsiteX5" fmla="*/ 194980 w 390232"/>
                    <a:gd name="connsiteY5" fmla="*/ 32580 h 390140"/>
                    <a:gd name="connsiteX6" fmla="*/ 32588 w 390232"/>
                    <a:gd name="connsiteY6" fmla="*/ 194663 h 390140"/>
                    <a:gd name="connsiteX7" fmla="*/ 195252 w 390232"/>
                    <a:gd name="connsiteY7" fmla="*/ 357832 h 390140"/>
                    <a:gd name="connsiteX8" fmla="*/ 357916 w 390232"/>
                    <a:gd name="connsiteY8" fmla="*/ 195477 h 390140"/>
                    <a:gd name="connsiteX9" fmla="*/ 194980 w 390232"/>
                    <a:gd name="connsiteY9" fmla="*/ 32580 h 39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232" h="390140">
                      <a:moveTo>
                        <a:pt x="195523" y="0"/>
                      </a:moveTo>
                      <a:cubicBezTo>
                        <a:pt x="303061" y="271"/>
                        <a:pt x="390503" y="87965"/>
                        <a:pt x="390231" y="195477"/>
                      </a:cubicBezTo>
                      <a:cubicBezTo>
                        <a:pt x="389960" y="302990"/>
                        <a:pt x="302246" y="390412"/>
                        <a:pt x="194709" y="390140"/>
                      </a:cubicBezTo>
                      <a:cubicBezTo>
                        <a:pt x="87171" y="389869"/>
                        <a:pt x="-271" y="302176"/>
                        <a:pt x="1" y="194663"/>
                      </a:cubicBezTo>
                      <a:cubicBezTo>
                        <a:pt x="272" y="87422"/>
                        <a:pt x="87986" y="0"/>
                        <a:pt x="195523" y="0"/>
                      </a:cubicBezTo>
                      <a:close/>
                      <a:moveTo>
                        <a:pt x="194980" y="32580"/>
                      </a:moveTo>
                      <a:cubicBezTo>
                        <a:pt x="105637" y="32580"/>
                        <a:pt x="32588" y="105341"/>
                        <a:pt x="32588" y="194663"/>
                      </a:cubicBezTo>
                      <a:cubicBezTo>
                        <a:pt x="32316" y="284528"/>
                        <a:pt x="105637" y="357832"/>
                        <a:pt x="195252" y="357832"/>
                      </a:cubicBezTo>
                      <a:cubicBezTo>
                        <a:pt x="284595" y="357832"/>
                        <a:pt x="357644" y="284800"/>
                        <a:pt x="357916" y="195477"/>
                      </a:cubicBezTo>
                      <a:cubicBezTo>
                        <a:pt x="357916" y="105884"/>
                        <a:pt x="284866" y="32580"/>
                        <a:pt x="194980" y="32580"/>
                      </a:cubicBezTo>
                      <a:close/>
                    </a:path>
                  </a:pathLst>
                </a:custGeom>
                <a:grpFill/>
                <a:ln w="2705" cap="flat">
                  <a:noFill/>
                  <a:prstDash val="solid"/>
                  <a:miter/>
                </a:ln>
              </p:spPr>
              <p:txBody>
                <a:bodyPr rtlCol="0" anchor="ctr"/>
                <a:lstStyle/>
                <a:p>
                  <a:endParaRPr lang="en-US" dirty="0"/>
                </a:p>
              </p:txBody>
            </p:sp>
            <p:sp>
              <p:nvSpPr>
                <p:cNvPr id="76" name="Freeform 75">
                  <a:extLst>
                    <a:ext uri="{FF2B5EF4-FFF2-40B4-BE49-F238E27FC236}">
                      <a16:creationId xmlns:a16="http://schemas.microsoft.com/office/drawing/2014/main" id="{DAFFB014-B03A-B54D-91CD-2DBF57DF2450}"/>
                    </a:ext>
                  </a:extLst>
                </p:cNvPr>
                <p:cNvSpPr/>
                <p:nvPr/>
              </p:nvSpPr>
              <p:spPr>
                <a:xfrm>
                  <a:off x="5340668" y="2449182"/>
                  <a:ext cx="195251" cy="195205"/>
                </a:xfrm>
                <a:custGeom>
                  <a:avLst/>
                  <a:gdLst>
                    <a:gd name="connsiteX0" fmla="*/ 195251 w 195251"/>
                    <a:gd name="connsiteY0" fmla="*/ 97739 h 195205"/>
                    <a:gd name="connsiteX1" fmla="*/ 97490 w 195251"/>
                    <a:gd name="connsiteY1" fmla="*/ 195206 h 195205"/>
                    <a:gd name="connsiteX2" fmla="*/ 0 w 195251"/>
                    <a:gd name="connsiteY2" fmla="*/ 97467 h 195205"/>
                    <a:gd name="connsiteX3" fmla="*/ 97761 w 195251"/>
                    <a:gd name="connsiteY3" fmla="*/ 0 h 195205"/>
                    <a:gd name="connsiteX4" fmla="*/ 195251 w 195251"/>
                    <a:gd name="connsiteY4" fmla="*/ 97739 h 195205"/>
                    <a:gd name="connsiteX5" fmla="*/ 162664 w 195251"/>
                    <a:gd name="connsiteY5" fmla="*/ 98010 h 195205"/>
                    <a:gd name="connsiteX6" fmla="*/ 97490 w 195251"/>
                    <a:gd name="connsiteY6" fmla="*/ 32851 h 195205"/>
                    <a:gd name="connsiteX7" fmla="*/ 32587 w 195251"/>
                    <a:gd name="connsiteY7" fmla="*/ 97196 h 195205"/>
                    <a:gd name="connsiteX8" fmla="*/ 97218 w 195251"/>
                    <a:gd name="connsiteY8" fmla="*/ 162898 h 195205"/>
                    <a:gd name="connsiteX9" fmla="*/ 162664 w 195251"/>
                    <a:gd name="connsiteY9" fmla="*/ 98010 h 19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51" h="195205">
                      <a:moveTo>
                        <a:pt x="195251" y="97739"/>
                      </a:moveTo>
                      <a:cubicBezTo>
                        <a:pt x="195251" y="151495"/>
                        <a:pt x="151259" y="195206"/>
                        <a:pt x="97490" y="195206"/>
                      </a:cubicBezTo>
                      <a:cubicBezTo>
                        <a:pt x="43993" y="195206"/>
                        <a:pt x="0" y="151224"/>
                        <a:pt x="0" y="97467"/>
                      </a:cubicBezTo>
                      <a:cubicBezTo>
                        <a:pt x="0" y="43711"/>
                        <a:pt x="43993" y="0"/>
                        <a:pt x="97761" y="0"/>
                      </a:cubicBezTo>
                      <a:cubicBezTo>
                        <a:pt x="151530" y="272"/>
                        <a:pt x="195251" y="44254"/>
                        <a:pt x="195251" y="97739"/>
                      </a:cubicBezTo>
                      <a:close/>
                      <a:moveTo>
                        <a:pt x="162664" y="98010"/>
                      </a:moveTo>
                      <a:cubicBezTo>
                        <a:pt x="162664" y="62173"/>
                        <a:pt x="133336" y="32851"/>
                        <a:pt x="97490" y="32851"/>
                      </a:cubicBezTo>
                      <a:cubicBezTo>
                        <a:pt x="61915" y="32851"/>
                        <a:pt x="32859" y="61901"/>
                        <a:pt x="32587" y="97196"/>
                      </a:cubicBezTo>
                      <a:cubicBezTo>
                        <a:pt x="32316" y="133033"/>
                        <a:pt x="61372" y="162626"/>
                        <a:pt x="97218" y="162898"/>
                      </a:cubicBezTo>
                      <a:cubicBezTo>
                        <a:pt x="133336" y="162898"/>
                        <a:pt x="162664" y="133848"/>
                        <a:pt x="162664" y="98010"/>
                      </a:cubicBezTo>
                      <a:close/>
                    </a:path>
                  </a:pathLst>
                </a:custGeom>
                <a:grpFill/>
                <a:ln w="2705" cap="flat">
                  <a:noFill/>
                  <a:prstDash val="solid"/>
                  <a:miter/>
                </a:ln>
              </p:spPr>
              <p:txBody>
                <a:bodyPr rtlCol="0" anchor="ctr"/>
                <a:lstStyle/>
                <a:p>
                  <a:endParaRPr lang="en-US" dirty="0"/>
                </a:p>
              </p:txBody>
            </p:sp>
          </p:grpSp>
          <p:grpSp>
            <p:nvGrpSpPr>
              <p:cNvPr id="77" name="Graphic 2">
                <a:extLst>
                  <a:ext uri="{FF2B5EF4-FFF2-40B4-BE49-F238E27FC236}">
                    <a16:creationId xmlns:a16="http://schemas.microsoft.com/office/drawing/2014/main" id="{6BFB7FDC-2B83-DC71-B8D9-4511EAB609D9}"/>
                  </a:ext>
                </a:extLst>
              </p:cNvPr>
              <p:cNvGrpSpPr/>
              <p:nvPr/>
            </p:nvGrpSpPr>
            <p:grpSpPr>
              <a:xfrm>
                <a:off x="5177732" y="2287099"/>
                <a:ext cx="520036" cy="519372"/>
                <a:chOff x="4594347" y="2258759"/>
                <a:chExt cx="520036" cy="519372"/>
              </a:xfrm>
              <a:grpFill/>
            </p:grpSpPr>
            <p:sp>
              <p:nvSpPr>
                <p:cNvPr id="78" name="Freeform 77">
                  <a:extLst>
                    <a:ext uri="{FF2B5EF4-FFF2-40B4-BE49-F238E27FC236}">
                      <a16:creationId xmlns:a16="http://schemas.microsoft.com/office/drawing/2014/main" id="{5EAE1251-075A-E6C8-CFE7-40F0AF5406D9}"/>
                    </a:ext>
                  </a:extLst>
                </p:cNvPr>
                <p:cNvSpPr/>
                <p:nvPr/>
              </p:nvSpPr>
              <p:spPr>
                <a:xfrm>
                  <a:off x="4594347" y="2258759"/>
                  <a:ext cx="520036" cy="519372"/>
                </a:xfrm>
                <a:custGeom>
                  <a:avLst/>
                  <a:gdLst>
                    <a:gd name="connsiteX0" fmla="*/ 0 w 520036"/>
                    <a:gd name="connsiteY0" fmla="*/ 224256 h 519372"/>
                    <a:gd name="connsiteX1" fmla="*/ 28785 w 520036"/>
                    <a:gd name="connsiteY1" fmla="*/ 217469 h 519372"/>
                    <a:gd name="connsiteX2" fmla="*/ 39376 w 520036"/>
                    <a:gd name="connsiteY2" fmla="*/ 207423 h 519372"/>
                    <a:gd name="connsiteX3" fmla="*/ 66804 w 520036"/>
                    <a:gd name="connsiteY3" fmla="*/ 141178 h 519372"/>
                    <a:gd name="connsiteX4" fmla="*/ 66260 w 520036"/>
                    <a:gd name="connsiteY4" fmla="*/ 125703 h 519372"/>
                    <a:gd name="connsiteX5" fmla="*/ 52411 w 520036"/>
                    <a:gd name="connsiteY5" fmla="*/ 103440 h 519372"/>
                    <a:gd name="connsiteX6" fmla="*/ 104007 w 520036"/>
                    <a:gd name="connsiteY6" fmla="*/ 51856 h 519372"/>
                    <a:gd name="connsiteX7" fmla="*/ 128176 w 520036"/>
                    <a:gd name="connsiteY7" fmla="*/ 66517 h 519372"/>
                    <a:gd name="connsiteX8" fmla="*/ 139581 w 520036"/>
                    <a:gd name="connsiteY8" fmla="*/ 66788 h 519372"/>
                    <a:gd name="connsiteX9" fmla="*/ 208558 w 520036"/>
                    <a:gd name="connsiteY9" fmla="*/ 38010 h 519372"/>
                    <a:gd name="connsiteX10" fmla="*/ 216976 w 520036"/>
                    <a:gd name="connsiteY10" fmla="*/ 28779 h 519372"/>
                    <a:gd name="connsiteX11" fmla="*/ 224036 w 520036"/>
                    <a:gd name="connsiteY11" fmla="*/ 0 h 519372"/>
                    <a:gd name="connsiteX12" fmla="*/ 296000 w 520036"/>
                    <a:gd name="connsiteY12" fmla="*/ 0 h 519372"/>
                    <a:gd name="connsiteX13" fmla="*/ 302789 w 520036"/>
                    <a:gd name="connsiteY13" fmla="*/ 28507 h 519372"/>
                    <a:gd name="connsiteX14" fmla="*/ 312293 w 520036"/>
                    <a:gd name="connsiteY14" fmla="*/ 38552 h 519372"/>
                    <a:gd name="connsiteX15" fmla="*/ 379368 w 520036"/>
                    <a:gd name="connsiteY15" fmla="*/ 66517 h 519372"/>
                    <a:gd name="connsiteX16" fmla="*/ 394033 w 520036"/>
                    <a:gd name="connsiteY16" fmla="*/ 65974 h 519372"/>
                    <a:gd name="connsiteX17" fmla="*/ 417115 w 520036"/>
                    <a:gd name="connsiteY17" fmla="*/ 51584 h 519372"/>
                    <a:gd name="connsiteX18" fmla="*/ 468440 w 520036"/>
                    <a:gd name="connsiteY18" fmla="*/ 103169 h 519372"/>
                    <a:gd name="connsiteX19" fmla="*/ 453776 w 520036"/>
                    <a:gd name="connsiteY19" fmla="*/ 127603 h 519372"/>
                    <a:gd name="connsiteX20" fmla="*/ 453233 w 520036"/>
                    <a:gd name="connsiteY20" fmla="*/ 139006 h 519372"/>
                    <a:gd name="connsiteX21" fmla="*/ 482289 w 520036"/>
                    <a:gd name="connsiteY21" fmla="*/ 209052 h 519372"/>
                    <a:gd name="connsiteX22" fmla="*/ 490979 w 520036"/>
                    <a:gd name="connsiteY22" fmla="*/ 216926 h 519372"/>
                    <a:gd name="connsiteX23" fmla="*/ 520036 w 520036"/>
                    <a:gd name="connsiteY23" fmla="*/ 223985 h 519372"/>
                    <a:gd name="connsiteX24" fmla="*/ 520036 w 520036"/>
                    <a:gd name="connsiteY24" fmla="*/ 295931 h 519372"/>
                    <a:gd name="connsiteX25" fmla="*/ 491251 w 520036"/>
                    <a:gd name="connsiteY25" fmla="*/ 302990 h 519372"/>
                    <a:gd name="connsiteX26" fmla="*/ 482289 w 520036"/>
                    <a:gd name="connsiteY26" fmla="*/ 311678 h 519372"/>
                    <a:gd name="connsiteX27" fmla="*/ 453504 w 520036"/>
                    <a:gd name="connsiteY27" fmla="*/ 379552 h 519372"/>
                    <a:gd name="connsiteX28" fmla="*/ 454047 w 520036"/>
                    <a:gd name="connsiteY28" fmla="*/ 393127 h 519372"/>
                    <a:gd name="connsiteX29" fmla="*/ 468711 w 520036"/>
                    <a:gd name="connsiteY29" fmla="*/ 416476 h 519372"/>
                    <a:gd name="connsiteX30" fmla="*/ 416844 w 520036"/>
                    <a:gd name="connsiteY30" fmla="*/ 467788 h 519372"/>
                    <a:gd name="connsiteX31" fmla="*/ 392403 w 520036"/>
                    <a:gd name="connsiteY31" fmla="*/ 453128 h 519372"/>
                    <a:gd name="connsiteX32" fmla="*/ 380998 w 520036"/>
                    <a:gd name="connsiteY32" fmla="*/ 453128 h 519372"/>
                    <a:gd name="connsiteX33" fmla="*/ 311750 w 520036"/>
                    <a:gd name="connsiteY33" fmla="*/ 481635 h 519372"/>
                    <a:gd name="connsiteX34" fmla="*/ 303603 w 520036"/>
                    <a:gd name="connsiteY34" fmla="*/ 489780 h 519372"/>
                    <a:gd name="connsiteX35" fmla="*/ 296271 w 520036"/>
                    <a:gd name="connsiteY35" fmla="*/ 519373 h 519372"/>
                    <a:gd name="connsiteX36" fmla="*/ 224308 w 520036"/>
                    <a:gd name="connsiteY36" fmla="*/ 519373 h 519372"/>
                    <a:gd name="connsiteX37" fmla="*/ 216976 w 520036"/>
                    <a:gd name="connsiteY37" fmla="*/ 489780 h 519372"/>
                    <a:gd name="connsiteX38" fmla="*/ 208829 w 520036"/>
                    <a:gd name="connsiteY38" fmla="*/ 481363 h 519372"/>
                    <a:gd name="connsiteX39" fmla="*/ 139581 w 520036"/>
                    <a:gd name="connsiteY39" fmla="*/ 452856 h 519372"/>
                    <a:gd name="connsiteX40" fmla="*/ 128176 w 520036"/>
                    <a:gd name="connsiteY40" fmla="*/ 452856 h 519372"/>
                    <a:gd name="connsiteX41" fmla="*/ 102921 w 520036"/>
                    <a:gd name="connsiteY41" fmla="*/ 468060 h 519372"/>
                    <a:gd name="connsiteX42" fmla="*/ 51868 w 520036"/>
                    <a:gd name="connsiteY42" fmla="*/ 416747 h 519372"/>
                    <a:gd name="connsiteX43" fmla="*/ 64631 w 520036"/>
                    <a:gd name="connsiteY43" fmla="*/ 396656 h 519372"/>
                    <a:gd name="connsiteX44" fmla="*/ 65446 w 520036"/>
                    <a:gd name="connsiteY44" fmla="*/ 376023 h 519372"/>
                    <a:gd name="connsiteX45" fmla="*/ 42635 w 520036"/>
                    <a:gd name="connsiteY45" fmla="*/ 323081 h 519372"/>
                    <a:gd name="connsiteX46" fmla="*/ 43178 w 520036"/>
                    <a:gd name="connsiteY46" fmla="*/ 312764 h 519372"/>
                    <a:gd name="connsiteX47" fmla="*/ 5703 w 520036"/>
                    <a:gd name="connsiteY47" fmla="*/ 229686 h 519372"/>
                    <a:gd name="connsiteX48" fmla="*/ 0 w 520036"/>
                    <a:gd name="connsiteY48" fmla="*/ 226971 h 519372"/>
                    <a:gd name="connsiteX49" fmla="*/ 0 w 520036"/>
                    <a:gd name="connsiteY49" fmla="*/ 224256 h 519372"/>
                    <a:gd name="connsiteX50" fmla="*/ 260969 w 520036"/>
                    <a:gd name="connsiteY50" fmla="*/ 64616 h 519372"/>
                    <a:gd name="connsiteX51" fmla="*/ 65446 w 520036"/>
                    <a:gd name="connsiteY51" fmla="*/ 259279 h 519372"/>
                    <a:gd name="connsiteX52" fmla="*/ 260154 w 520036"/>
                    <a:gd name="connsiteY52" fmla="*/ 454757 h 519372"/>
                    <a:gd name="connsiteX53" fmla="*/ 455677 w 520036"/>
                    <a:gd name="connsiteY53" fmla="*/ 260094 h 519372"/>
                    <a:gd name="connsiteX54" fmla="*/ 260969 w 520036"/>
                    <a:gd name="connsiteY54" fmla="*/ 64616 h 51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0036" h="519372">
                      <a:moveTo>
                        <a:pt x="0" y="224256"/>
                      </a:moveTo>
                      <a:cubicBezTo>
                        <a:pt x="9505" y="221813"/>
                        <a:pt x="19009" y="219369"/>
                        <a:pt x="28785" y="217469"/>
                      </a:cubicBezTo>
                      <a:cubicBezTo>
                        <a:pt x="34760" y="216383"/>
                        <a:pt x="37204" y="213396"/>
                        <a:pt x="39376" y="207423"/>
                      </a:cubicBezTo>
                      <a:cubicBezTo>
                        <a:pt x="47794" y="185161"/>
                        <a:pt x="57027" y="162898"/>
                        <a:pt x="66804" y="141178"/>
                      </a:cubicBezTo>
                      <a:cubicBezTo>
                        <a:pt x="69519" y="135205"/>
                        <a:pt x="70062" y="131133"/>
                        <a:pt x="66260" y="125703"/>
                      </a:cubicBezTo>
                      <a:cubicBezTo>
                        <a:pt x="61101" y="118372"/>
                        <a:pt x="56484" y="110228"/>
                        <a:pt x="52411" y="103440"/>
                      </a:cubicBezTo>
                      <a:cubicBezTo>
                        <a:pt x="69519" y="86336"/>
                        <a:pt x="86356" y="69503"/>
                        <a:pt x="104007" y="51856"/>
                      </a:cubicBezTo>
                      <a:cubicBezTo>
                        <a:pt x="110796" y="56200"/>
                        <a:pt x="119215" y="61901"/>
                        <a:pt x="128176" y="66517"/>
                      </a:cubicBezTo>
                      <a:cubicBezTo>
                        <a:pt x="131163" y="68146"/>
                        <a:pt x="136866" y="68417"/>
                        <a:pt x="139581" y="66788"/>
                      </a:cubicBezTo>
                      <a:cubicBezTo>
                        <a:pt x="161306" y="54028"/>
                        <a:pt x="184389" y="44525"/>
                        <a:pt x="208558" y="38010"/>
                      </a:cubicBezTo>
                      <a:cubicBezTo>
                        <a:pt x="212088" y="37195"/>
                        <a:pt x="215890" y="32580"/>
                        <a:pt x="216976" y="28779"/>
                      </a:cubicBezTo>
                      <a:cubicBezTo>
                        <a:pt x="219963" y="19548"/>
                        <a:pt x="221864" y="9774"/>
                        <a:pt x="224036" y="0"/>
                      </a:cubicBezTo>
                      <a:cubicBezTo>
                        <a:pt x="247934" y="0"/>
                        <a:pt x="271559" y="0"/>
                        <a:pt x="296000" y="0"/>
                      </a:cubicBezTo>
                      <a:cubicBezTo>
                        <a:pt x="298172" y="9502"/>
                        <a:pt x="300888" y="19005"/>
                        <a:pt x="302789" y="28507"/>
                      </a:cubicBezTo>
                      <a:cubicBezTo>
                        <a:pt x="303875" y="34209"/>
                        <a:pt x="306590" y="36381"/>
                        <a:pt x="312293" y="38552"/>
                      </a:cubicBezTo>
                      <a:cubicBezTo>
                        <a:pt x="334833" y="47240"/>
                        <a:pt x="357372" y="56471"/>
                        <a:pt x="379368" y="66517"/>
                      </a:cubicBezTo>
                      <a:cubicBezTo>
                        <a:pt x="385071" y="68960"/>
                        <a:pt x="388873" y="69775"/>
                        <a:pt x="394033" y="65974"/>
                      </a:cubicBezTo>
                      <a:cubicBezTo>
                        <a:pt x="401636" y="60544"/>
                        <a:pt x="410055" y="55928"/>
                        <a:pt x="417115" y="51584"/>
                      </a:cubicBezTo>
                      <a:cubicBezTo>
                        <a:pt x="434223" y="68689"/>
                        <a:pt x="450788" y="85521"/>
                        <a:pt x="468440" y="103169"/>
                      </a:cubicBezTo>
                      <a:cubicBezTo>
                        <a:pt x="464095" y="110228"/>
                        <a:pt x="458392" y="118644"/>
                        <a:pt x="453776" y="127603"/>
                      </a:cubicBezTo>
                      <a:cubicBezTo>
                        <a:pt x="452146" y="130861"/>
                        <a:pt x="451603" y="136291"/>
                        <a:pt x="453233" y="139006"/>
                      </a:cubicBezTo>
                      <a:cubicBezTo>
                        <a:pt x="466267" y="160997"/>
                        <a:pt x="476043" y="184346"/>
                        <a:pt x="482289" y="209052"/>
                      </a:cubicBezTo>
                      <a:cubicBezTo>
                        <a:pt x="483104" y="212310"/>
                        <a:pt x="487449" y="215840"/>
                        <a:pt x="490979" y="216926"/>
                      </a:cubicBezTo>
                      <a:cubicBezTo>
                        <a:pt x="500212" y="219912"/>
                        <a:pt x="509988" y="221541"/>
                        <a:pt x="520036" y="223985"/>
                      </a:cubicBezTo>
                      <a:cubicBezTo>
                        <a:pt x="520036" y="247605"/>
                        <a:pt x="520036" y="271225"/>
                        <a:pt x="520036" y="295931"/>
                      </a:cubicBezTo>
                      <a:cubicBezTo>
                        <a:pt x="510532" y="298103"/>
                        <a:pt x="500755" y="300004"/>
                        <a:pt x="491251" y="302990"/>
                      </a:cubicBezTo>
                      <a:cubicBezTo>
                        <a:pt x="487721" y="304076"/>
                        <a:pt x="483919" y="308148"/>
                        <a:pt x="482289" y="311678"/>
                      </a:cubicBezTo>
                      <a:cubicBezTo>
                        <a:pt x="472513" y="334212"/>
                        <a:pt x="463552" y="357289"/>
                        <a:pt x="453504" y="379552"/>
                      </a:cubicBezTo>
                      <a:cubicBezTo>
                        <a:pt x="451060" y="384982"/>
                        <a:pt x="450788" y="388511"/>
                        <a:pt x="454047" y="393127"/>
                      </a:cubicBezTo>
                      <a:cubicBezTo>
                        <a:pt x="459478" y="401000"/>
                        <a:pt x="464095" y="409145"/>
                        <a:pt x="468711" y="416476"/>
                      </a:cubicBezTo>
                      <a:cubicBezTo>
                        <a:pt x="451603" y="433580"/>
                        <a:pt x="434495" y="450413"/>
                        <a:pt x="416844" y="467788"/>
                      </a:cubicBezTo>
                      <a:cubicBezTo>
                        <a:pt x="409783" y="463444"/>
                        <a:pt x="401365" y="457471"/>
                        <a:pt x="392403" y="453128"/>
                      </a:cubicBezTo>
                      <a:cubicBezTo>
                        <a:pt x="389416" y="451499"/>
                        <a:pt x="383713" y="451499"/>
                        <a:pt x="380998" y="453128"/>
                      </a:cubicBezTo>
                      <a:cubicBezTo>
                        <a:pt x="359273" y="465888"/>
                        <a:pt x="336190" y="475390"/>
                        <a:pt x="311750" y="481635"/>
                      </a:cubicBezTo>
                      <a:cubicBezTo>
                        <a:pt x="308491" y="482449"/>
                        <a:pt x="304690" y="486522"/>
                        <a:pt x="303603" y="489780"/>
                      </a:cubicBezTo>
                      <a:cubicBezTo>
                        <a:pt x="300616" y="499282"/>
                        <a:pt x="298715" y="509327"/>
                        <a:pt x="296271" y="519373"/>
                      </a:cubicBezTo>
                      <a:cubicBezTo>
                        <a:pt x="272102" y="519373"/>
                        <a:pt x="248477" y="519373"/>
                        <a:pt x="224308" y="519373"/>
                      </a:cubicBezTo>
                      <a:cubicBezTo>
                        <a:pt x="221864" y="509327"/>
                        <a:pt x="220235" y="499282"/>
                        <a:pt x="216976" y="489780"/>
                      </a:cubicBezTo>
                      <a:cubicBezTo>
                        <a:pt x="215890" y="486522"/>
                        <a:pt x="212088" y="482449"/>
                        <a:pt x="208829" y="481363"/>
                      </a:cubicBezTo>
                      <a:cubicBezTo>
                        <a:pt x="184389" y="475119"/>
                        <a:pt x="161306" y="465616"/>
                        <a:pt x="139581" y="452856"/>
                      </a:cubicBezTo>
                      <a:cubicBezTo>
                        <a:pt x="136594" y="451227"/>
                        <a:pt x="131163" y="451227"/>
                        <a:pt x="128176" y="452856"/>
                      </a:cubicBezTo>
                      <a:cubicBezTo>
                        <a:pt x="119215" y="457471"/>
                        <a:pt x="110796" y="463173"/>
                        <a:pt x="102921" y="468060"/>
                      </a:cubicBezTo>
                      <a:cubicBezTo>
                        <a:pt x="85813" y="450956"/>
                        <a:pt x="69248" y="434123"/>
                        <a:pt x="51868" y="416747"/>
                      </a:cubicBezTo>
                      <a:cubicBezTo>
                        <a:pt x="55670" y="410774"/>
                        <a:pt x="59471" y="403172"/>
                        <a:pt x="64631" y="396656"/>
                      </a:cubicBezTo>
                      <a:cubicBezTo>
                        <a:pt x="69791" y="389597"/>
                        <a:pt x="69791" y="384167"/>
                        <a:pt x="65446" y="376023"/>
                      </a:cubicBezTo>
                      <a:cubicBezTo>
                        <a:pt x="56484" y="359190"/>
                        <a:pt x="49695" y="341000"/>
                        <a:pt x="42635" y="323081"/>
                      </a:cubicBezTo>
                      <a:cubicBezTo>
                        <a:pt x="41549" y="320094"/>
                        <a:pt x="41820" y="315750"/>
                        <a:pt x="43178" y="312764"/>
                      </a:cubicBezTo>
                      <a:cubicBezTo>
                        <a:pt x="57842" y="276926"/>
                        <a:pt x="42635" y="242718"/>
                        <a:pt x="5703" y="229686"/>
                      </a:cubicBezTo>
                      <a:cubicBezTo>
                        <a:pt x="3802" y="228872"/>
                        <a:pt x="1901" y="227786"/>
                        <a:pt x="0" y="226971"/>
                      </a:cubicBezTo>
                      <a:cubicBezTo>
                        <a:pt x="272" y="226157"/>
                        <a:pt x="272" y="225071"/>
                        <a:pt x="0" y="224256"/>
                      </a:cubicBezTo>
                      <a:close/>
                      <a:moveTo>
                        <a:pt x="260969" y="64616"/>
                      </a:moveTo>
                      <a:cubicBezTo>
                        <a:pt x="153431" y="64345"/>
                        <a:pt x="65446" y="151766"/>
                        <a:pt x="65446" y="259279"/>
                      </a:cubicBezTo>
                      <a:cubicBezTo>
                        <a:pt x="65174" y="366792"/>
                        <a:pt x="152616" y="454757"/>
                        <a:pt x="260154" y="454757"/>
                      </a:cubicBezTo>
                      <a:cubicBezTo>
                        <a:pt x="367691" y="455028"/>
                        <a:pt x="455677" y="367606"/>
                        <a:pt x="455677" y="260094"/>
                      </a:cubicBezTo>
                      <a:cubicBezTo>
                        <a:pt x="455948" y="152581"/>
                        <a:pt x="368506" y="64888"/>
                        <a:pt x="260969" y="64616"/>
                      </a:cubicBezTo>
                      <a:close/>
                    </a:path>
                  </a:pathLst>
                </a:custGeom>
                <a:solidFill>
                  <a:srgbClr val="7ABB57"/>
                </a:solidFill>
                <a:ln w="2705"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FA1A88AC-315C-71AA-6398-DB9FB11B58A9}"/>
                    </a:ext>
                  </a:extLst>
                </p:cNvPr>
                <p:cNvSpPr/>
                <p:nvPr/>
              </p:nvSpPr>
              <p:spPr>
                <a:xfrm>
                  <a:off x="4692108" y="2355955"/>
                  <a:ext cx="325329" cy="325252"/>
                </a:xfrm>
                <a:custGeom>
                  <a:avLst/>
                  <a:gdLst>
                    <a:gd name="connsiteX0" fmla="*/ 162665 w 325329"/>
                    <a:gd name="connsiteY0" fmla="*/ 0 h 325252"/>
                    <a:gd name="connsiteX1" fmla="*/ 325329 w 325329"/>
                    <a:gd name="connsiteY1" fmla="*/ 162898 h 325252"/>
                    <a:gd name="connsiteX2" fmla="*/ 162665 w 325329"/>
                    <a:gd name="connsiteY2" fmla="*/ 325253 h 325252"/>
                    <a:gd name="connsiteX3" fmla="*/ 1 w 325329"/>
                    <a:gd name="connsiteY3" fmla="*/ 162083 h 325252"/>
                    <a:gd name="connsiteX4" fmla="*/ 162665 w 325329"/>
                    <a:gd name="connsiteY4" fmla="*/ 0 h 325252"/>
                    <a:gd name="connsiteX5" fmla="*/ 260426 w 325329"/>
                    <a:gd name="connsiteY5" fmla="*/ 162626 h 325252"/>
                    <a:gd name="connsiteX6" fmla="*/ 162936 w 325329"/>
                    <a:gd name="connsiteY6" fmla="*/ 64888 h 325252"/>
                    <a:gd name="connsiteX7" fmla="*/ 65175 w 325329"/>
                    <a:gd name="connsiteY7" fmla="*/ 162355 h 325252"/>
                    <a:gd name="connsiteX8" fmla="*/ 162665 w 325329"/>
                    <a:gd name="connsiteY8" fmla="*/ 260094 h 325252"/>
                    <a:gd name="connsiteX9" fmla="*/ 260426 w 325329"/>
                    <a:gd name="connsiteY9" fmla="*/ 162626 h 32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29" h="325252">
                      <a:moveTo>
                        <a:pt x="162665" y="0"/>
                      </a:moveTo>
                      <a:cubicBezTo>
                        <a:pt x="252551" y="0"/>
                        <a:pt x="325600" y="73033"/>
                        <a:pt x="325329" y="162898"/>
                      </a:cubicBezTo>
                      <a:cubicBezTo>
                        <a:pt x="325057" y="252220"/>
                        <a:pt x="252008" y="324981"/>
                        <a:pt x="162665" y="325253"/>
                      </a:cubicBezTo>
                      <a:cubicBezTo>
                        <a:pt x="72779" y="325253"/>
                        <a:pt x="-271" y="251949"/>
                        <a:pt x="1" y="162083"/>
                      </a:cubicBezTo>
                      <a:cubicBezTo>
                        <a:pt x="272" y="73033"/>
                        <a:pt x="73322" y="0"/>
                        <a:pt x="162665" y="0"/>
                      </a:cubicBezTo>
                      <a:close/>
                      <a:moveTo>
                        <a:pt x="260426" y="162626"/>
                      </a:moveTo>
                      <a:cubicBezTo>
                        <a:pt x="260426" y="108870"/>
                        <a:pt x="216705" y="65159"/>
                        <a:pt x="162936" y="64888"/>
                      </a:cubicBezTo>
                      <a:cubicBezTo>
                        <a:pt x="109168" y="64888"/>
                        <a:pt x="65447" y="108599"/>
                        <a:pt x="65175" y="162355"/>
                      </a:cubicBezTo>
                      <a:cubicBezTo>
                        <a:pt x="65175" y="216111"/>
                        <a:pt x="109168" y="260094"/>
                        <a:pt x="162665" y="260094"/>
                      </a:cubicBezTo>
                      <a:cubicBezTo>
                        <a:pt x="216433" y="260365"/>
                        <a:pt x="260426" y="216383"/>
                        <a:pt x="260426" y="162626"/>
                      </a:cubicBezTo>
                      <a:close/>
                    </a:path>
                  </a:pathLst>
                </a:custGeom>
                <a:solidFill>
                  <a:srgbClr val="7ABB57"/>
                </a:solidFill>
                <a:ln w="2705" cap="flat">
                  <a:noFill/>
                  <a:prstDash val="solid"/>
                  <a:miter/>
                </a:ln>
              </p:spPr>
              <p:txBody>
                <a:bodyPr rtlCol="0" anchor="ctr"/>
                <a:lstStyle/>
                <a:p>
                  <a:endParaRPr lang="en-US" dirty="0"/>
                </a:p>
              </p:txBody>
            </p:sp>
          </p:grpSp>
        </p:grpSp>
        <p:grpSp>
          <p:nvGrpSpPr>
            <p:cNvPr id="81" name="Group 80">
              <a:extLst>
                <a:ext uri="{FF2B5EF4-FFF2-40B4-BE49-F238E27FC236}">
                  <a16:creationId xmlns:a16="http://schemas.microsoft.com/office/drawing/2014/main" id="{7CA0C035-555E-FF24-FEB5-3E73D91B8549}"/>
                </a:ext>
              </a:extLst>
            </p:cNvPr>
            <p:cNvGrpSpPr/>
            <p:nvPr/>
          </p:nvGrpSpPr>
          <p:grpSpPr>
            <a:xfrm>
              <a:off x="2994540" y="5895321"/>
              <a:ext cx="551474" cy="550933"/>
              <a:chOff x="10376768" y="2334933"/>
              <a:chExt cx="920484" cy="919581"/>
            </a:xfrm>
            <a:solidFill>
              <a:srgbClr val="0C2D45"/>
            </a:solidFill>
          </p:grpSpPr>
          <p:sp>
            <p:nvSpPr>
              <p:cNvPr id="82" name="Freeform 81">
                <a:extLst>
                  <a:ext uri="{FF2B5EF4-FFF2-40B4-BE49-F238E27FC236}">
                    <a16:creationId xmlns:a16="http://schemas.microsoft.com/office/drawing/2014/main" id="{39E895AD-EB67-6FB9-50CE-25CD7106BDE6}"/>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7ABB57"/>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83" name="Freeform 82">
                <a:extLst>
                  <a:ext uri="{FF2B5EF4-FFF2-40B4-BE49-F238E27FC236}">
                    <a16:creationId xmlns:a16="http://schemas.microsoft.com/office/drawing/2014/main" id="{3FF528D4-8985-AB82-21FB-C447FE1865FB}"/>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7ABB57"/>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84" name="Graphic 2">
                <a:extLst>
                  <a:ext uri="{FF2B5EF4-FFF2-40B4-BE49-F238E27FC236}">
                    <a16:creationId xmlns:a16="http://schemas.microsoft.com/office/drawing/2014/main" id="{5198B0F1-5849-6711-7DF3-2E6B66B28790}"/>
                  </a:ext>
                </a:extLst>
              </p:cNvPr>
              <p:cNvGrpSpPr/>
              <p:nvPr/>
            </p:nvGrpSpPr>
            <p:grpSpPr>
              <a:xfrm>
                <a:off x="10376768" y="2334933"/>
                <a:ext cx="920484" cy="919581"/>
                <a:chOff x="10376768" y="2334933"/>
                <a:chExt cx="920484" cy="919581"/>
              </a:xfrm>
              <a:grpFill/>
            </p:grpSpPr>
            <p:sp>
              <p:nvSpPr>
                <p:cNvPr id="85" name="Freeform 84">
                  <a:extLst>
                    <a:ext uri="{FF2B5EF4-FFF2-40B4-BE49-F238E27FC236}">
                      <a16:creationId xmlns:a16="http://schemas.microsoft.com/office/drawing/2014/main" id="{B8E18763-FC87-B14D-D135-F3263B139B11}"/>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86" name="Freeform 85">
                  <a:extLst>
                    <a:ext uri="{FF2B5EF4-FFF2-40B4-BE49-F238E27FC236}">
                      <a16:creationId xmlns:a16="http://schemas.microsoft.com/office/drawing/2014/main" id="{29793D4B-35BC-5FD9-CA63-84B90B6A221D}"/>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119" name="Graphic 3">
              <a:extLst>
                <a:ext uri="{FF2B5EF4-FFF2-40B4-BE49-F238E27FC236}">
                  <a16:creationId xmlns:a16="http://schemas.microsoft.com/office/drawing/2014/main" id="{6246D346-EE6E-5FE7-4AAE-99EC5967EDEC}"/>
                </a:ext>
              </a:extLst>
            </p:cNvPr>
            <p:cNvGrpSpPr>
              <a:grpSpLocks noChangeAspect="1"/>
            </p:cNvGrpSpPr>
            <p:nvPr/>
          </p:nvGrpSpPr>
          <p:grpSpPr>
            <a:xfrm>
              <a:off x="3003817" y="7853201"/>
              <a:ext cx="650082" cy="651785"/>
              <a:chOff x="10620068" y="399814"/>
              <a:chExt cx="1088878" cy="1091730"/>
            </a:xfrm>
            <a:solidFill>
              <a:srgbClr val="0C2D45"/>
            </a:solidFill>
          </p:grpSpPr>
          <p:sp>
            <p:nvSpPr>
              <p:cNvPr id="120" name="Freeform 119">
                <a:extLst>
                  <a:ext uri="{FF2B5EF4-FFF2-40B4-BE49-F238E27FC236}">
                    <a16:creationId xmlns:a16="http://schemas.microsoft.com/office/drawing/2014/main" id="{5980BCB2-42B2-8429-BFCE-0ABADAAE635E}"/>
                  </a:ext>
                </a:extLst>
              </p:cNvPr>
              <p:cNvSpPr/>
              <p:nvPr/>
            </p:nvSpPr>
            <p:spPr>
              <a:xfrm>
                <a:off x="11182336" y="424610"/>
                <a:ext cx="318160" cy="359301"/>
              </a:xfrm>
              <a:custGeom>
                <a:avLst/>
                <a:gdLst>
                  <a:gd name="connsiteX0" fmla="*/ 54855 w 318160"/>
                  <a:gd name="connsiteY0" fmla="*/ 38399 h 359301"/>
                  <a:gd name="connsiteX1" fmla="*/ 156338 w 318160"/>
                  <a:gd name="connsiteY1" fmla="*/ 0 h 359301"/>
                  <a:gd name="connsiteX2" fmla="*/ 271533 w 318160"/>
                  <a:gd name="connsiteY2" fmla="*/ 46627 h 359301"/>
                  <a:gd name="connsiteX3" fmla="*/ 318160 w 318160"/>
                  <a:gd name="connsiteY3" fmla="*/ 161823 h 359301"/>
                  <a:gd name="connsiteX4" fmla="*/ 238621 w 318160"/>
                  <a:gd name="connsiteY4" fmla="*/ 301704 h 359301"/>
                  <a:gd name="connsiteX5" fmla="*/ 213936 w 318160"/>
                  <a:gd name="connsiteY5" fmla="*/ 345588 h 359301"/>
                  <a:gd name="connsiteX6" fmla="*/ 213936 w 318160"/>
                  <a:gd name="connsiteY6" fmla="*/ 359302 h 359301"/>
                  <a:gd name="connsiteX7" fmla="*/ 175536 w 318160"/>
                  <a:gd name="connsiteY7" fmla="*/ 359302 h 359301"/>
                  <a:gd name="connsiteX8" fmla="*/ 175536 w 318160"/>
                  <a:gd name="connsiteY8" fmla="*/ 249591 h 359301"/>
                  <a:gd name="connsiteX9" fmla="*/ 194736 w 318160"/>
                  <a:gd name="connsiteY9" fmla="*/ 249591 h 359301"/>
                  <a:gd name="connsiteX10" fmla="*/ 211193 w 318160"/>
                  <a:gd name="connsiteY10" fmla="*/ 233135 h 359301"/>
                  <a:gd name="connsiteX11" fmla="*/ 194736 w 318160"/>
                  <a:gd name="connsiteY11" fmla="*/ 216678 h 359301"/>
                  <a:gd name="connsiteX12" fmla="*/ 123425 w 318160"/>
                  <a:gd name="connsiteY12" fmla="*/ 216678 h 359301"/>
                  <a:gd name="connsiteX13" fmla="*/ 106967 w 318160"/>
                  <a:gd name="connsiteY13" fmla="*/ 233135 h 359301"/>
                  <a:gd name="connsiteX14" fmla="*/ 123425 w 318160"/>
                  <a:gd name="connsiteY14" fmla="*/ 249591 h 359301"/>
                  <a:gd name="connsiteX15" fmla="*/ 142624 w 318160"/>
                  <a:gd name="connsiteY15" fmla="*/ 249591 h 359301"/>
                  <a:gd name="connsiteX16" fmla="*/ 142624 w 318160"/>
                  <a:gd name="connsiteY16" fmla="*/ 359302 h 359301"/>
                  <a:gd name="connsiteX17" fmla="*/ 104225 w 318160"/>
                  <a:gd name="connsiteY17" fmla="*/ 359302 h 359301"/>
                  <a:gd name="connsiteX18" fmla="*/ 104225 w 318160"/>
                  <a:gd name="connsiteY18" fmla="*/ 345588 h 359301"/>
                  <a:gd name="connsiteX19" fmla="*/ 79539 w 318160"/>
                  <a:gd name="connsiteY19" fmla="*/ 301704 h 359301"/>
                  <a:gd name="connsiteX20" fmla="*/ 0 w 318160"/>
                  <a:gd name="connsiteY20" fmla="*/ 161823 h 359301"/>
                  <a:gd name="connsiteX21" fmla="*/ 19200 w 318160"/>
                  <a:gd name="connsiteY21" fmla="*/ 85026 h 35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8160" h="359301">
                    <a:moveTo>
                      <a:pt x="54855" y="38399"/>
                    </a:moveTo>
                    <a:cubicBezTo>
                      <a:pt x="82283" y="13714"/>
                      <a:pt x="117939" y="2743"/>
                      <a:pt x="156338" y="0"/>
                    </a:cubicBezTo>
                    <a:cubicBezTo>
                      <a:pt x="200222" y="0"/>
                      <a:pt x="241363" y="16457"/>
                      <a:pt x="271533" y="46627"/>
                    </a:cubicBezTo>
                    <a:cubicBezTo>
                      <a:pt x="301704" y="76797"/>
                      <a:pt x="318160" y="117939"/>
                      <a:pt x="318160" y="161823"/>
                    </a:cubicBezTo>
                    <a:cubicBezTo>
                      <a:pt x="318160" y="219421"/>
                      <a:pt x="287991" y="271533"/>
                      <a:pt x="238621" y="301704"/>
                    </a:cubicBezTo>
                    <a:cubicBezTo>
                      <a:pt x="222163" y="309932"/>
                      <a:pt x="213936" y="329131"/>
                      <a:pt x="213936" y="345588"/>
                    </a:cubicBezTo>
                    <a:lnTo>
                      <a:pt x="213936" y="359302"/>
                    </a:lnTo>
                    <a:lnTo>
                      <a:pt x="175536" y="359302"/>
                    </a:lnTo>
                    <a:lnTo>
                      <a:pt x="175536" y="249591"/>
                    </a:lnTo>
                    <a:lnTo>
                      <a:pt x="194736" y="249591"/>
                    </a:lnTo>
                    <a:cubicBezTo>
                      <a:pt x="202964" y="249591"/>
                      <a:pt x="211193" y="241363"/>
                      <a:pt x="211193" y="233135"/>
                    </a:cubicBezTo>
                    <a:cubicBezTo>
                      <a:pt x="211193" y="224906"/>
                      <a:pt x="202964" y="216678"/>
                      <a:pt x="194736" y="216678"/>
                    </a:cubicBezTo>
                    <a:lnTo>
                      <a:pt x="123425" y="216678"/>
                    </a:lnTo>
                    <a:cubicBezTo>
                      <a:pt x="115197" y="216678"/>
                      <a:pt x="106967" y="224906"/>
                      <a:pt x="106967" y="233135"/>
                    </a:cubicBezTo>
                    <a:cubicBezTo>
                      <a:pt x="106967" y="241363"/>
                      <a:pt x="115197" y="249591"/>
                      <a:pt x="123425" y="249591"/>
                    </a:cubicBezTo>
                    <a:lnTo>
                      <a:pt x="142624" y="249591"/>
                    </a:lnTo>
                    <a:lnTo>
                      <a:pt x="142624" y="359302"/>
                    </a:lnTo>
                    <a:lnTo>
                      <a:pt x="104225" y="359302"/>
                    </a:lnTo>
                    <a:lnTo>
                      <a:pt x="104225" y="345588"/>
                    </a:lnTo>
                    <a:cubicBezTo>
                      <a:pt x="104225" y="326389"/>
                      <a:pt x="93253" y="309932"/>
                      <a:pt x="79539" y="301704"/>
                    </a:cubicBezTo>
                    <a:cubicBezTo>
                      <a:pt x="30170" y="274276"/>
                      <a:pt x="0" y="219421"/>
                      <a:pt x="0" y="161823"/>
                    </a:cubicBezTo>
                    <a:cubicBezTo>
                      <a:pt x="0" y="134395"/>
                      <a:pt x="5486" y="106968"/>
                      <a:pt x="19200" y="85026"/>
                    </a:cubicBezTo>
                  </a:path>
                </a:pathLst>
              </a:custGeom>
              <a:solidFill>
                <a:srgbClr val="7ABB57"/>
              </a:solidFill>
              <a:ln w="27426" cap="flat">
                <a:noFill/>
                <a:prstDash val="solid"/>
                <a:miter/>
              </a:ln>
            </p:spPr>
            <p:txBody>
              <a:bodyPr rtlCol="0" anchor="ctr"/>
              <a:lstStyle/>
              <a:p>
                <a:endParaRPr lang="en-US" dirty="0"/>
              </a:p>
            </p:txBody>
          </p:sp>
          <p:grpSp>
            <p:nvGrpSpPr>
              <p:cNvPr id="121" name="Graphic 3">
                <a:extLst>
                  <a:ext uri="{FF2B5EF4-FFF2-40B4-BE49-F238E27FC236}">
                    <a16:creationId xmlns:a16="http://schemas.microsoft.com/office/drawing/2014/main" id="{2C58FBFB-4707-278D-E1F2-F2964230FA02}"/>
                  </a:ext>
                </a:extLst>
              </p:cNvPr>
              <p:cNvGrpSpPr/>
              <p:nvPr/>
            </p:nvGrpSpPr>
            <p:grpSpPr>
              <a:xfrm>
                <a:off x="10620068" y="399814"/>
                <a:ext cx="1088878" cy="1091730"/>
                <a:chOff x="10620068" y="399814"/>
                <a:chExt cx="1088878" cy="1091730"/>
              </a:xfrm>
              <a:grpFill/>
            </p:grpSpPr>
            <p:sp>
              <p:nvSpPr>
                <p:cNvPr id="122" name="Freeform 121">
                  <a:extLst>
                    <a:ext uri="{FF2B5EF4-FFF2-40B4-BE49-F238E27FC236}">
                      <a16:creationId xmlns:a16="http://schemas.microsoft.com/office/drawing/2014/main" id="{0BD6A459-77A3-FD96-C940-FD5301904AD8}"/>
                    </a:ext>
                  </a:extLst>
                </p:cNvPr>
                <p:cNvSpPr/>
                <p:nvPr/>
              </p:nvSpPr>
              <p:spPr>
                <a:xfrm>
                  <a:off x="10847718" y="893622"/>
                  <a:ext cx="32913" cy="49369"/>
                </a:xfrm>
                <a:custGeom>
                  <a:avLst/>
                  <a:gdLst>
                    <a:gd name="connsiteX0" fmla="*/ 16456 w 32913"/>
                    <a:gd name="connsiteY0" fmla="*/ 0 h 49369"/>
                    <a:gd name="connsiteX1" fmla="*/ 0 w 32913"/>
                    <a:gd name="connsiteY1" fmla="*/ 16457 h 49369"/>
                    <a:gd name="connsiteX2" fmla="*/ 0 w 32913"/>
                    <a:gd name="connsiteY2" fmla="*/ 32913 h 49369"/>
                    <a:gd name="connsiteX3" fmla="*/ 16456 w 32913"/>
                    <a:gd name="connsiteY3" fmla="*/ 49370 h 49369"/>
                    <a:gd name="connsiteX4" fmla="*/ 32914 w 32913"/>
                    <a:gd name="connsiteY4" fmla="*/ 32913 h 49369"/>
                    <a:gd name="connsiteX5" fmla="*/ 32914 w 32913"/>
                    <a:gd name="connsiteY5" fmla="*/ 16457 h 49369"/>
                    <a:gd name="connsiteX6" fmla="*/ 16456 w 32913"/>
                    <a:gd name="connsiteY6" fmla="*/ 0 h 4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49369">
                      <a:moveTo>
                        <a:pt x="16456" y="0"/>
                      </a:moveTo>
                      <a:cubicBezTo>
                        <a:pt x="8228" y="0"/>
                        <a:pt x="0" y="8228"/>
                        <a:pt x="0" y="16457"/>
                      </a:cubicBezTo>
                      <a:lnTo>
                        <a:pt x="0" y="32913"/>
                      </a:lnTo>
                      <a:cubicBezTo>
                        <a:pt x="0" y="41141"/>
                        <a:pt x="8228" y="49370"/>
                        <a:pt x="16456" y="49370"/>
                      </a:cubicBezTo>
                      <a:cubicBezTo>
                        <a:pt x="24686" y="49370"/>
                        <a:pt x="32914" y="41141"/>
                        <a:pt x="32914" y="32913"/>
                      </a:cubicBezTo>
                      <a:lnTo>
                        <a:pt x="32914" y="16457"/>
                      </a:lnTo>
                      <a:cubicBezTo>
                        <a:pt x="32914" y="8228"/>
                        <a:pt x="24686" y="0"/>
                        <a:pt x="16456" y="0"/>
                      </a:cubicBezTo>
                      <a:close/>
                    </a:path>
                  </a:pathLst>
                </a:custGeom>
                <a:grpFill/>
                <a:ln w="27426" cap="flat">
                  <a:noFill/>
                  <a:prstDash val="solid"/>
                  <a:miter/>
                </a:ln>
              </p:spPr>
              <p:txBody>
                <a:bodyPr rtlCol="0" anchor="ctr"/>
                <a:lstStyle/>
                <a:p>
                  <a:endParaRPr lang="en-US" dirty="0"/>
                </a:p>
              </p:txBody>
            </p:sp>
            <p:sp>
              <p:nvSpPr>
                <p:cNvPr id="123" name="Freeform 122">
                  <a:extLst>
                    <a:ext uri="{FF2B5EF4-FFF2-40B4-BE49-F238E27FC236}">
                      <a16:creationId xmlns:a16="http://schemas.microsoft.com/office/drawing/2014/main" id="{4C6A17F3-BDDC-0BFA-B27A-1141C4AD9DF3}"/>
                    </a:ext>
                  </a:extLst>
                </p:cNvPr>
                <p:cNvSpPr/>
                <p:nvPr/>
              </p:nvSpPr>
              <p:spPr>
                <a:xfrm>
                  <a:off x="10987598" y="893622"/>
                  <a:ext cx="32913" cy="49369"/>
                </a:xfrm>
                <a:custGeom>
                  <a:avLst/>
                  <a:gdLst>
                    <a:gd name="connsiteX0" fmla="*/ 16458 w 32913"/>
                    <a:gd name="connsiteY0" fmla="*/ 49370 h 49369"/>
                    <a:gd name="connsiteX1" fmla="*/ 32914 w 32913"/>
                    <a:gd name="connsiteY1" fmla="*/ 32913 h 49369"/>
                    <a:gd name="connsiteX2" fmla="*/ 32914 w 32913"/>
                    <a:gd name="connsiteY2" fmla="*/ 16457 h 49369"/>
                    <a:gd name="connsiteX3" fmla="*/ 16458 w 32913"/>
                    <a:gd name="connsiteY3" fmla="*/ 0 h 49369"/>
                    <a:gd name="connsiteX4" fmla="*/ 0 w 32913"/>
                    <a:gd name="connsiteY4" fmla="*/ 16457 h 49369"/>
                    <a:gd name="connsiteX5" fmla="*/ 0 w 32913"/>
                    <a:gd name="connsiteY5" fmla="*/ 32913 h 49369"/>
                    <a:gd name="connsiteX6" fmla="*/ 16458 w 32913"/>
                    <a:gd name="connsiteY6" fmla="*/ 49370 h 4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49369">
                      <a:moveTo>
                        <a:pt x="16458" y="49370"/>
                      </a:moveTo>
                      <a:cubicBezTo>
                        <a:pt x="24686" y="49370"/>
                        <a:pt x="32914" y="41141"/>
                        <a:pt x="32914" y="32913"/>
                      </a:cubicBezTo>
                      <a:lnTo>
                        <a:pt x="32914" y="16457"/>
                      </a:lnTo>
                      <a:cubicBezTo>
                        <a:pt x="32914" y="8228"/>
                        <a:pt x="24686" y="0"/>
                        <a:pt x="16458" y="0"/>
                      </a:cubicBezTo>
                      <a:cubicBezTo>
                        <a:pt x="8230" y="0"/>
                        <a:pt x="0" y="8228"/>
                        <a:pt x="0" y="16457"/>
                      </a:cubicBezTo>
                      <a:lnTo>
                        <a:pt x="0" y="32913"/>
                      </a:lnTo>
                      <a:cubicBezTo>
                        <a:pt x="0" y="43884"/>
                        <a:pt x="8230" y="49370"/>
                        <a:pt x="16458" y="49370"/>
                      </a:cubicBezTo>
                      <a:close/>
                    </a:path>
                  </a:pathLst>
                </a:custGeom>
                <a:grpFill/>
                <a:ln w="27426" cap="flat">
                  <a:noFill/>
                  <a:prstDash val="solid"/>
                  <a:miter/>
                </a:ln>
              </p:spPr>
              <p:txBody>
                <a:bodyPr rtlCol="0" anchor="ctr"/>
                <a:lstStyle/>
                <a:p>
                  <a:endParaRPr lang="en-US" dirty="0"/>
                </a:p>
              </p:txBody>
            </p:sp>
            <p:sp>
              <p:nvSpPr>
                <p:cNvPr id="124" name="Freeform 123">
                  <a:extLst>
                    <a:ext uri="{FF2B5EF4-FFF2-40B4-BE49-F238E27FC236}">
                      <a16:creationId xmlns:a16="http://schemas.microsoft.com/office/drawing/2014/main" id="{A68228B4-6F69-5DE8-8921-124265A17935}"/>
                    </a:ext>
                  </a:extLst>
                </p:cNvPr>
                <p:cNvSpPr/>
                <p:nvPr/>
              </p:nvSpPr>
              <p:spPr>
                <a:xfrm>
                  <a:off x="10888748" y="981279"/>
                  <a:ext cx="93476" cy="49480"/>
                </a:xfrm>
                <a:custGeom>
                  <a:avLst/>
                  <a:gdLst>
                    <a:gd name="connsiteX0" fmla="*/ 90622 w 93476"/>
                    <a:gd name="connsiteY0" fmla="*/ 24796 h 49480"/>
                    <a:gd name="connsiteX1" fmla="*/ 85136 w 93476"/>
                    <a:gd name="connsiteY1" fmla="*/ 2854 h 49480"/>
                    <a:gd name="connsiteX2" fmla="*/ 63194 w 93476"/>
                    <a:gd name="connsiteY2" fmla="*/ 8339 h 49480"/>
                    <a:gd name="connsiteX3" fmla="*/ 46738 w 93476"/>
                    <a:gd name="connsiteY3" fmla="*/ 19311 h 49480"/>
                    <a:gd name="connsiteX4" fmla="*/ 30281 w 93476"/>
                    <a:gd name="connsiteY4" fmla="*/ 8339 h 49480"/>
                    <a:gd name="connsiteX5" fmla="*/ 8339 w 93476"/>
                    <a:gd name="connsiteY5" fmla="*/ 2854 h 49480"/>
                    <a:gd name="connsiteX6" fmla="*/ 2853 w 93476"/>
                    <a:gd name="connsiteY6" fmla="*/ 24796 h 49480"/>
                    <a:gd name="connsiteX7" fmla="*/ 46738 w 93476"/>
                    <a:gd name="connsiteY7" fmla="*/ 49481 h 49480"/>
                    <a:gd name="connsiteX8" fmla="*/ 90622 w 93476"/>
                    <a:gd name="connsiteY8" fmla="*/ 24796 h 4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49480">
                      <a:moveTo>
                        <a:pt x="90622" y="24796"/>
                      </a:moveTo>
                      <a:cubicBezTo>
                        <a:pt x="96108" y="16568"/>
                        <a:pt x="93366" y="8339"/>
                        <a:pt x="85136" y="2854"/>
                      </a:cubicBezTo>
                      <a:cubicBezTo>
                        <a:pt x="76908" y="-2632"/>
                        <a:pt x="68680" y="111"/>
                        <a:pt x="63194" y="8339"/>
                      </a:cubicBezTo>
                      <a:cubicBezTo>
                        <a:pt x="60452" y="13825"/>
                        <a:pt x="52224" y="19311"/>
                        <a:pt x="46738" y="19311"/>
                      </a:cubicBezTo>
                      <a:cubicBezTo>
                        <a:pt x="41253" y="19311"/>
                        <a:pt x="33025" y="16568"/>
                        <a:pt x="30281" y="8339"/>
                      </a:cubicBezTo>
                      <a:cubicBezTo>
                        <a:pt x="24797" y="111"/>
                        <a:pt x="16567" y="-2632"/>
                        <a:pt x="8339" y="2854"/>
                      </a:cubicBezTo>
                      <a:cubicBezTo>
                        <a:pt x="111" y="8339"/>
                        <a:pt x="-2631" y="16568"/>
                        <a:pt x="2853" y="24796"/>
                      </a:cubicBezTo>
                      <a:cubicBezTo>
                        <a:pt x="11083" y="41253"/>
                        <a:pt x="30281" y="49481"/>
                        <a:pt x="46738" y="49481"/>
                      </a:cubicBezTo>
                      <a:cubicBezTo>
                        <a:pt x="63194" y="49481"/>
                        <a:pt x="79652" y="41253"/>
                        <a:pt x="90622" y="24796"/>
                      </a:cubicBezTo>
                      <a:close/>
                    </a:path>
                  </a:pathLst>
                </a:custGeom>
                <a:grpFill/>
                <a:ln w="27426" cap="flat">
                  <a:noFill/>
                  <a:prstDash val="solid"/>
                  <a:miter/>
                </a:ln>
              </p:spPr>
              <p:txBody>
                <a:bodyPr rtlCol="0" anchor="ctr"/>
                <a:lstStyle/>
                <a:p>
                  <a:endParaRPr lang="en-US" dirty="0"/>
                </a:p>
              </p:txBody>
            </p:sp>
            <p:sp>
              <p:nvSpPr>
                <p:cNvPr id="125" name="Freeform 124">
                  <a:extLst>
                    <a:ext uri="{FF2B5EF4-FFF2-40B4-BE49-F238E27FC236}">
                      <a16:creationId xmlns:a16="http://schemas.microsoft.com/office/drawing/2014/main" id="{7DAF1816-3350-7F8C-CBBE-280807FE70BE}"/>
                    </a:ext>
                  </a:extLst>
                </p:cNvPr>
                <p:cNvSpPr/>
                <p:nvPr/>
              </p:nvSpPr>
              <p:spPr>
                <a:xfrm>
                  <a:off x="10620068" y="611117"/>
                  <a:ext cx="625430" cy="880426"/>
                </a:xfrm>
                <a:custGeom>
                  <a:avLst/>
                  <a:gdLst>
                    <a:gd name="connsiteX0" fmla="*/ 471756 w 625430"/>
                    <a:gd name="connsiteY0" fmla="*/ 600665 h 880426"/>
                    <a:gd name="connsiteX1" fmla="*/ 416901 w 625430"/>
                    <a:gd name="connsiteY1" fmla="*/ 600665 h 880426"/>
                    <a:gd name="connsiteX2" fmla="*/ 416901 w 625430"/>
                    <a:gd name="connsiteY2" fmla="*/ 532096 h 880426"/>
                    <a:gd name="connsiteX3" fmla="*/ 504668 w 625430"/>
                    <a:gd name="connsiteY3" fmla="*/ 386729 h 880426"/>
                    <a:gd name="connsiteX4" fmla="*/ 523868 w 625430"/>
                    <a:gd name="connsiteY4" fmla="*/ 386729 h 880426"/>
                    <a:gd name="connsiteX5" fmla="*/ 575981 w 625430"/>
                    <a:gd name="connsiteY5" fmla="*/ 334617 h 880426"/>
                    <a:gd name="connsiteX6" fmla="*/ 575981 w 625430"/>
                    <a:gd name="connsiteY6" fmla="*/ 263305 h 880426"/>
                    <a:gd name="connsiteX7" fmla="*/ 540326 w 625430"/>
                    <a:gd name="connsiteY7" fmla="*/ 213936 h 880426"/>
                    <a:gd name="connsiteX8" fmla="*/ 540326 w 625430"/>
                    <a:gd name="connsiteY8" fmla="*/ 156338 h 880426"/>
                    <a:gd name="connsiteX9" fmla="*/ 383987 w 625430"/>
                    <a:gd name="connsiteY9" fmla="*/ 0 h 880426"/>
                    <a:gd name="connsiteX10" fmla="*/ 244105 w 625430"/>
                    <a:gd name="connsiteY10" fmla="*/ 0 h 880426"/>
                    <a:gd name="connsiteX11" fmla="*/ 87769 w 625430"/>
                    <a:gd name="connsiteY11" fmla="*/ 156338 h 880426"/>
                    <a:gd name="connsiteX12" fmla="*/ 87769 w 625430"/>
                    <a:gd name="connsiteY12" fmla="*/ 213936 h 880426"/>
                    <a:gd name="connsiteX13" fmla="*/ 52112 w 625430"/>
                    <a:gd name="connsiteY13" fmla="*/ 263305 h 880426"/>
                    <a:gd name="connsiteX14" fmla="*/ 52112 w 625430"/>
                    <a:gd name="connsiteY14" fmla="*/ 334617 h 880426"/>
                    <a:gd name="connsiteX15" fmla="*/ 104225 w 625430"/>
                    <a:gd name="connsiteY15" fmla="*/ 386729 h 880426"/>
                    <a:gd name="connsiteX16" fmla="*/ 123425 w 625430"/>
                    <a:gd name="connsiteY16" fmla="*/ 386729 h 880426"/>
                    <a:gd name="connsiteX17" fmla="*/ 211193 w 625430"/>
                    <a:gd name="connsiteY17" fmla="*/ 532096 h 880426"/>
                    <a:gd name="connsiteX18" fmla="*/ 211193 w 625430"/>
                    <a:gd name="connsiteY18" fmla="*/ 600665 h 880426"/>
                    <a:gd name="connsiteX19" fmla="*/ 156338 w 625430"/>
                    <a:gd name="connsiteY19" fmla="*/ 600665 h 880426"/>
                    <a:gd name="connsiteX20" fmla="*/ 0 w 625430"/>
                    <a:gd name="connsiteY20" fmla="*/ 757002 h 880426"/>
                    <a:gd name="connsiteX21" fmla="*/ 0 w 625430"/>
                    <a:gd name="connsiteY21" fmla="*/ 828314 h 880426"/>
                    <a:gd name="connsiteX22" fmla="*/ 52112 w 625430"/>
                    <a:gd name="connsiteY22" fmla="*/ 880427 h 880426"/>
                    <a:gd name="connsiteX23" fmla="*/ 109711 w 625430"/>
                    <a:gd name="connsiteY23" fmla="*/ 880427 h 880426"/>
                    <a:gd name="connsiteX24" fmla="*/ 126167 w 625430"/>
                    <a:gd name="connsiteY24" fmla="*/ 863970 h 880426"/>
                    <a:gd name="connsiteX25" fmla="*/ 109711 w 625430"/>
                    <a:gd name="connsiteY25" fmla="*/ 847514 h 880426"/>
                    <a:gd name="connsiteX26" fmla="*/ 49369 w 625430"/>
                    <a:gd name="connsiteY26" fmla="*/ 847514 h 880426"/>
                    <a:gd name="connsiteX27" fmla="*/ 30170 w 625430"/>
                    <a:gd name="connsiteY27" fmla="*/ 828314 h 880426"/>
                    <a:gd name="connsiteX28" fmla="*/ 30170 w 625430"/>
                    <a:gd name="connsiteY28" fmla="*/ 757002 h 880426"/>
                    <a:gd name="connsiteX29" fmla="*/ 156338 w 625430"/>
                    <a:gd name="connsiteY29" fmla="*/ 630835 h 880426"/>
                    <a:gd name="connsiteX30" fmla="*/ 189250 w 625430"/>
                    <a:gd name="connsiteY30" fmla="*/ 630835 h 880426"/>
                    <a:gd name="connsiteX31" fmla="*/ 156338 w 625430"/>
                    <a:gd name="connsiteY31" fmla="*/ 666491 h 880426"/>
                    <a:gd name="connsiteX32" fmla="*/ 148108 w 625430"/>
                    <a:gd name="connsiteY32" fmla="*/ 693919 h 880426"/>
                    <a:gd name="connsiteX33" fmla="*/ 161822 w 625430"/>
                    <a:gd name="connsiteY33" fmla="*/ 718604 h 880426"/>
                    <a:gd name="connsiteX34" fmla="*/ 304447 w 625430"/>
                    <a:gd name="connsiteY34" fmla="*/ 811858 h 880426"/>
                    <a:gd name="connsiteX35" fmla="*/ 312674 w 625430"/>
                    <a:gd name="connsiteY35" fmla="*/ 814601 h 880426"/>
                    <a:gd name="connsiteX36" fmla="*/ 320904 w 625430"/>
                    <a:gd name="connsiteY36" fmla="*/ 811858 h 880426"/>
                    <a:gd name="connsiteX37" fmla="*/ 320904 w 625430"/>
                    <a:gd name="connsiteY37" fmla="*/ 811858 h 880426"/>
                    <a:gd name="connsiteX38" fmla="*/ 320904 w 625430"/>
                    <a:gd name="connsiteY38" fmla="*/ 811858 h 880426"/>
                    <a:gd name="connsiteX39" fmla="*/ 320904 w 625430"/>
                    <a:gd name="connsiteY39" fmla="*/ 811858 h 880426"/>
                    <a:gd name="connsiteX40" fmla="*/ 460785 w 625430"/>
                    <a:gd name="connsiteY40" fmla="*/ 718604 h 880426"/>
                    <a:gd name="connsiteX41" fmla="*/ 474498 w 625430"/>
                    <a:gd name="connsiteY41" fmla="*/ 693919 h 880426"/>
                    <a:gd name="connsiteX42" fmla="*/ 466270 w 625430"/>
                    <a:gd name="connsiteY42" fmla="*/ 666491 h 880426"/>
                    <a:gd name="connsiteX43" fmla="*/ 433357 w 625430"/>
                    <a:gd name="connsiteY43" fmla="*/ 630835 h 880426"/>
                    <a:gd name="connsiteX44" fmla="*/ 466270 w 625430"/>
                    <a:gd name="connsiteY44" fmla="*/ 630835 h 880426"/>
                    <a:gd name="connsiteX45" fmla="*/ 592437 w 625430"/>
                    <a:gd name="connsiteY45" fmla="*/ 757002 h 880426"/>
                    <a:gd name="connsiteX46" fmla="*/ 592437 w 625430"/>
                    <a:gd name="connsiteY46" fmla="*/ 828314 h 880426"/>
                    <a:gd name="connsiteX47" fmla="*/ 573237 w 625430"/>
                    <a:gd name="connsiteY47" fmla="*/ 847514 h 880426"/>
                    <a:gd name="connsiteX48" fmla="*/ 167308 w 625430"/>
                    <a:gd name="connsiteY48" fmla="*/ 847514 h 880426"/>
                    <a:gd name="connsiteX49" fmla="*/ 150852 w 625430"/>
                    <a:gd name="connsiteY49" fmla="*/ 863970 h 880426"/>
                    <a:gd name="connsiteX50" fmla="*/ 167308 w 625430"/>
                    <a:gd name="connsiteY50" fmla="*/ 880427 h 880426"/>
                    <a:gd name="connsiteX51" fmla="*/ 573237 w 625430"/>
                    <a:gd name="connsiteY51" fmla="*/ 880427 h 880426"/>
                    <a:gd name="connsiteX52" fmla="*/ 625351 w 625430"/>
                    <a:gd name="connsiteY52" fmla="*/ 828314 h 880426"/>
                    <a:gd name="connsiteX53" fmla="*/ 625351 w 625430"/>
                    <a:gd name="connsiteY53" fmla="*/ 757002 h 880426"/>
                    <a:gd name="connsiteX54" fmla="*/ 471756 w 625430"/>
                    <a:gd name="connsiteY54" fmla="*/ 600665 h 880426"/>
                    <a:gd name="connsiteX55" fmla="*/ 471756 w 625430"/>
                    <a:gd name="connsiteY55" fmla="*/ 600665 h 880426"/>
                    <a:gd name="connsiteX56" fmla="*/ 545810 w 625430"/>
                    <a:gd name="connsiteY56" fmla="*/ 334617 h 880426"/>
                    <a:gd name="connsiteX57" fmla="*/ 526612 w 625430"/>
                    <a:gd name="connsiteY57" fmla="*/ 353816 h 880426"/>
                    <a:gd name="connsiteX58" fmla="*/ 507412 w 625430"/>
                    <a:gd name="connsiteY58" fmla="*/ 353816 h 880426"/>
                    <a:gd name="connsiteX59" fmla="*/ 507412 w 625430"/>
                    <a:gd name="connsiteY59" fmla="*/ 244106 h 880426"/>
                    <a:gd name="connsiteX60" fmla="*/ 526612 w 625430"/>
                    <a:gd name="connsiteY60" fmla="*/ 244106 h 880426"/>
                    <a:gd name="connsiteX61" fmla="*/ 545810 w 625430"/>
                    <a:gd name="connsiteY61" fmla="*/ 263305 h 880426"/>
                    <a:gd name="connsiteX62" fmla="*/ 545810 w 625430"/>
                    <a:gd name="connsiteY62" fmla="*/ 334617 h 880426"/>
                    <a:gd name="connsiteX63" fmla="*/ 244105 w 625430"/>
                    <a:gd name="connsiteY63" fmla="*/ 32913 h 880426"/>
                    <a:gd name="connsiteX64" fmla="*/ 383987 w 625430"/>
                    <a:gd name="connsiteY64" fmla="*/ 32913 h 880426"/>
                    <a:gd name="connsiteX65" fmla="*/ 510154 w 625430"/>
                    <a:gd name="connsiteY65" fmla="*/ 159080 h 880426"/>
                    <a:gd name="connsiteX66" fmla="*/ 510154 w 625430"/>
                    <a:gd name="connsiteY66" fmla="*/ 213936 h 880426"/>
                    <a:gd name="connsiteX67" fmla="*/ 455299 w 625430"/>
                    <a:gd name="connsiteY67" fmla="*/ 213936 h 880426"/>
                    <a:gd name="connsiteX68" fmla="*/ 400443 w 625430"/>
                    <a:gd name="connsiteY68" fmla="*/ 161823 h 880426"/>
                    <a:gd name="connsiteX69" fmla="*/ 405929 w 625430"/>
                    <a:gd name="connsiteY69" fmla="*/ 123424 h 880426"/>
                    <a:gd name="connsiteX70" fmla="*/ 389473 w 625430"/>
                    <a:gd name="connsiteY70" fmla="*/ 106968 h 880426"/>
                    <a:gd name="connsiteX71" fmla="*/ 373016 w 625430"/>
                    <a:gd name="connsiteY71" fmla="*/ 123424 h 880426"/>
                    <a:gd name="connsiteX72" fmla="*/ 282505 w 625430"/>
                    <a:gd name="connsiteY72" fmla="*/ 213936 h 880426"/>
                    <a:gd name="connsiteX73" fmla="*/ 115197 w 625430"/>
                    <a:gd name="connsiteY73" fmla="*/ 213936 h 880426"/>
                    <a:gd name="connsiteX74" fmla="*/ 115197 w 625430"/>
                    <a:gd name="connsiteY74" fmla="*/ 159080 h 880426"/>
                    <a:gd name="connsiteX75" fmla="*/ 244105 w 625430"/>
                    <a:gd name="connsiteY75" fmla="*/ 32913 h 880426"/>
                    <a:gd name="connsiteX76" fmla="*/ 82283 w 625430"/>
                    <a:gd name="connsiteY76" fmla="*/ 334617 h 880426"/>
                    <a:gd name="connsiteX77" fmla="*/ 82283 w 625430"/>
                    <a:gd name="connsiteY77" fmla="*/ 263305 h 880426"/>
                    <a:gd name="connsiteX78" fmla="*/ 101483 w 625430"/>
                    <a:gd name="connsiteY78" fmla="*/ 244106 h 880426"/>
                    <a:gd name="connsiteX79" fmla="*/ 120681 w 625430"/>
                    <a:gd name="connsiteY79" fmla="*/ 244106 h 880426"/>
                    <a:gd name="connsiteX80" fmla="*/ 120681 w 625430"/>
                    <a:gd name="connsiteY80" fmla="*/ 353816 h 880426"/>
                    <a:gd name="connsiteX81" fmla="*/ 101483 w 625430"/>
                    <a:gd name="connsiteY81" fmla="*/ 353816 h 880426"/>
                    <a:gd name="connsiteX82" fmla="*/ 82283 w 625430"/>
                    <a:gd name="connsiteY82" fmla="*/ 334617 h 880426"/>
                    <a:gd name="connsiteX83" fmla="*/ 153594 w 625430"/>
                    <a:gd name="connsiteY83" fmla="*/ 370273 h 880426"/>
                    <a:gd name="connsiteX84" fmla="*/ 153594 w 625430"/>
                    <a:gd name="connsiteY84" fmla="*/ 244106 h 880426"/>
                    <a:gd name="connsiteX85" fmla="*/ 285247 w 625430"/>
                    <a:gd name="connsiteY85" fmla="*/ 244106 h 880426"/>
                    <a:gd name="connsiteX86" fmla="*/ 378502 w 625430"/>
                    <a:gd name="connsiteY86" fmla="*/ 200222 h 880426"/>
                    <a:gd name="connsiteX87" fmla="*/ 455299 w 625430"/>
                    <a:gd name="connsiteY87" fmla="*/ 244106 h 880426"/>
                    <a:gd name="connsiteX88" fmla="*/ 474498 w 625430"/>
                    <a:gd name="connsiteY88" fmla="*/ 244106 h 880426"/>
                    <a:gd name="connsiteX89" fmla="*/ 474498 w 625430"/>
                    <a:gd name="connsiteY89" fmla="*/ 370273 h 880426"/>
                    <a:gd name="connsiteX90" fmla="*/ 474498 w 625430"/>
                    <a:gd name="connsiteY90" fmla="*/ 370273 h 880426"/>
                    <a:gd name="connsiteX91" fmla="*/ 315418 w 625430"/>
                    <a:gd name="connsiteY91" fmla="*/ 529353 h 880426"/>
                    <a:gd name="connsiteX92" fmla="*/ 153594 w 625430"/>
                    <a:gd name="connsiteY92" fmla="*/ 370273 h 880426"/>
                    <a:gd name="connsiteX93" fmla="*/ 153594 w 625430"/>
                    <a:gd name="connsiteY93" fmla="*/ 370273 h 880426"/>
                    <a:gd name="connsiteX94" fmla="*/ 315418 w 625430"/>
                    <a:gd name="connsiteY94" fmla="*/ 562266 h 880426"/>
                    <a:gd name="connsiteX95" fmla="*/ 386730 w 625430"/>
                    <a:gd name="connsiteY95" fmla="*/ 548552 h 880426"/>
                    <a:gd name="connsiteX96" fmla="*/ 386730 w 625430"/>
                    <a:gd name="connsiteY96" fmla="*/ 614379 h 880426"/>
                    <a:gd name="connsiteX97" fmla="*/ 373016 w 625430"/>
                    <a:gd name="connsiteY97" fmla="*/ 644549 h 880426"/>
                    <a:gd name="connsiteX98" fmla="*/ 257819 w 625430"/>
                    <a:gd name="connsiteY98" fmla="*/ 644549 h 880426"/>
                    <a:gd name="connsiteX99" fmla="*/ 244105 w 625430"/>
                    <a:gd name="connsiteY99" fmla="*/ 614379 h 880426"/>
                    <a:gd name="connsiteX100" fmla="*/ 244105 w 625430"/>
                    <a:gd name="connsiteY100" fmla="*/ 548552 h 880426"/>
                    <a:gd name="connsiteX101" fmla="*/ 315418 w 625430"/>
                    <a:gd name="connsiteY101" fmla="*/ 562266 h 880426"/>
                    <a:gd name="connsiteX102" fmla="*/ 315418 w 625430"/>
                    <a:gd name="connsiteY102" fmla="*/ 562266 h 880426"/>
                    <a:gd name="connsiteX103" fmla="*/ 356560 w 625430"/>
                    <a:gd name="connsiteY103" fmla="*/ 674719 h 880426"/>
                    <a:gd name="connsiteX104" fmla="*/ 315418 w 625430"/>
                    <a:gd name="connsiteY104" fmla="*/ 762488 h 880426"/>
                    <a:gd name="connsiteX105" fmla="*/ 271533 w 625430"/>
                    <a:gd name="connsiteY105" fmla="*/ 674719 h 880426"/>
                    <a:gd name="connsiteX106" fmla="*/ 356560 w 625430"/>
                    <a:gd name="connsiteY106" fmla="*/ 674719 h 880426"/>
                    <a:gd name="connsiteX107" fmla="*/ 181022 w 625430"/>
                    <a:gd name="connsiteY107" fmla="*/ 691176 h 880426"/>
                    <a:gd name="connsiteX108" fmla="*/ 181022 w 625430"/>
                    <a:gd name="connsiteY108" fmla="*/ 691176 h 880426"/>
                    <a:gd name="connsiteX109" fmla="*/ 222163 w 625430"/>
                    <a:gd name="connsiteY109" fmla="*/ 644549 h 880426"/>
                    <a:gd name="connsiteX110" fmla="*/ 274277 w 625430"/>
                    <a:gd name="connsiteY110" fmla="*/ 754260 h 880426"/>
                    <a:gd name="connsiteX111" fmla="*/ 181022 w 625430"/>
                    <a:gd name="connsiteY111" fmla="*/ 691176 h 880426"/>
                    <a:gd name="connsiteX112" fmla="*/ 181022 w 625430"/>
                    <a:gd name="connsiteY112" fmla="*/ 691176 h 880426"/>
                    <a:gd name="connsiteX113" fmla="*/ 181022 w 625430"/>
                    <a:gd name="connsiteY113" fmla="*/ 691176 h 880426"/>
                    <a:gd name="connsiteX114" fmla="*/ 447071 w 625430"/>
                    <a:gd name="connsiteY114" fmla="*/ 691176 h 880426"/>
                    <a:gd name="connsiteX115" fmla="*/ 447071 w 625430"/>
                    <a:gd name="connsiteY115" fmla="*/ 691176 h 880426"/>
                    <a:gd name="connsiteX116" fmla="*/ 353816 w 625430"/>
                    <a:gd name="connsiteY116" fmla="*/ 754260 h 880426"/>
                    <a:gd name="connsiteX117" fmla="*/ 405929 w 625430"/>
                    <a:gd name="connsiteY117" fmla="*/ 644549 h 880426"/>
                    <a:gd name="connsiteX118" fmla="*/ 447071 w 625430"/>
                    <a:gd name="connsiteY118" fmla="*/ 691176 h 880426"/>
                    <a:gd name="connsiteX119" fmla="*/ 447071 w 625430"/>
                    <a:gd name="connsiteY119" fmla="*/ 691176 h 880426"/>
                    <a:gd name="connsiteX120" fmla="*/ 447071 w 625430"/>
                    <a:gd name="connsiteY120" fmla="*/ 691176 h 88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25430" h="880426">
                      <a:moveTo>
                        <a:pt x="471756" y="600665"/>
                      </a:moveTo>
                      <a:lnTo>
                        <a:pt x="416901" y="600665"/>
                      </a:lnTo>
                      <a:lnTo>
                        <a:pt x="416901" y="532096"/>
                      </a:lnTo>
                      <a:cubicBezTo>
                        <a:pt x="466270" y="501926"/>
                        <a:pt x="499184" y="447070"/>
                        <a:pt x="504668" y="386729"/>
                      </a:cubicBezTo>
                      <a:lnTo>
                        <a:pt x="523868" y="386729"/>
                      </a:lnTo>
                      <a:cubicBezTo>
                        <a:pt x="551296" y="386729"/>
                        <a:pt x="575981" y="364787"/>
                        <a:pt x="575981" y="334617"/>
                      </a:cubicBezTo>
                      <a:lnTo>
                        <a:pt x="575981" y="263305"/>
                      </a:lnTo>
                      <a:cubicBezTo>
                        <a:pt x="575981" y="241363"/>
                        <a:pt x="562267" y="222164"/>
                        <a:pt x="540326" y="213936"/>
                      </a:cubicBezTo>
                      <a:lnTo>
                        <a:pt x="540326" y="156338"/>
                      </a:lnTo>
                      <a:cubicBezTo>
                        <a:pt x="540326" y="68569"/>
                        <a:pt x="469013" y="0"/>
                        <a:pt x="383987" y="0"/>
                      </a:cubicBezTo>
                      <a:lnTo>
                        <a:pt x="244105" y="0"/>
                      </a:lnTo>
                      <a:cubicBezTo>
                        <a:pt x="156338" y="0"/>
                        <a:pt x="87769" y="71312"/>
                        <a:pt x="87769" y="156338"/>
                      </a:cubicBezTo>
                      <a:lnTo>
                        <a:pt x="87769" y="213936"/>
                      </a:lnTo>
                      <a:cubicBezTo>
                        <a:pt x="68569" y="219421"/>
                        <a:pt x="52112" y="238620"/>
                        <a:pt x="52112" y="263305"/>
                      </a:cubicBezTo>
                      <a:lnTo>
                        <a:pt x="52112" y="334617"/>
                      </a:lnTo>
                      <a:cubicBezTo>
                        <a:pt x="52112" y="362045"/>
                        <a:pt x="74055" y="386729"/>
                        <a:pt x="104225" y="386729"/>
                      </a:cubicBezTo>
                      <a:lnTo>
                        <a:pt x="123425" y="386729"/>
                      </a:lnTo>
                      <a:cubicBezTo>
                        <a:pt x="128910" y="447070"/>
                        <a:pt x="161822" y="501926"/>
                        <a:pt x="211193" y="532096"/>
                      </a:cubicBezTo>
                      <a:lnTo>
                        <a:pt x="211193" y="600665"/>
                      </a:lnTo>
                      <a:lnTo>
                        <a:pt x="156338" y="600665"/>
                      </a:lnTo>
                      <a:cubicBezTo>
                        <a:pt x="68569" y="600665"/>
                        <a:pt x="0" y="671977"/>
                        <a:pt x="0" y="757002"/>
                      </a:cubicBezTo>
                      <a:lnTo>
                        <a:pt x="0" y="828314"/>
                      </a:lnTo>
                      <a:cubicBezTo>
                        <a:pt x="0" y="855742"/>
                        <a:pt x="21942" y="880427"/>
                        <a:pt x="52112" y="880427"/>
                      </a:cubicBezTo>
                      <a:lnTo>
                        <a:pt x="109711" y="880427"/>
                      </a:lnTo>
                      <a:cubicBezTo>
                        <a:pt x="117939" y="880427"/>
                        <a:pt x="126167" y="872198"/>
                        <a:pt x="126167" y="863970"/>
                      </a:cubicBezTo>
                      <a:cubicBezTo>
                        <a:pt x="126167" y="855742"/>
                        <a:pt x="117939" y="847514"/>
                        <a:pt x="109711" y="847514"/>
                      </a:cubicBezTo>
                      <a:lnTo>
                        <a:pt x="49369" y="847514"/>
                      </a:lnTo>
                      <a:cubicBezTo>
                        <a:pt x="38398" y="847514"/>
                        <a:pt x="30170" y="839285"/>
                        <a:pt x="30170" y="828314"/>
                      </a:cubicBezTo>
                      <a:lnTo>
                        <a:pt x="30170" y="757002"/>
                      </a:lnTo>
                      <a:cubicBezTo>
                        <a:pt x="30170" y="688433"/>
                        <a:pt x="85025" y="630835"/>
                        <a:pt x="156338" y="630835"/>
                      </a:cubicBezTo>
                      <a:lnTo>
                        <a:pt x="189250" y="630835"/>
                      </a:lnTo>
                      <a:lnTo>
                        <a:pt x="156338" y="666491"/>
                      </a:lnTo>
                      <a:cubicBezTo>
                        <a:pt x="150852" y="674719"/>
                        <a:pt x="145366" y="682948"/>
                        <a:pt x="148108" y="693919"/>
                      </a:cubicBezTo>
                      <a:cubicBezTo>
                        <a:pt x="148108" y="704890"/>
                        <a:pt x="153594" y="713118"/>
                        <a:pt x="161822" y="718604"/>
                      </a:cubicBezTo>
                      <a:lnTo>
                        <a:pt x="304447" y="811858"/>
                      </a:lnTo>
                      <a:cubicBezTo>
                        <a:pt x="307190" y="814601"/>
                        <a:pt x="309932" y="814601"/>
                        <a:pt x="312674" y="814601"/>
                      </a:cubicBezTo>
                      <a:cubicBezTo>
                        <a:pt x="315418" y="814601"/>
                        <a:pt x="318160" y="814601"/>
                        <a:pt x="320904" y="811858"/>
                      </a:cubicBezTo>
                      <a:cubicBezTo>
                        <a:pt x="320904" y="811858"/>
                        <a:pt x="320904" y="811858"/>
                        <a:pt x="320904" y="811858"/>
                      </a:cubicBezTo>
                      <a:lnTo>
                        <a:pt x="320904" y="811858"/>
                      </a:lnTo>
                      <a:cubicBezTo>
                        <a:pt x="320904" y="811858"/>
                        <a:pt x="320904" y="811858"/>
                        <a:pt x="320904" y="811858"/>
                      </a:cubicBezTo>
                      <a:lnTo>
                        <a:pt x="460785" y="718604"/>
                      </a:lnTo>
                      <a:cubicBezTo>
                        <a:pt x="469013" y="713118"/>
                        <a:pt x="474498" y="704890"/>
                        <a:pt x="474498" y="693919"/>
                      </a:cubicBezTo>
                      <a:cubicBezTo>
                        <a:pt x="474498" y="682948"/>
                        <a:pt x="471756" y="674719"/>
                        <a:pt x="466270" y="666491"/>
                      </a:cubicBezTo>
                      <a:lnTo>
                        <a:pt x="433357" y="630835"/>
                      </a:lnTo>
                      <a:lnTo>
                        <a:pt x="466270" y="630835"/>
                      </a:lnTo>
                      <a:cubicBezTo>
                        <a:pt x="534840" y="630835"/>
                        <a:pt x="592437" y="685691"/>
                        <a:pt x="592437" y="757002"/>
                      </a:cubicBezTo>
                      <a:lnTo>
                        <a:pt x="592437" y="828314"/>
                      </a:lnTo>
                      <a:cubicBezTo>
                        <a:pt x="592437" y="839285"/>
                        <a:pt x="584209" y="847514"/>
                        <a:pt x="573237" y="847514"/>
                      </a:cubicBezTo>
                      <a:lnTo>
                        <a:pt x="167308" y="847514"/>
                      </a:lnTo>
                      <a:cubicBezTo>
                        <a:pt x="159080" y="847514"/>
                        <a:pt x="150852" y="855742"/>
                        <a:pt x="150852" y="863970"/>
                      </a:cubicBezTo>
                      <a:cubicBezTo>
                        <a:pt x="150852" y="872198"/>
                        <a:pt x="159080" y="880427"/>
                        <a:pt x="167308" y="880427"/>
                      </a:cubicBezTo>
                      <a:lnTo>
                        <a:pt x="573237" y="880427"/>
                      </a:lnTo>
                      <a:cubicBezTo>
                        <a:pt x="600665" y="880427"/>
                        <a:pt x="625351" y="858485"/>
                        <a:pt x="625351" y="828314"/>
                      </a:cubicBezTo>
                      <a:lnTo>
                        <a:pt x="625351" y="757002"/>
                      </a:lnTo>
                      <a:cubicBezTo>
                        <a:pt x="628093" y="669234"/>
                        <a:pt x="559524" y="600665"/>
                        <a:pt x="471756" y="600665"/>
                      </a:cubicBezTo>
                      <a:lnTo>
                        <a:pt x="471756" y="600665"/>
                      </a:lnTo>
                      <a:close/>
                      <a:moveTo>
                        <a:pt x="545810" y="334617"/>
                      </a:moveTo>
                      <a:cubicBezTo>
                        <a:pt x="545810" y="345588"/>
                        <a:pt x="537582" y="353816"/>
                        <a:pt x="526612" y="353816"/>
                      </a:cubicBezTo>
                      <a:lnTo>
                        <a:pt x="507412" y="353816"/>
                      </a:lnTo>
                      <a:lnTo>
                        <a:pt x="507412" y="244106"/>
                      </a:lnTo>
                      <a:lnTo>
                        <a:pt x="526612" y="244106"/>
                      </a:lnTo>
                      <a:cubicBezTo>
                        <a:pt x="537582" y="244106"/>
                        <a:pt x="545810" y="252334"/>
                        <a:pt x="545810" y="263305"/>
                      </a:cubicBezTo>
                      <a:lnTo>
                        <a:pt x="545810" y="334617"/>
                      </a:lnTo>
                      <a:close/>
                      <a:moveTo>
                        <a:pt x="244105" y="32913"/>
                      </a:moveTo>
                      <a:lnTo>
                        <a:pt x="383987" y="32913"/>
                      </a:lnTo>
                      <a:cubicBezTo>
                        <a:pt x="452557" y="32913"/>
                        <a:pt x="510154" y="87769"/>
                        <a:pt x="510154" y="159080"/>
                      </a:cubicBezTo>
                      <a:lnTo>
                        <a:pt x="510154" y="213936"/>
                      </a:lnTo>
                      <a:lnTo>
                        <a:pt x="455299" y="213936"/>
                      </a:lnTo>
                      <a:cubicBezTo>
                        <a:pt x="425129" y="213936"/>
                        <a:pt x="403187" y="189251"/>
                        <a:pt x="400443" y="161823"/>
                      </a:cubicBezTo>
                      <a:cubicBezTo>
                        <a:pt x="403187" y="150852"/>
                        <a:pt x="405929" y="137138"/>
                        <a:pt x="405929" y="123424"/>
                      </a:cubicBezTo>
                      <a:cubicBezTo>
                        <a:pt x="405929" y="115196"/>
                        <a:pt x="397701" y="106968"/>
                        <a:pt x="389473" y="106968"/>
                      </a:cubicBezTo>
                      <a:cubicBezTo>
                        <a:pt x="381244" y="106968"/>
                        <a:pt x="373016" y="115196"/>
                        <a:pt x="373016" y="123424"/>
                      </a:cubicBezTo>
                      <a:cubicBezTo>
                        <a:pt x="373016" y="172794"/>
                        <a:pt x="331874" y="213936"/>
                        <a:pt x="282505" y="213936"/>
                      </a:cubicBezTo>
                      <a:lnTo>
                        <a:pt x="115197" y="213936"/>
                      </a:lnTo>
                      <a:lnTo>
                        <a:pt x="115197" y="159080"/>
                      </a:lnTo>
                      <a:cubicBezTo>
                        <a:pt x="117939" y="90511"/>
                        <a:pt x="175536" y="32913"/>
                        <a:pt x="244105" y="32913"/>
                      </a:cubicBezTo>
                      <a:close/>
                      <a:moveTo>
                        <a:pt x="82283" y="334617"/>
                      </a:moveTo>
                      <a:lnTo>
                        <a:pt x="82283" y="263305"/>
                      </a:lnTo>
                      <a:cubicBezTo>
                        <a:pt x="82283" y="252334"/>
                        <a:pt x="90511" y="244106"/>
                        <a:pt x="101483" y="244106"/>
                      </a:cubicBezTo>
                      <a:lnTo>
                        <a:pt x="120681" y="244106"/>
                      </a:lnTo>
                      <a:lnTo>
                        <a:pt x="120681" y="353816"/>
                      </a:lnTo>
                      <a:lnTo>
                        <a:pt x="101483" y="353816"/>
                      </a:lnTo>
                      <a:cubicBezTo>
                        <a:pt x="93253" y="353816"/>
                        <a:pt x="82283" y="345588"/>
                        <a:pt x="82283" y="334617"/>
                      </a:cubicBezTo>
                      <a:close/>
                      <a:moveTo>
                        <a:pt x="153594" y="370273"/>
                      </a:moveTo>
                      <a:lnTo>
                        <a:pt x="153594" y="244106"/>
                      </a:lnTo>
                      <a:lnTo>
                        <a:pt x="285247" y="244106"/>
                      </a:lnTo>
                      <a:cubicBezTo>
                        <a:pt x="323646" y="244106"/>
                        <a:pt x="356560" y="227649"/>
                        <a:pt x="378502" y="200222"/>
                      </a:cubicBezTo>
                      <a:cubicBezTo>
                        <a:pt x="392215" y="227649"/>
                        <a:pt x="422385" y="244106"/>
                        <a:pt x="455299" y="244106"/>
                      </a:cubicBezTo>
                      <a:lnTo>
                        <a:pt x="474498" y="244106"/>
                      </a:lnTo>
                      <a:lnTo>
                        <a:pt x="474498" y="370273"/>
                      </a:lnTo>
                      <a:lnTo>
                        <a:pt x="474498" y="370273"/>
                      </a:lnTo>
                      <a:cubicBezTo>
                        <a:pt x="474498" y="458041"/>
                        <a:pt x="403187" y="529353"/>
                        <a:pt x="315418" y="529353"/>
                      </a:cubicBezTo>
                      <a:cubicBezTo>
                        <a:pt x="227649" y="529353"/>
                        <a:pt x="153594" y="458041"/>
                        <a:pt x="153594" y="370273"/>
                      </a:cubicBezTo>
                      <a:lnTo>
                        <a:pt x="153594" y="370273"/>
                      </a:lnTo>
                      <a:close/>
                      <a:moveTo>
                        <a:pt x="315418" y="562266"/>
                      </a:moveTo>
                      <a:cubicBezTo>
                        <a:pt x="340102" y="562266"/>
                        <a:pt x="364788" y="556781"/>
                        <a:pt x="386730" y="548552"/>
                      </a:cubicBezTo>
                      <a:lnTo>
                        <a:pt x="386730" y="614379"/>
                      </a:lnTo>
                      <a:lnTo>
                        <a:pt x="373016" y="644549"/>
                      </a:lnTo>
                      <a:lnTo>
                        <a:pt x="257819" y="644549"/>
                      </a:lnTo>
                      <a:lnTo>
                        <a:pt x="244105" y="614379"/>
                      </a:lnTo>
                      <a:lnTo>
                        <a:pt x="244105" y="548552"/>
                      </a:lnTo>
                      <a:cubicBezTo>
                        <a:pt x="263305" y="556781"/>
                        <a:pt x="287991" y="562266"/>
                        <a:pt x="315418" y="562266"/>
                      </a:cubicBezTo>
                      <a:lnTo>
                        <a:pt x="315418" y="562266"/>
                      </a:lnTo>
                      <a:close/>
                      <a:moveTo>
                        <a:pt x="356560" y="674719"/>
                      </a:moveTo>
                      <a:lnTo>
                        <a:pt x="315418" y="762488"/>
                      </a:lnTo>
                      <a:lnTo>
                        <a:pt x="271533" y="674719"/>
                      </a:lnTo>
                      <a:lnTo>
                        <a:pt x="356560" y="674719"/>
                      </a:lnTo>
                      <a:close/>
                      <a:moveTo>
                        <a:pt x="181022" y="691176"/>
                      </a:moveTo>
                      <a:cubicBezTo>
                        <a:pt x="181022" y="688433"/>
                        <a:pt x="181022" y="688433"/>
                        <a:pt x="181022" y="691176"/>
                      </a:cubicBezTo>
                      <a:lnTo>
                        <a:pt x="222163" y="644549"/>
                      </a:lnTo>
                      <a:lnTo>
                        <a:pt x="274277" y="754260"/>
                      </a:lnTo>
                      <a:lnTo>
                        <a:pt x="181022" y="691176"/>
                      </a:lnTo>
                      <a:cubicBezTo>
                        <a:pt x="181022" y="691176"/>
                        <a:pt x="181022" y="691176"/>
                        <a:pt x="181022" y="691176"/>
                      </a:cubicBezTo>
                      <a:lnTo>
                        <a:pt x="181022" y="691176"/>
                      </a:lnTo>
                      <a:close/>
                      <a:moveTo>
                        <a:pt x="447071" y="691176"/>
                      </a:moveTo>
                      <a:cubicBezTo>
                        <a:pt x="447071" y="691176"/>
                        <a:pt x="447071" y="691176"/>
                        <a:pt x="447071" y="691176"/>
                      </a:cubicBezTo>
                      <a:lnTo>
                        <a:pt x="353816" y="754260"/>
                      </a:lnTo>
                      <a:lnTo>
                        <a:pt x="405929" y="644549"/>
                      </a:lnTo>
                      <a:lnTo>
                        <a:pt x="447071" y="691176"/>
                      </a:lnTo>
                      <a:cubicBezTo>
                        <a:pt x="447071" y="688433"/>
                        <a:pt x="447071" y="688433"/>
                        <a:pt x="447071" y="691176"/>
                      </a:cubicBezTo>
                      <a:lnTo>
                        <a:pt x="447071" y="691176"/>
                      </a:lnTo>
                      <a:close/>
                    </a:path>
                  </a:pathLst>
                </a:custGeom>
                <a:grpFill/>
                <a:ln w="27426" cap="flat">
                  <a:noFill/>
                  <a:prstDash val="solid"/>
                  <a:miter/>
                </a:ln>
              </p:spPr>
              <p:txBody>
                <a:bodyPr rtlCol="0" anchor="ctr"/>
                <a:lstStyle/>
                <a:p>
                  <a:endParaRPr lang="en-US" dirty="0"/>
                </a:p>
              </p:txBody>
            </p:sp>
            <p:sp>
              <p:nvSpPr>
                <p:cNvPr id="126" name="Freeform 125">
                  <a:extLst>
                    <a:ext uri="{FF2B5EF4-FFF2-40B4-BE49-F238E27FC236}">
                      <a16:creationId xmlns:a16="http://schemas.microsoft.com/office/drawing/2014/main" id="{099CABBD-E844-CD0A-43F0-86DBE388B361}"/>
                    </a:ext>
                  </a:extLst>
                </p:cNvPr>
                <p:cNvSpPr/>
                <p:nvPr/>
              </p:nvSpPr>
              <p:spPr>
                <a:xfrm>
                  <a:off x="11146680" y="399925"/>
                  <a:ext cx="386729" cy="559523"/>
                </a:xfrm>
                <a:custGeom>
                  <a:avLst/>
                  <a:gdLst>
                    <a:gd name="connsiteX0" fmla="*/ 189250 w 386729"/>
                    <a:gd name="connsiteY0" fmla="*/ 0 h 559523"/>
                    <a:gd name="connsiteX1" fmla="*/ 68569 w 386729"/>
                    <a:gd name="connsiteY1" fmla="*/ 43884 h 559523"/>
                    <a:gd name="connsiteX2" fmla="*/ 65825 w 386729"/>
                    <a:gd name="connsiteY2" fmla="*/ 65826 h 559523"/>
                    <a:gd name="connsiteX3" fmla="*/ 87767 w 386729"/>
                    <a:gd name="connsiteY3" fmla="*/ 68569 h 559523"/>
                    <a:gd name="connsiteX4" fmla="*/ 189250 w 386729"/>
                    <a:gd name="connsiteY4" fmla="*/ 30170 h 559523"/>
                    <a:gd name="connsiteX5" fmla="*/ 304447 w 386729"/>
                    <a:gd name="connsiteY5" fmla="*/ 76797 h 559523"/>
                    <a:gd name="connsiteX6" fmla="*/ 351074 w 386729"/>
                    <a:gd name="connsiteY6" fmla="*/ 191993 h 559523"/>
                    <a:gd name="connsiteX7" fmla="*/ 271533 w 386729"/>
                    <a:gd name="connsiteY7" fmla="*/ 331874 h 559523"/>
                    <a:gd name="connsiteX8" fmla="*/ 246849 w 386729"/>
                    <a:gd name="connsiteY8" fmla="*/ 375758 h 559523"/>
                    <a:gd name="connsiteX9" fmla="*/ 246849 w 386729"/>
                    <a:gd name="connsiteY9" fmla="*/ 389472 h 559523"/>
                    <a:gd name="connsiteX10" fmla="*/ 208450 w 386729"/>
                    <a:gd name="connsiteY10" fmla="*/ 389472 h 559523"/>
                    <a:gd name="connsiteX11" fmla="*/ 208450 w 386729"/>
                    <a:gd name="connsiteY11" fmla="*/ 279762 h 559523"/>
                    <a:gd name="connsiteX12" fmla="*/ 227649 w 386729"/>
                    <a:gd name="connsiteY12" fmla="*/ 279762 h 559523"/>
                    <a:gd name="connsiteX13" fmla="*/ 244105 w 386729"/>
                    <a:gd name="connsiteY13" fmla="*/ 263305 h 559523"/>
                    <a:gd name="connsiteX14" fmla="*/ 227649 w 386729"/>
                    <a:gd name="connsiteY14" fmla="*/ 246849 h 559523"/>
                    <a:gd name="connsiteX15" fmla="*/ 156336 w 386729"/>
                    <a:gd name="connsiteY15" fmla="*/ 246849 h 559523"/>
                    <a:gd name="connsiteX16" fmla="*/ 139880 w 386729"/>
                    <a:gd name="connsiteY16" fmla="*/ 263305 h 559523"/>
                    <a:gd name="connsiteX17" fmla="*/ 156336 w 386729"/>
                    <a:gd name="connsiteY17" fmla="*/ 279762 h 559523"/>
                    <a:gd name="connsiteX18" fmla="*/ 175536 w 386729"/>
                    <a:gd name="connsiteY18" fmla="*/ 279762 h 559523"/>
                    <a:gd name="connsiteX19" fmla="*/ 175536 w 386729"/>
                    <a:gd name="connsiteY19" fmla="*/ 389472 h 559523"/>
                    <a:gd name="connsiteX20" fmla="*/ 137138 w 386729"/>
                    <a:gd name="connsiteY20" fmla="*/ 389472 h 559523"/>
                    <a:gd name="connsiteX21" fmla="*/ 137138 w 386729"/>
                    <a:gd name="connsiteY21" fmla="*/ 375758 h 559523"/>
                    <a:gd name="connsiteX22" fmla="*/ 112453 w 386729"/>
                    <a:gd name="connsiteY22" fmla="*/ 331874 h 559523"/>
                    <a:gd name="connsiteX23" fmla="*/ 32912 w 386729"/>
                    <a:gd name="connsiteY23" fmla="*/ 191993 h 559523"/>
                    <a:gd name="connsiteX24" fmla="*/ 52112 w 386729"/>
                    <a:gd name="connsiteY24" fmla="*/ 115196 h 559523"/>
                    <a:gd name="connsiteX25" fmla="*/ 46626 w 386729"/>
                    <a:gd name="connsiteY25" fmla="*/ 93254 h 559523"/>
                    <a:gd name="connsiteX26" fmla="*/ 24684 w 386729"/>
                    <a:gd name="connsiteY26" fmla="*/ 98739 h 559523"/>
                    <a:gd name="connsiteX27" fmla="*/ 0 w 386729"/>
                    <a:gd name="connsiteY27" fmla="*/ 191993 h 559523"/>
                    <a:gd name="connsiteX28" fmla="*/ 95997 w 386729"/>
                    <a:gd name="connsiteY28" fmla="*/ 359302 h 559523"/>
                    <a:gd name="connsiteX29" fmla="*/ 106967 w 386729"/>
                    <a:gd name="connsiteY29" fmla="*/ 375758 h 559523"/>
                    <a:gd name="connsiteX30" fmla="*/ 106967 w 386729"/>
                    <a:gd name="connsiteY30" fmla="*/ 392215 h 559523"/>
                    <a:gd name="connsiteX31" fmla="*/ 71311 w 386729"/>
                    <a:gd name="connsiteY31" fmla="*/ 441585 h 559523"/>
                    <a:gd name="connsiteX32" fmla="*/ 106967 w 386729"/>
                    <a:gd name="connsiteY32" fmla="*/ 490954 h 559523"/>
                    <a:gd name="connsiteX33" fmla="*/ 106967 w 386729"/>
                    <a:gd name="connsiteY33" fmla="*/ 510154 h 559523"/>
                    <a:gd name="connsiteX34" fmla="*/ 156336 w 386729"/>
                    <a:gd name="connsiteY34" fmla="*/ 559524 h 559523"/>
                    <a:gd name="connsiteX35" fmla="*/ 230391 w 386729"/>
                    <a:gd name="connsiteY35" fmla="*/ 559524 h 559523"/>
                    <a:gd name="connsiteX36" fmla="*/ 279761 w 386729"/>
                    <a:gd name="connsiteY36" fmla="*/ 510154 h 559523"/>
                    <a:gd name="connsiteX37" fmla="*/ 279761 w 386729"/>
                    <a:gd name="connsiteY37" fmla="*/ 488212 h 559523"/>
                    <a:gd name="connsiteX38" fmla="*/ 315418 w 386729"/>
                    <a:gd name="connsiteY38" fmla="*/ 438842 h 559523"/>
                    <a:gd name="connsiteX39" fmla="*/ 279761 w 386729"/>
                    <a:gd name="connsiteY39" fmla="*/ 389472 h 559523"/>
                    <a:gd name="connsiteX40" fmla="*/ 279761 w 386729"/>
                    <a:gd name="connsiteY40" fmla="*/ 375758 h 559523"/>
                    <a:gd name="connsiteX41" fmla="*/ 290733 w 386729"/>
                    <a:gd name="connsiteY41" fmla="*/ 359302 h 559523"/>
                    <a:gd name="connsiteX42" fmla="*/ 386730 w 386729"/>
                    <a:gd name="connsiteY42" fmla="*/ 191993 h 559523"/>
                    <a:gd name="connsiteX43" fmla="*/ 329132 w 386729"/>
                    <a:gd name="connsiteY43" fmla="*/ 54855 h 559523"/>
                    <a:gd name="connsiteX44" fmla="*/ 189250 w 386729"/>
                    <a:gd name="connsiteY44" fmla="*/ 0 h 559523"/>
                    <a:gd name="connsiteX45" fmla="*/ 189250 w 386729"/>
                    <a:gd name="connsiteY45" fmla="*/ 0 h 559523"/>
                    <a:gd name="connsiteX46" fmla="*/ 246849 w 386729"/>
                    <a:gd name="connsiteY46" fmla="*/ 510154 h 559523"/>
                    <a:gd name="connsiteX47" fmla="*/ 227649 w 386729"/>
                    <a:gd name="connsiteY47" fmla="*/ 529353 h 559523"/>
                    <a:gd name="connsiteX48" fmla="*/ 153594 w 386729"/>
                    <a:gd name="connsiteY48" fmla="*/ 529353 h 559523"/>
                    <a:gd name="connsiteX49" fmla="*/ 134395 w 386729"/>
                    <a:gd name="connsiteY49" fmla="*/ 510154 h 559523"/>
                    <a:gd name="connsiteX50" fmla="*/ 134395 w 386729"/>
                    <a:gd name="connsiteY50" fmla="*/ 490954 h 559523"/>
                    <a:gd name="connsiteX51" fmla="*/ 244105 w 386729"/>
                    <a:gd name="connsiteY51" fmla="*/ 490954 h 559523"/>
                    <a:gd name="connsiteX52" fmla="*/ 244105 w 386729"/>
                    <a:gd name="connsiteY52" fmla="*/ 510154 h 559523"/>
                    <a:gd name="connsiteX53" fmla="*/ 263305 w 386729"/>
                    <a:gd name="connsiteY53" fmla="*/ 458041 h 559523"/>
                    <a:gd name="connsiteX54" fmla="*/ 123425 w 386729"/>
                    <a:gd name="connsiteY54" fmla="*/ 458041 h 559523"/>
                    <a:gd name="connsiteX55" fmla="*/ 104225 w 386729"/>
                    <a:gd name="connsiteY55" fmla="*/ 438842 h 559523"/>
                    <a:gd name="connsiteX56" fmla="*/ 123425 w 386729"/>
                    <a:gd name="connsiteY56" fmla="*/ 419643 h 559523"/>
                    <a:gd name="connsiteX57" fmla="*/ 263305 w 386729"/>
                    <a:gd name="connsiteY57" fmla="*/ 419643 h 559523"/>
                    <a:gd name="connsiteX58" fmla="*/ 282505 w 386729"/>
                    <a:gd name="connsiteY58" fmla="*/ 438842 h 559523"/>
                    <a:gd name="connsiteX59" fmla="*/ 263305 w 386729"/>
                    <a:gd name="connsiteY59" fmla="*/ 458041 h 55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6729" h="559523">
                      <a:moveTo>
                        <a:pt x="189250" y="0"/>
                      </a:moveTo>
                      <a:cubicBezTo>
                        <a:pt x="145366" y="0"/>
                        <a:pt x="101481" y="16457"/>
                        <a:pt x="68569" y="43884"/>
                      </a:cubicBezTo>
                      <a:cubicBezTo>
                        <a:pt x="63083" y="49370"/>
                        <a:pt x="60340" y="60341"/>
                        <a:pt x="65825" y="65826"/>
                      </a:cubicBezTo>
                      <a:cubicBezTo>
                        <a:pt x="71311" y="71312"/>
                        <a:pt x="82283" y="74054"/>
                        <a:pt x="87767" y="68569"/>
                      </a:cubicBezTo>
                      <a:cubicBezTo>
                        <a:pt x="115195" y="43884"/>
                        <a:pt x="150852" y="32913"/>
                        <a:pt x="189250" y="30170"/>
                      </a:cubicBezTo>
                      <a:cubicBezTo>
                        <a:pt x="233135" y="30170"/>
                        <a:pt x="274277" y="46627"/>
                        <a:pt x="304447" y="76797"/>
                      </a:cubicBezTo>
                      <a:cubicBezTo>
                        <a:pt x="334616" y="106968"/>
                        <a:pt x="351074" y="148109"/>
                        <a:pt x="351074" y="191993"/>
                      </a:cubicBezTo>
                      <a:cubicBezTo>
                        <a:pt x="351074" y="249591"/>
                        <a:pt x="320902" y="301704"/>
                        <a:pt x="271533" y="331874"/>
                      </a:cubicBezTo>
                      <a:cubicBezTo>
                        <a:pt x="255077" y="340103"/>
                        <a:pt x="246849" y="359302"/>
                        <a:pt x="246849" y="375758"/>
                      </a:cubicBezTo>
                      <a:lnTo>
                        <a:pt x="246849" y="389472"/>
                      </a:lnTo>
                      <a:lnTo>
                        <a:pt x="208450" y="389472"/>
                      </a:lnTo>
                      <a:lnTo>
                        <a:pt x="208450" y="279762"/>
                      </a:lnTo>
                      <a:lnTo>
                        <a:pt x="227649" y="279762"/>
                      </a:lnTo>
                      <a:cubicBezTo>
                        <a:pt x="235877" y="279762"/>
                        <a:pt x="244105" y="271534"/>
                        <a:pt x="244105" y="263305"/>
                      </a:cubicBezTo>
                      <a:cubicBezTo>
                        <a:pt x="244105" y="255077"/>
                        <a:pt x="235877" y="246849"/>
                        <a:pt x="227649" y="246849"/>
                      </a:cubicBezTo>
                      <a:lnTo>
                        <a:pt x="156336" y="246849"/>
                      </a:lnTo>
                      <a:cubicBezTo>
                        <a:pt x="148108" y="246849"/>
                        <a:pt x="139880" y="255077"/>
                        <a:pt x="139880" y="263305"/>
                      </a:cubicBezTo>
                      <a:cubicBezTo>
                        <a:pt x="139880" y="271534"/>
                        <a:pt x="148108" y="279762"/>
                        <a:pt x="156336" y="279762"/>
                      </a:cubicBezTo>
                      <a:lnTo>
                        <a:pt x="175536" y="279762"/>
                      </a:lnTo>
                      <a:lnTo>
                        <a:pt x="175536" y="389472"/>
                      </a:lnTo>
                      <a:lnTo>
                        <a:pt x="137138" y="389472"/>
                      </a:lnTo>
                      <a:lnTo>
                        <a:pt x="137138" y="375758"/>
                      </a:lnTo>
                      <a:cubicBezTo>
                        <a:pt x="137138" y="356559"/>
                        <a:pt x="126167" y="340103"/>
                        <a:pt x="112453" y="331874"/>
                      </a:cubicBezTo>
                      <a:cubicBezTo>
                        <a:pt x="63083" y="304447"/>
                        <a:pt x="32912" y="249591"/>
                        <a:pt x="32912" y="191993"/>
                      </a:cubicBezTo>
                      <a:cubicBezTo>
                        <a:pt x="32912" y="164566"/>
                        <a:pt x="38398" y="137138"/>
                        <a:pt x="52112" y="115196"/>
                      </a:cubicBezTo>
                      <a:cubicBezTo>
                        <a:pt x="57597" y="106968"/>
                        <a:pt x="52112" y="98739"/>
                        <a:pt x="46626" y="93254"/>
                      </a:cubicBezTo>
                      <a:cubicBezTo>
                        <a:pt x="38398" y="87768"/>
                        <a:pt x="30170" y="93254"/>
                        <a:pt x="24684" y="98739"/>
                      </a:cubicBezTo>
                      <a:cubicBezTo>
                        <a:pt x="8228" y="126167"/>
                        <a:pt x="0" y="159080"/>
                        <a:pt x="0" y="191993"/>
                      </a:cubicBezTo>
                      <a:cubicBezTo>
                        <a:pt x="0" y="260562"/>
                        <a:pt x="35656" y="323646"/>
                        <a:pt x="95997" y="359302"/>
                      </a:cubicBezTo>
                      <a:cubicBezTo>
                        <a:pt x="101481" y="362045"/>
                        <a:pt x="106967" y="370273"/>
                        <a:pt x="106967" y="375758"/>
                      </a:cubicBezTo>
                      <a:lnTo>
                        <a:pt x="106967" y="392215"/>
                      </a:lnTo>
                      <a:cubicBezTo>
                        <a:pt x="87767" y="397701"/>
                        <a:pt x="71311" y="416900"/>
                        <a:pt x="71311" y="441585"/>
                      </a:cubicBezTo>
                      <a:cubicBezTo>
                        <a:pt x="71311" y="463527"/>
                        <a:pt x="85025" y="482726"/>
                        <a:pt x="106967" y="490954"/>
                      </a:cubicBezTo>
                      <a:lnTo>
                        <a:pt x="106967" y="510154"/>
                      </a:lnTo>
                      <a:cubicBezTo>
                        <a:pt x="106967" y="537581"/>
                        <a:pt x="128909" y="559524"/>
                        <a:pt x="156336" y="559524"/>
                      </a:cubicBezTo>
                      <a:lnTo>
                        <a:pt x="230391" y="559524"/>
                      </a:lnTo>
                      <a:cubicBezTo>
                        <a:pt x="257819" y="559524"/>
                        <a:pt x="279761" y="537581"/>
                        <a:pt x="279761" y="510154"/>
                      </a:cubicBezTo>
                      <a:lnTo>
                        <a:pt x="279761" y="488212"/>
                      </a:lnTo>
                      <a:cubicBezTo>
                        <a:pt x="298961" y="482726"/>
                        <a:pt x="315418" y="463527"/>
                        <a:pt x="315418" y="438842"/>
                      </a:cubicBezTo>
                      <a:cubicBezTo>
                        <a:pt x="315418" y="416900"/>
                        <a:pt x="301704" y="397701"/>
                        <a:pt x="279761" y="389472"/>
                      </a:cubicBezTo>
                      <a:lnTo>
                        <a:pt x="279761" y="375758"/>
                      </a:lnTo>
                      <a:cubicBezTo>
                        <a:pt x="279761" y="370273"/>
                        <a:pt x="282505" y="362045"/>
                        <a:pt x="290733" y="359302"/>
                      </a:cubicBezTo>
                      <a:cubicBezTo>
                        <a:pt x="351074" y="323646"/>
                        <a:pt x="386730" y="260562"/>
                        <a:pt x="386730" y="191993"/>
                      </a:cubicBezTo>
                      <a:cubicBezTo>
                        <a:pt x="386730" y="139881"/>
                        <a:pt x="367530" y="90511"/>
                        <a:pt x="329132" y="54855"/>
                      </a:cubicBezTo>
                      <a:cubicBezTo>
                        <a:pt x="290733" y="19199"/>
                        <a:pt x="241363" y="0"/>
                        <a:pt x="189250" y="0"/>
                      </a:cubicBezTo>
                      <a:lnTo>
                        <a:pt x="189250" y="0"/>
                      </a:lnTo>
                      <a:close/>
                      <a:moveTo>
                        <a:pt x="246849" y="510154"/>
                      </a:moveTo>
                      <a:cubicBezTo>
                        <a:pt x="246849" y="521125"/>
                        <a:pt x="238619" y="529353"/>
                        <a:pt x="227649" y="529353"/>
                      </a:cubicBezTo>
                      <a:lnTo>
                        <a:pt x="153594" y="529353"/>
                      </a:lnTo>
                      <a:cubicBezTo>
                        <a:pt x="142623" y="529353"/>
                        <a:pt x="134395" y="521125"/>
                        <a:pt x="134395" y="510154"/>
                      </a:cubicBezTo>
                      <a:lnTo>
                        <a:pt x="134395" y="490954"/>
                      </a:lnTo>
                      <a:lnTo>
                        <a:pt x="244105" y="490954"/>
                      </a:lnTo>
                      <a:lnTo>
                        <a:pt x="244105" y="510154"/>
                      </a:lnTo>
                      <a:close/>
                      <a:moveTo>
                        <a:pt x="263305" y="458041"/>
                      </a:moveTo>
                      <a:lnTo>
                        <a:pt x="123425" y="458041"/>
                      </a:lnTo>
                      <a:cubicBezTo>
                        <a:pt x="112453" y="458041"/>
                        <a:pt x="104225" y="449813"/>
                        <a:pt x="104225" y="438842"/>
                      </a:cubicBezTo>
                      <a:cubicBezTo>
                        <a:pt x="104225" y="427871"/>
                        <a:pt x="112453" y="419643"/>
                        <a:pt x="123425" y="419643"/>
                      </a:cubicBezTo>
                      <a:lnTo>
                        <a:pt x="263305" y="419643"/>
                      </a:lnTo>
                      <a:cubicBezTo>
                        <a:pt x="274277" y="419643"/>
                        <a:pt x="282505" y="427871"/>
                        <a:pt x="282505" y="438842"/>
                      </a:cubicBezTo>
                      <a:cubicBezTo>
                        <a:pt x="282505" y="449813"/>
                        <a:pt x="274277" y="458041"/>
                        <a:pt x="263305" y="458041"/>
                      </a:cubicBezTo>
                      <a:close/>
                    </a:path>
                  </a:pathLst>
                </a:custGeom>
                <a:grpFill/>
                <a:ln w="27426" cap="flat">
                  <a:noFill/>
                  <a:prstDash val="solid"/>
                  <a:miter/>
                </a:ln>
              </p:spPr>
              <p:txBody>
                <a:bodyPr rtlCol="0" anchor="ctr"/>
                <a:lstStyle/>
                <a:p>
                  <a:endParaRPr lang="en-US" dirty="0"/>
                </a:p>
              </p:txBody>
            </p:sp>
            <p:sp>
              <p:nvSpPr>
                <p:cNvPr id="127" name="Freeform 126">
                  <a:extLst>
                    <a:ext uri="{FF2B5EF4-FFF2-40B4-BE49-F238E27FC236}">
                      <a16:creationId xmlns:a16="http://schemas.microsoft.com/office/drawing/2014/main" id="{3BD8A212-BA5E-F0EF-233C-0507EC7766CE}"/>
                    </a:ext>
                  </a:extLst>
                </p:cNvPr>
                <p:cNvSpPr/>
                <p:nvPr/>
              </p:nvSpPr>
              <p:spPr>
                <a:xfrm>
                  <a:off x="11547012" y="857855"/>
                  <a:ext cx="93476" cy="68680"/>
                </a:xfrm>
                <a:custGeom>
                  <a:avLst/>
                  <a:gdLst>
                    <a:gd name="connsiteX0" fmla="*/ 85136 w 93476"/>
                    <a:gd name="connsiteY0" fmla="*/ 38510 h 68680"/>
                    <a:gd name="connsiteX1" fmla="*/ 24797 w 93476"/>
                    <a:gd name="connsiteY1" fmla="*/ 2854 h 68680"/>
                    <a:gd name="connsiteX2" fmla="*/ 2853 w 93476"/>
                    <a:gd name="connsiteY2" fmla="*/ 8339 h 68680"/>
                    <a:gd name="connsiteX3" fmla="*/ 8339 w 93476"/>
                    <a:gd name="connsiteY3" fmla="*/ 30281 h 68680"/>
                    <a:gd name="connsiteX4" fmla="*/ 68680 w 93476"/>
                    <a:gd name="connsiteY4" fmla="*/ 65937 h 68680"/>
                    <a:gd name="connsiteX5" fmla="*/ 76908 w 93476"/>
                    <a:gd name="connsiteY5" fmla="*/ 68680 h 68680"/>
                    <a:gd name="connsiteX6" fmla="*/ 90622 w 93476"/>
                    <a:gd name="connsiteY6" fmla="*/ 60452 h 68680"/>
                    <a:gd name="connsiteX7" fmla="*/ 85136 w 93476"/>
                    <a:gd name="connsiteY7" fmla="*/ 38510 h 68680"/>
                    <a:gd name="connsiteX8" fmla="*/ 85136 w 93476"/>
                    <a:gd name="connsiteY8" fmla="*/ 38510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68680">
                      <a:moveTo>
                        <a:pt x="85136" y="38510"/>
                      </a:moveTo>
                      <a:lnTo>
                        <a:pt x="24797" y="2854"/>
                      </a:lnTo>
                      <a:cubicBezTo>
                        <a:pt x="16567" y="-2632"/>
                        <a:pt x="8339" y="111"/>
                        <a:pt x="2853" y="8339"/>
                      </a:cubicBezTo>
                      <a:cubicBezTo>
                        <a:pt x="-2631" y="16568"/>
                        <a:pt x="111" y="24796"/>
                        <a:pt x="8339" y="30281"/>
                      </a:cubicBezTo>
                      <a:lnTo>
                        <a:pt x="68680" y="65937"/>
                      </a:lnTo>
                      <a:cubicBezTo>
                        <a:pt x="71422" y="68680"/>
                        <a:pt x="74166" y="68680"/>
                        <a:pt x="76908" y="68680"/>
                      </a:cubicBezTo>
                      <a:cubicBezTo>
                        <a:pt x="82394" y="68680"/>
                        <a:pt x="87880" y="65937"/>
                        <a:pt x="90622" y="60452"/>
                      </a:cubicBezTo>
                      <a:cubicBezTo>
                        <a:pt x="96108" y="52224"/>
                        <a:pt x="93366" y="43995"/>
                        <a:pt x="85136" y="38510"/>
                      </a:cubicBezTo>
                      <a:lnTo>
                        <a:pt x="85136" y="38510"/>
                      </a:lnTo>
                      <a:close/>
                    </a:path>
                  </a:pathLst>
                </a:custGeom>
                <a:grpFill/>
                <a:ln w="27426" cap="flat">
                  <a:noFill/>
                  <a:prstDash val="solid"/>
                  <a:miter/>
                </a:ln>
              </p:spPr>
              <p:txBody>
                <a:bodyPr rtlCol="0" anchor="ctr"/>
                <a:lstStyle/>
                <a:p>
                  <a:endParaRPr lang="en-US" dirty="0"/>
                </a:p>
              </p:txBody>
            </p:sp>
            <p:sp>
              <p:nvSpPr>
                <p:cNvPr id="128" name="Freeform 127">
                  <a:extLst>
                    <a:ext uri="{FF2B5EF4-FFF2-40B4-BE49-F238E27FC236}">
                      <a16:creationId xmlns:a16="http://schemas.microsoft.com/office/drawing/2014/main" id="{FC51DD72-A9B2-0356-6B33-0FD62DA9A7CA}"/>
                    </a:ext>
                  </a:extLst>
                </p:cNvPr>
                <p:cNvSpPr/>
                <p:nvPr/>
              </p:nvSpPr>
              <p:spPr>
                <a:xfrm>
                  <a:off x="11604721" y="646773"/>
                  <a:ext cx="104226" cy="32913"/>
                </a:xfrm>
                <a:custGeom>
                  <a:avLst/>
                  <a:gdLst>
                    <a:gd name="connsiteX0" fmla="*/ 87769 w 104226"/>
                    <a:gd name="connsiteY0" fmla="*/ 0 h 32913"/>
                    <a:gd name="connsiteX1" fmla="*/ 16458 w 104226"/>
                    <a:gd name="connsiteY1" fmla="*/ 0 h 32913"/>
                    <a:gd name="connsiteX2" fmla="*/ 0 w 104226"/>
                    <a:gd name="connsiteY2" fmla="*/ 16457 h 32913"/>
                    <a:gd name="connsiteX3" fmla="*/ 16458 w 104226"/>
                    <a:gd name="connsiteY3" fmla="*/ 32913 h 32913"/>
                    <a:gd name="connsiteX4" fmla="*/ 87769 w 104226"/>
                    <a:gd name="connsiteY4" fmla="*/ 32913 h 32913"/>
                    <a:gd name="connsiteX5" fmla="*/ 104227 w 104226"/>
                    <a:gd name="connsiteY5" fmla="*/ 16457 h 32913"/>
                    <a:gd name="connsiteX6" fmla="*/ 87769 w 104226"/>
                    <a:gd name="connsiteY6"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26" h="32913">
                      <a:moveTo>
                        <a:pt x="87769" y="0"/>
                      </a:moveTo>
                      <a:lnTo>
                        <a:pt x="16458" y="0"/>
                      </a:lnTo>
                      <a:cubicBezTo>
                        <a:pt x="8230" y="0"/>
                        <a:pt x="0" y="8228"/>
                        <a:pt x="0" y="16457"/>
                      </a:cubicBezTo>
                      <a:cubicBezTo>
                        <a:pt x="0" y="24685"/>
                        <a:pt x="8230" y="32913"/>
                        <a:pt x="16458" y="32913"/>
                      </a:cubicBezTo>
                      <a:lnTo>
                        <a:pt x="87769" y="32913"/>
                      </a:lnTo>
                      <a:cubicBezTo>
                        <a:pt x="95997" y="32913"/>
                        <a:pt x="104227" y="24685"/>
                        <a:pt x="104227" y="16457"/>
                      </a:cubicBezTo>
                      <a:cubicBezTo>
                        <a:pt x="101483" y="8228"/>
                        <a:pt x="95997" y="0"/>
                        <a:pt x="87769" y="0"/>
                      </a:cubicBezTo>
                      <a:close/>
                    </a:path>
                  </a:pathLst>
                </a:custGeom>
                <a:grpFill/>
                <a:ln w="27426" cap="flat">
                  <a:noFill/>
                  <a:prstDash val="solid"/>
                  <a:miter/>
                </a:ln>
              </p:spPr>
              <p:txBody>
                <a:bodyPr rtlCol="0" anchor="ctr"/>
                <a:lstStyle/>
                <a:p>
                  <a:endParaRPr lang="en-US" dirty="0"/>
                </a:p>
              </p:txBody>
            </p:sp>
            <p:sp>
              <p:nvSpPr>
                <p:cNvPr id="129" name="Freeform 128">
                  <a:extLst>
                    <a:ext uri="{FF2B5EF4-FFF2-40B4-BE49-F238E27FC236}">
                      <a16:creationId xmlns:a16="http://schemas.microsoft.com/office/drawing/2014/main" id="{4C78724B-EEA6-71A6-B65E-EEEB3631708A}"/>
                    </a:ext>
                  </a:extLst>
                </p:cNvPr>
                <p:cNvSpPr/>
                <p:nvPr/>
              </p:nvSpPr>
              <p:spPr>
                <a:xfrm>
                  <a:off x="11547012" y="399814"/>
                  <a:ext cx="93476" cy="68680"/>
                </a:xfrm>
                <a:custGeom>
                  <a:avLst/>
                  <a:gdLst>
                    <a:gd name="connsiteX0" fmla="*/ 16567 w 93476"/>
                    <a:gd name="connsiteY0" fmla="*/ 68680 h 68680"/>
                    <a:gd name="connsiteX1" fmla="*/ 24797 w 93476"/>
                    <a:gd name="connsiteY1" fmla="*/ 65937 h 68680"/>
                    <a:gd name="connsiteX2" fmla="*/ 85136 w 93476"/>
                    <a:gd name="connsiteY2" fmla="*/ 30281 h 68680"/>
                    <a:gd name="connsiteX3" fmla="*/ 90622 w 93476"/>
                    <a:gd name="connsiteY3" fmla="*/ 8339 h 68680"/>
                    <a:gd name="connsiteX4" fmla="*/ 68680 w 93476"/>
                    <a:gd name="connsiteY4" fmla="*/ 2854 h 68680"/>
                    <a:gd name="connsiteX5" fmla="*/ 8339 w 93476"/>
                    <a:gd name="connsiteY5" fmla="*/ 38510 h 68680"/>
                    <a:gd name="connsiteX6" fmla="*/ 2853 w 93476"/>
                    <a:gd name="connsiteY6" fmla="*/ 60452 h 68680"/>
                    <a:gd name="connsiteX7" fmla="*/ 16567 w 93476"/>
                    <a:gd name="connsiteY7" fmla="*/ 68680 h 68680"/>
                    <a:gd name="connsiteX8" fmla="*/ 16567 w 93476"/>
                    <a:gd name="connsiteY8" fmla="*/ 68680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68680">
                      <a:moveTo>
                        <a:pt x="16567" y="68680"/>
                      </a:moveTo>
                      <a:cubicBezTo>
                        <a:pt x="19311" y="68680"/>
                        <a:pt x="22053" y="68680"/>
                        <a:pt x="24797" y="65937"/>
                      </a:cubicBezTo>
                      <a:lnTo>
                        <a:pt x="85136" y="30281"/>
                      </a:lnTo>
                      <a:cubicBezTo>
                        <a:pt x="93366" y="24796"/>
                        <a:pt x="96108" y="16568"/>
                        <a:pt x="90622" y="8339"/>
                      </a:cubicBezTo>
                      <a:cubicBezTo>
                        <a:pt x="85136" y="111"/>
                        <a:pt x="76908" y="-2632"/>
                        <a:pt x="68680" y="2854"/>
                      </a:cubicBezTo>
                      <a:lnTo>
                        <a:pt x="8339" y="38510"/>
                      </a:lnTo>
                      <a:cubicBezTo>
                        <a:pt x="111" y="43995"/>
                        <a:pt x="-2631" y="52224"/>
                        <a:pt x="2853" y="60452"/>
                      </a:cubicBezTo>
                      <a:cubicBezTo>
                        <a:pt x="5597" y="65937"/>
                        <a:pt x="11083" y="68680"/>
                        <a:pt x="16567" y="68680"/>
                      </a:cubicBezTo>
                      <a:lnTo>
                        <a:pt x="16567" y="68680"/>
                      </a:lnTo>
                      <a:close/>
                    </a:path>
                  </a:pathLst>
                </a:custGeom>
                <a:grpFill/>
                <a:ln w="27426" cap="flat">
                  <a:noFill/>
                  <a:prstDash val="solid"/>
                  <a:miter/>
                </a:ln>
              </p:spPr>
              <p:txBody>
                <a:bodyPr rtlCol="0" anchor="ctr"/>
                <a:lstStyle/>
                <a:p>
                  <a:endParaRPr lang="en-US" dirty="0"/>
                </a:p>
              </p:txBody>
            </p:sp>
            <p:sp>
              <p:nvSpPr>
                <p:cNvPr id="130" name="Freeform 129">
                  <a:extLst>
                    <a:ext uri="{FF2B5EF4-FFF2-40B4-BE49-F238E27FC236}">
                      <a16:creationId xmlns:a16="http://schemas.microsoft.com/office/drawing/2014/main" id="{1994410A-7F1A-4465-502A-C0CE6AE7799E}"/>
                    </a:ext>
                  </a:extLst>
                </p:cNvPr>
                <p:cNvSpPr/>
                <p:nvPr/>
              </p:nvSpPr>
              <p:spPr>
                <a:xfrm>
                  <a:off x="11036857" y="399814"/>
                  <a:ext cx="93476" cy="68680"/>
                </a:xfrm>
                <a:custGeom>
                  <a:avLst/>
                  <a:gdLst>
                    <a:gd name="connsiteX0" fmla="*/ 8340 w 93476"/>
                    <a:gd name="connsiteY0" fmla="*/ 30281 h 68680"/>
                    <a:gd name="connsiteX1" fmla="*/ 68681 w 93476"/>
                    <a:gd name="connsiteY1" fmla="*/ 65937 h 68680"/>
                    <a:gd name="connsiteX2" fmla="*/ 76909 w 93476"/>
                    <a:gd name="connsiteY2" fmla="*/ 68680 h 68680"/>
                    <a:gd name="connsiteX3" fmla="*/ 90623 w 93476"/>
                    <a:gd name="connsiteY3" fmla="*/ 60452 h 68680"/>
                    <a:gd name="connsiteX4" fmla="*/ 85137 w 93476"/>
                    <a:gd name="connsiteY4" fmla="*/ 38510 h 68680"/>
                    <a:gd name="connsiteX5" fmla="*/ 24796 w 93476"/>
                    <a:gd name="connsiteY5" fmla="*/ 2854 h 68680"/>
                    <a:gd name="connsiteX6" fmla="*/ 2854 w 93476"/>
                    <a:gd name="connsiteY6" fmla="*/ 8339 h 68680"/>
                    <a:gd name="connsiteX7" fmla="*/ 8340 w 93476"/>
                    <a:gd name="connsiteY7" fmla="*/ 30281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76" h="68680">
                      <a:moveTo>
                        <a:pt x="8340" y="30281"/>
                      </a:moveTo>
                      <a:lnTo>
                        <a:pt x="68681" y="65937"/>
                      </a:lnTo>
                      <a:cubicBezTo>
                        <a:pt x="71423" y="68680"/>
                        <a:pt x="74165" y="68680"/>
                        <a:pt x="76909" y="68680"/>
                      </a:cubicBezTo>
                      <a:cubicBezTo>
                        <a:pt x="82395" y="68680"/>
                        <a:pt x="87879" y="65937"/>
                        <a:pt x="90623" y="60452"/>
                      </a:cubicBezTo>
                      <a:cubicBezTo>
                        <a:pt x="96109" y="52224"/>
                        <a:pt x="93365" y="43995"/>
                        <a:pt x="85137" y="38510"/>
                      </a:cubicBezTo>
                      <a:lnTo>
                        <a:pt x="24796" y="2854"/>
                      </a:lnTo>
                      <a:cubicBezTo>
                        <a:pt x="16568" y="-2632"/>
                        <a:pt x="8340" y="111"/>
                        <a:pt x="2854" y="8339"/>
                      </a:cubicBezTo>
                      <a:cubicBezTo>
                        <a:pt x="-2632" y="16568"/>
                        <a:pt x="112" y="27539"/>
                        <a:pt x="8340" y="30281"/>
                      </a:cubicBezTo>
                      <a:close/>
                    </a:path>
                  </a:pathLst>
                </a:custGeom>
                <a:grpFill/>
                <a:ln w="27426" cap="flat">
                  <a:noFill/>
                  <a:prstDash val="solid"/>
                  <a:miter/>
                </a:ln>
              </p:spPr>
              <p:txBody>
                <a:bodyPr rtlCol="0" anchor="ctr"/>
                <a:lstStyle/>
                <a:p>
                  <a:endParaRPr lang="en-US" dirty="0"/>
                </a:p>
              </p:txBody>
            </p:sp>
          </p:grpSp>
        </p:grpSp>
        <p:grpSp>
          <p:nvGrpSpPr>
            <p:cNvPr id="165" name="Group 164">
              <a:extLst>
                <a:ext uri="{FF2B5EF4-FFF2-40B4-BE49-F238E27FC236}">
                  <a16:creationId xmlns:a16="http://schemas.microsoft.com/office/drawing/2014/main" id="{17D93135-35A5-C32A-9318-E1AF1FA5DC4E}"/>
                </a:ext>
              </a:extLst>
            </p:cNvPr>
            <p:cNvGrpSpPr/>
            <p:nvPr/>
          </p:nvGrpSpPr>
          <p:grpSpPr>
            <a:xfrm>
              <a:off x="2979052" y="8809854"/>
              <a:ext cx="548787" cy="614940"/>
              <a:chOff x="744591" y="4352525"/>
              <a:chExt cx="943113" cy="1056801"/>
            </a:xfrm>
            <a:solidFill>
              <a:srgbClr val="0C2D45"/>
            </a:solidFill>
          </p:grpSpPr>
          <p:sp>
            <p:nvSpPr>
              <p:cNvPr id="161" name="Freeform 160">
                <a:extLst>
                  <a:ext uri="{FF2B5EF4-FFF2-40B4-BE49-F238E27FC236}">
                    <a16:creationId xmlns:a16="http://schemas.microsoft.com/office/drawing/2014/main" id="{9D77B881-D2B6-BB3A-BA58-2AC8D1F3F828}"/>
                  </a:ext>
                </a:extLst>
              </p:cNvPr>
              <p:cNvSpPr/>
              <p:nvPr/>
            </p:nvSpPr>
            <p:spPr>
              <a:xfrm>
                <a:off x="1117281" y="4619980"/>
                <a:ext cx="203402" cy="193401"/>
              </a:xfrm>
              <a:custGeom>
                <a:avLst/>
                <a:gdLst>
                  <a:gd name="connsiteX0" fmla="*/ 100689 w 203402"/>
                  <a:gd name="connsiteY0" fmla="*/ 167512 h 193401"/>
                  <a:gd name="connsiteX1" fmla="*/ 78934 w 203402"/>
                  <a:gd name="connsiteY1" fmla="*/ 176053 h 193401"/>
                  <a:gd name="connsiteX2" fmla="*/ 46991 w 203402"/>
                  <a:gd name="connsiteY2" fmla="*/ 192309 h 193401"/>
                  <a:gd name="connsiteX3" fmla="*/ 38730 w 203402"/>
                  <a:gd name="connsiteY3" fmla="*/ 192584 h 193401"/>
                  <a:gd name="connsiteX4" fmla="*/ 36802 w 203402"/>
                  <a:gd name="connsiteY4" fmla="*/ 184319 h 193401"/>
                  <a:gd name="connsiteX5" fmla="*/ 43136 w 203402"/>
                  <a:gd name="connsiteY5" fmla="*/ 146849 h 193401"/>
                  <a:gd name="connsiteX6" fmla="*/ 31019 w 203402"/>
                  <a:gd name="connsiteY6" fmla="*/ 108552 h 193401"/>
                  <a:gd name="connsiteX7" fmla="*/ 3757 w 203402"/>
                  <a:gd name="connsiteY7" fmla="*/ 81828 h 193401"/>
                  <a:gd name="connsiteX8" fmla="*/ 178 w 203402"/>
                  <a:gd name="connsiteY8" fmla="*/ 73287 h 193401"/>
                  <a:gd name="connsiteX9" fmla="*/ 8163 w 203402"/>
                  <a:gd name="connsiteY9" fmla="*/ 68603 h 193401"/>
                  <a:gd name="connsiteX10" fmla="*/ 48919 w 203402"/>
                  <a:gd name="connsiteY10" fmla="*/ 62542 h 193401"/>
                  <a:gd name="connsiteX11" fmla="*/ 76731 w 203402"/>
                  <a:gd name="connsiteY11" fmla="*/ 41878 h 193401"/>
                  <a:gd name="connsiteX12" fmla="*/ 94080 w 203402"/>
                  <a:gd name="connsiteY12" fmla="*/ 6888 h 193401"/>
                  <a:gd name="connsiteX13" fmla="*/ 101515 w 203402"/>
                  <a:gd name="connsiteY13" fmla="*/ 0 h 193401"/>
                  <a:gd name="connsiteX14" fmla="*/ 108950 w 203402"/>
                  <a:gd name="connsiteY14" fmla="*/ 7163 h 193401"/>
                  <a:gd name="connsiteX15" fmla="*/ 124921 w 203402"/>
                  <a:gd name="connsiteY15" fmla="*/ 39398 h 193401"/>
                  <a:gd name="connsiteX16" fmla="*/ 158242 w 203402"/>
                  <a:gd name="connsiteY16" fmla="*/ 63368 h 193401"/>
                  <a:gd name="connsiteX17" fmla="*/ 192938 w 203402"/>
                  <a:gd name="connsiteY17" fmla="*/ 68327 h 193401"/>
                  <a:gd name="connsiteX18" fmla="*/ 203403 w 203402"/>
                  <a:gd name="connsiteY18" fmla="*/ 73287 h 193401"/>
                  <a:gd name="connsiteX19" fmla="*/ 198171 w 203402"/>
                  <a:gd name="connsiteY19" fmla="*/ 82654 h 193401"/>
                  <a:gd name="connsiteX20" fmla="*/ 173112 w 203402"/>
                  <a:gd name="connsiteY20" fmla="*/ 107175 h 193401"/>
                  <a:gd name="connsiteX21" fmla="*/ 160169 w 203402"/>
                  <a:gd name="connsiteY21" fmla="*/ 148226 h 193401"/>
                  <a:gd name="connsiteX22" fmla="*/ 165952 w 203402"/>
                  <a:gd name="connsiteY22" fmla="*/ 182666 h 193401"/>
                  <a:gd name="connsiteX23" fmla="*/ 164300 w 203402"/>
                  <a:gd name="connsiteY23" fmla="*/ 192860 h 193401"/>
                  <a:gd name="connsiteX24" fmla="*/ 153836 w 203402"/>
                  <a:gd name="connsiteY24" fmla="*/ 190931 h 193401"/>
                  <a:gd name="connsiteX25" fmla="*/ 121066 w 203402"/>
                  <a:gd name="connsiteY25" fmla="*/ 173849 h 193401"/>
                  <a:gd name="connsiteX26" fmla="*/ 100689 w 203402"/>
                  <a:gd name="connsiteY26" fmla="*/ 167512 h 19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3402" h="193401">
                    <a:moveTo>
                      <a:pt x="100689" y="167512"/>
                    </a:moveTo>
                    <a:cubicBezTo>
                      <a:pt x="93254" y="170267"/>
                      <a:pt x="85818" y="172747"/>
                      <a:pt x="78934" y="176053"/>
                    </a:cubicBezTo>
                    <a:cubicBezTo>
                      <a:pt x="68195" y="181288"/>
                      <a:pt x="57730" y="187349"/>
                      <a:pt x="46991" y="192309"/>
                    </a:cubicBezTo>
                    <a:cubicBezTo>
                      <a:pt x="44513" y="193411"/>
                      <a:pt x="40382" y="193962"/>
                      <a:pt x="38730" y="192584"/>
                    </a:cubicBezTo>
                    <a:cubicBezTo>
                      <a:pt x="37078" y="191207"/>
                      <a:pt x="36527" y="187074"/>
                      <a:pt x="36802" y="184319"/>
                    </a:cubicBezTo>
                    <a:cubicBezTo>
                      <a:pt x="38730" y="171645"/>
                      <a:pt x="40933" y="159247"/>
                      <a:pt x="43136" y="146849"/>
                    </a:cubicBezTo>
                    <a:cubicBezTo>
                      <a:pt x="45889" y="131971"/>
                      <a:pt x="42310" y="119022"/>
                      <a:pt x="31019" y="108552"/>
                    </a:cubicBezTo>
                    <a:cubicBezTo>
                      <a:pt x="21657" y="99736"/>
                      <a:pt x="12569" y="90920"/>
                      <a:pt x="3757" y="81828"/>
                    </a:cubicBezTo>
                    <a:cubicBezTo>
                      <a:pt x="1554" y="79624"/>
                      <a:pt x="-649" y="75491"/>
                      <a:pt x="178" y="73287"/>
                    </a:cubicBezTo>
                    <a:cubicBezTo>
                      <a:pt x="1004" y="71083"/>
                      <a:pt x="5134" y="69154"/>
                      <a:pt x="8163" y="68603"/>
                    </a:cubicBezTo>
                    <a:cubicBezTo>
                      <a:pt x="21657" y="66123"/>
                      <a:pt x="35150" y="64470"/>
                      <a:pt x="48919" y="62542"/>
                    </a:cubicBezTo>
                    <a:cubicBezTo>
                      <a:pt x="61861" y="60613"/>
                      <a:pt x="70948" y="53174"/>
                      <a:pt x="76731" y="41878"/>
                    </a:cubicBezTo>
                    <a:cubicBezTo>
                      <a:pt x="82514" y="30307"/>
                      <a:pt x="88021" y="18459"/>
                      <a:pt x="94080" y="6888"/>
                    </a:cubicBezTo>
                    <a:cubicBezTo>
                      <a:pt x="95732" y="3857"/>
                      <a:pt x="99036" y="0"/>
                      <a:pt x="101515" y="0"/>
                    </a:cubicBezTo>
                    <a:cubicBezTo>
                      <a:pt x="103993" y="0"/>
                      <a:pt x="107298" y="4133"/>
                      <a:pt x="108950" y="7163"/>
                    </a:cubicBezTo>
                    <a:cubicBezTo>
                      <a:pt x="114457" y="17633"/>
                      <a:pt x="119965" y="28654"/>
                      <a:pt x="124921" y="39398"/>
                    </a:cubicBezTo>
                    <a:cubicBezTo>
                      <a:pt x="131530" y="53725"/>
                      <a:pt x="142821" y="61440"/>
                      <a:pt x="158242" y="63368"/>
                    </a:cubicBezTo>
                    <a:cubicBezTo>
                      <a:pt x="169807" y="64746"/>
                      <a:pt x="181373" y="66399"/>
                      <a:pt x="192938" y="68327"/>
                    </a:cubicBezTo>
                    <a:cubicBezTo>
                      <a:pt x="196518" y="68878"/>
                      <a:pt x="199823" y="71634"/>
                      <a:pt x="203403" y="73287"/>
                    </a:cubicBezTo>
                    <a:cubicBezTo>
                      <a:pt x="201750" y="76317"/>
                      <a:pt x="200649" y="80175"/>
                      <a:pt x="198171" y="82654"/>
                    </a:cubicBezTo>
                    <a:cubicBezTo>
                      <a:pt x="190185" y="91195"/>
                      <a:pt x="181648" y="99185"/>
                      <a:pt x="173112" y="107175"/>
                    </a:cubicBezTo>
                    <a:cubicBezTo>
                      <a:pt x="160720" y="118471"/>
                      <a:pt x="156865" y="131971"/>
                      <a:pt x="160169" y="148226"/>
                    </a:cubicBezTo>
                    <a:cubicBezTo>
                      <a:pt x="162372" y="159523"/>
                      <a:pt x="164300" y="171094"/>
                      <a:pt x="165952" y="182666"/>
                    </a:cubicBezTo>
                    <a:cubicBezTo>
                      <a:pt x="166503" y="185972"/>
                      <a:pt x="164850" y="189553"/>
                      <a:pt x="164300" y="192860"/>
                    </a:cubicBezTo>
                    <a:cubicBezTo>
                      <a:pt x="160720" y="192309"/>
                      <a:pt x="156865" y="192309"/>
                      <a:pt x="153836" y="190931"/>
                    </a:cubicBezTo>
                    <a:cubicBezTo>
                      <a:pt x="142821" y="185421"/>
                      <a:pt x="132081" y="179084"/>
                      <a:pt x="121066" y="173849"/>
                    </a:cubicBezTo>
                    <a:cubicBezTo>
                      <a:pt x="114733" y="171370"/>
                      <a:pt x="108124" y="169992"/>
                      <a:pt x="100689" y="167512"/>
                    </a:cubicBezTo>
                    <a:close/>
                  </a:path>
                </a:pathLst>
              </a:custGeom>
              <a:solidFill>
                <a:srgbClr val="7ABB57"/>
              </a:solidFill>
              <a:ln w="2749" cap="flat">
                <a:noFill/>
                <a:prstDash val="solid"/>
                <a:miter/>
              </a:ln>
            </p:spPr>
            <p:txBody>
              <a:bodyPr rtlCol="0" anchor="ctr"/>
              <a:lstStyle/>
              <a:p>
                <a:endParaRPr lang="en-US" dirty="0"/>
              </a:p>
            </p:txBody>
          </p:sp>
          <p:grpSp>
            <p:nvGrpSpPr>
              <p:cNvPr id="162" name="Graphic 2">
                <a:extLst>
                  <a:ext uri="{FF2B5EF4-FFF2-40B4-BE49-F238E27FC236}">
                    <a16:creationId xmlns:a16="http://schemas.microsoft.com/office/drawing/2014/main" id="{AF0E8B19-8E58-1728-0822-CB375CC21235}"/>
                  </a:ext>
                </a:extLst>
              </p:cNvPr>
              <p:cNvGrpSpPr/>
              <p:nvPr/>
            </p:nvGrpSpPr>
            <p:grpSpPr>
              <a:xfrm>
                <a:off x="744591" y="4352525"/>
                <a:ext cx="943113" cy="1056801"/>
                <a:chOff x="744591" y="4352525"/>
                <a:chExt cx="943113" cy="1056801"/>
              </a:xfrm>
              <a:grpFill/>
            </p:grpSpPr>
            <p:sp>
              <p:nvSpPr>
                <p:cNvPr id="163" name="Freeform 162">
                  <a:extLst>
                    <a:ext uri="{FF2B5EF4-FFF2-40B4-BE49-F238E27FC236}">
                      <a16:creationId xmlns:a16="http://schemas.microsoft.com/office/drawing/2014/main" id="{93C011EA-59E0-F778-C6BF-4C0FE81E7438}"/>
                    </a:ext>
                  </a:extLst>
                </p:cNvPr>
                <p:cNvSpPr/>
                <p:nvPr/>
              </p:nvSpPr>
              <p:spPr>
                <a:xfrm>
                  <a:off x="744591" y="4352525"/>
                  <a:ext cx="943113" cy="1056801"/>
                </a:xfrm>
                <a:custGeom>
                  <a:avLst/>
                  <a:gdLst>
                    <a:gd name="connsiteX0" fmla="*/ 228298 w 943113"/>
                    <a:gd name="connsiteY0" fmla="*/ 1056251 h 1056801"/>
                    <a:gd name="connsiteX1" fmla="*/ 205992 w 943113"/>
                    <a:gd name="connsiteY1" fmla="*/ 1018506 h 1056801"/>
                    <a:gd name="connsiteX2" fmla="*/ 206268 w 943113"/>
                    <a:gd name="connsiteY2" fmla="*/ 960648 h 1056801"/>
                    <a:gd name="connsiteX3" fmla="*/ 240689 w 943113"/>
                    <a:gd name="connsiteY3" fmla="*/ 925933 h 1056801"/>
                    <a:gd name="connsiteX4" fmla="*/ 291633 w 943113"/>
                    <a:gd name="connsiteY4" fmla="*/ 925933 h 1056801"/>
                    <a:gd name="connsiteX5" fmla="*/ 291633 w 943113"/>
                    <a:gd name="connsiteY5" fmla="*/ 897830 h 1056801"/>
                    <a:gd name="connsiteX6" fmla="*/ 362404 w 943113"/>
                    <a:gd name="connsiteY6" fmla="*/ 826748 h 1056801"/>
                    <a:gd name="connsiteX7" fmla="*/ 364332 w 943113"/>
                    <a:gd name="connsiteY7" fmla="*/ 826748 h 1056801"/>
                    <a:gd name="connsiteX8" fmla="*/ 393246 w 943113"/>
                    <a:gd name="connsiteY8" fmla="*/ 824544 h 1056801"/>
                    <a:gd name="connsiteX9" fmla="*/ 403985 w 943113"/>
                    <a:gd name="connsiteY9" fmla="*/ 797544 h 1056801"/>
                    <a:gd name="connsiteX10" fmla="*/ 387463 w 943113"/>
                    <a:gd name="connsiteY10" fmla="*/ 652348 h 1056801"/>
                    <a:gd name="connsiteX11" fmla="*/ 376173 w 943113"/>
                    <a:gd name="connsiteY11" fmla="*/ 642980 h 1056801"/>
                    <a:gd name="connsiteX12" fmla="*/ 299344 w 943113"/>
                    <a:gd name="connsiteY12" fmla="*/ 601653 h 1056801"/>
                    <a:gd name="connsiteX13" fmla="*/ 281720 w 943113"/>
                    <a:gd name="connsiteY13" fmla="*/ 594214 h 1056801"/>
                    <a:gd name="connsiteX14" fmla="*/ 72437 w 943113"/>
                    <a:gd name="connsiteY14" fmla="*/ 449570 h 1056801"/>
                    <a:gd name="connsiteX15" fmla="*/ 1666 w 943113"/>
                    <a:gd name="connsiteY15" fmla="*/ 244863 h 1056801"/>
                    <a:gd name="connsiteX16" fmla="*/ 1115 w 943113"/>
                    <a:gd name="connsiteY16" fmla="*/ 183148 h 1056801"/>
                    <a:gd name="connsiteX17" fmla="*/ 53436 w 943113"/>
                    <a:gd name="connsiteY17" fmla="*/ 136586 h 1056801"/>
                    <a:gd name="connsiteX18" fmla="*/ 172948 w 943113"/>
                    <a:gd name="connsiteY18" fmla="*/ 136586 h 1056801"/>
                    <a:gd name="connsiteX19" fmla="*/ 184513 w 943113"/>
                    <a:gd name="connsiteY19" fmla="*/ 136586 h 1056801"/>
                    <a:gd name="connsiteX20" fmla="*/ 184513 w 943113"/>
                    <a:gd name="connsiteY20" fmla="*/ 119780 h 1056801"/>
                    <a:gd name="connsiteX21" fmla="*/ 160281 w 943113"/>
                    <a:gd name="connsiteY21" fmla="*/ 108484 h 1056801"/>
                    <a:gd name="connsiteX22" fmla="*/ 147889 w 943113"/>
                    <a:gd name="connsiteY22" fmla="*/ 82310 h 1056801"/>
                    <a:gd name="connsiteX23" fmla="*/ 147889 w 943113"/>
                    <a:gd name="connsiteY23" fmla="*/ 34921 h 1056801"/>
                    <a:gd name="connsiteX24" fmla="*/ 182586 w 943113"/>
                    <a:gd name="connsiteY24" fmla="*/ 207 h 1056801"/>
                    <a:gd name="connsiteX25" fmla="*/ 293010 w 943113"/>
                    <a:gd name="connsiteY25" fmla="*/ 207 h 1056801"/>
                    <a:gd name="connsiteX26" fmla="*/ 310909 w 943113"/>
                    <a:gd name="connsiteY26" fmla="*/ 15635 h 1056801"/>
                    <a:gd name="connsiteX27" fmla="*/ 293010 w 943113"/>
                    <a:gd name="connsiteY27" fmla="*/ 31064 h 1056801"/>
                    <a:gd name="connsiteX28" fmla="*/ 190021 w 943113"/>
                    <a:gd name="connsiteY28" fmla="*/ 31064 h 1056801"/>
                    <a:gd name="connsiteX29" fmla="*/ 178731 w 943113"/>
                    <a:gd name="connsiteY29" fmla="*/ 41809 h 1056801"/>
                    <a:gd name="connsiteX30" fmla="*/ 178731 w 943113"/>
                    <a:gd name="connsiteY30" fmla="*/ 77902 h 1056801"/>
                    <a:gd name="connsiteX31" fmla="*/ 186992 w 943113"/>
                    <a:gd name="connsiteY31" fmla="*/ 86442 h 1056801"/>
                    <a:gd name="connsiteX32" fmla="*/ 193050 w 943113"/>
                    <a:gd name="connsiteY32" fmla="*/ 86442 h 1056801"/>
                    <a:gd name="connsiteX33" fmla="*/ 749578 w 943113"/>
                    <a:gd name="connsiteY33" fmla="*/ 86442 h 1056801"/>
                    <a:gd name="connsiteX34" fmla="*/ 763897 w 943113"/>
                    <a:gd name="connsiteY34" fmla="*/ 71840 h 1056801"/>
                    <a:gd name="connsiteX35" fmla="*/ 764173 w 943113"/>
                    <a:gd name="connsiteY35" fmla="*/ 40983 h 1056801"/>
                    <a:gd name="connsiteX36" fmla="*/ 753984 w 943113"/>
                    <a:gd name="connsiteY36" fmla="*/ 31064 h 1056801"/>
                    <a:gd name="connsiteX37" fmla="*/ 667517 w 943113"/>
                    <a:gd name="connsiteY37" fmla="*/ 31340 h 1056801"/>
                    <a:gd name="connsiteX38" fmla="*/ 375897 w 943113"/>
                    <a:gd name="connsiteY38" fmla="*/ 31340 h 1056801"/>
                    <a:gd name="connsiteX39" fmla="*/ 365709 w 943113"/>
                    <a:gd name="connsiteY39" fmla="*/ 31064 h 1056801"/>
                    <a:gd name="connsiteX40" fmla="*/ 352766 w 943113"/>
                    <a:gd name="connsiteY40" fmla="*/ 15911 h 1056801"/>
                    <a:gd name="connsiteX41" fmla="*/ 365709 w 943113"/>
                    <a:gd name="connsiteY41" fmla="*/ 758 h 1056801"/>
                    <a:gd name="connsiteX42" fmla="*/ 375897 w 943113"/>
                    <a:gd name="connsiteY42" fmla="*/ 482 h 1056801"/>
                    <a:gd name="connsiteX43" fmla="*/ 754259 w 943113"/>
                    <a:gd name="connsiteY43" fmla="*/ 482 h 1056801"/>
                    <a:gd name="connsiteX44" fmla="*/ 795290 w 943113"/>
                    <a:gd name="connsiteY44" fmla="*/ 41534 h 1056801"/>
                    <a:gd name="connsiteX45" fmla="*/ 795290 w 943113"/>
                    <a:gd name="connsiteY45" fmla="*/ 75697 h 1056801"/>
                    <a:gd name="connsiteX46" fmla="*/ 758941 w 943113"/>
                    <a:gd name="connsiteY46" fmla="*/ 118402 h 1056801"/>
                    <a:gd name="connsiteX47" fmla="*/ 758941 w 943113"/>
                    <a:gd name="connsiteY47" fmla="*/ 137137 h 1056801"/>
                    <a:gd name="connsiteX48" fmla="*/ 769405 w 943113"/>
                    <a:gd name="connsiteY48" fmla="*/ 137137 h 1056801"/>
                    <a:gd name="connsiteX49" fmla="*/ 887815 w 943113"/>
                    <a:gd name="connsiteY49" fmla="*/ 137137 h 1056801"/>
                    <a:gd name="connsiteX50" fmla="*/ 942890 w 943113"/>
                    <a:gd name="connsiteY50" fmla="*/ 187556 h 1056801"/>
                    <a:gd name="connsiteX51" fmla="*/ 824479 w 943113"/>
                    <a:gd name="connsiteY51" fmla="*/ 503846 h 1056801"/>
                    <a:gd name="connsiteX52" fmla="*/ 656502 w 943113"/>
                    <a:gd name="connsiteY52" fmla="*/ 596143 h 1056801"/>
                    <a:gd name="connsiteX53" fmla="*/ 642733 w 943113"/>
                    <a:gd name="connsiteY53" fmla="*/ 602755 h 1056801"/>
                    <a:gd name="connsiteX54" fmla="*/ 565905 w 943113"/>
                    <a:gd name="connsiteY54" fmla="*/ 643807 h 1056801"/>
                    <a:gd name="connsiteX55" fmla="*/ 555991 w 943113"/>
                    <a:gd name="connsiteY55" fmla="*/ 651797 h 1056801"/>
                    <a:gd name="connsiteX56" fmla="*/ 538643 w 943113"/>
                    <a:gd name="connsiteY56" fmla="*/ 796717 h 1056801"/>
                    <a:gd name="connsiteX57" fmla="*/ 549658 w 943113"/>
                    <a:gd name="connsiteY57" fmla="*/ 824819 h 1056801"/>
                    <a:gd name="connsiteX58" fmla="*/ 579673 w 943113"/>
                    <a:gd name="connsiteY58" fmla="*/ 827024 h 1056801"/>
                    <a:gd name="connsiteX59" fmla="*/ 651545 w 943113"/>
                    <a:gd name="connsiteY59" fmla="*/ 899208 h 1056801"/>
                    <a:gd name="connsiteX60" fmla="*/ 651545 w 943113"/>
                    <a:gd name="connsiteY60" fmla="*/ 926484 h 1056801"/>
                    <a:gd name="connsiteX61" fmla="*/ 699460 w 943113"/>
                    <a:gd name="connsiteY61" fmla="*/ 926484 h 1056801"/>
                    <a:gd name="connsiteX62" fmla="*/ 736911 w 943113"/>
                    <a:gd name="connsiteY62" fmla="*/ 964505 h 1056801"/>
                    <a:gd name="connsiteX63" fmla="*/ 737186 w 943113"/>
                    <a:gd name="connsiteY63" fmla="*/ 1019057 h 1056801"/>
                    <a:gd name="connsiteX64" fmla="*/ 715157 w 943113"/>
                    <a:gd name="connsiteY64" fmla="*/ 1056802 h 1056801"/>
                    <a:gd name="connsiteX65" fmla="*/ 228298 w 943113"/>
                    <a:gd name="connsiteY65" fmla="*/ 1056251 h 1056801"/>
                    <a:gd name="connsiteX66" fmla="*/ 216181 w 943113"/>
                    <a:gd name="connsiteY66" fmla="*/ 117851 h 1056801"/>
                    <a:gd name="connsiteX67" fmla="*/ 216181 w 943113"/>
                    <a:gd name="connsiteY67" fmla="*/ 127494 h 1056801"/>
                    <a:gd name="connsiteX68" fmla="*/ 216457 w 943113"/>
                    <a:gd name="connsiteY68" fmla="*/ 371875 h 1056801"/>
                    <a:gd name="connsiteX69" fmla="*/ 220312 w 943113"/>
                    <a:gd name="connsiteY69" fmla="*/ 417059 h 1056801"/>
                    <a:gd name="connsiteX70" fmla="*/ 518265 w 943113"/>
                    <a:gd name="connsiteY70" fmla="*/ 624245 h 1056801"/>
                    <a:gd name="connsiteX71" fmla="*/ 727273 w 943113"/>
                    <a:gd name="connsiteY71" fmla="*/ 370222 h 1056801"/>
                    <a:gd name="connsiteX72" fmla="*/ 727273 w 943113"/>
                    <a:gd name="connsiteY72" fmla="*/ 128045 h 1056801"/>
                    <a:gd name="connsiteX73" fmla="*/ 727273 w 943113"/>
                    <a:gd name="connsiteY73" fmla="*/ 118127 h 1056801"/>
                    <a:gd name="connsiteX74" fmla="*/ 216181 w 943113"/>
                    <a:gd name="connsiteY74" fmla="*/ 117851 h 1056801"/>
                    <a:gd name="connsiteX75" fmla="*/ 701939 w 943113"/>
                    <a:gd name="connsiteY75" fmla="*/ 546275 h 1056801"/>
                    <a:gd name="connsiteX76" fmla="*/ 705794 w 943113"/>
                    <a:gd name="connsiteY76" fmla="*/ 545173 h 1056801"/>
                    <a:gd name="connsiteX77" fmla="*/ 827784 w 943113"/>
                    <a:gd name="connsiteY77" fmla="*/ 454529 h 1056801"/>
                    <a:gd name="connsiteX78" fmla="*/ 912323 w 943113"/>
                    <a:gd name="connsiteY78" fmla="*/ 191689 h 1056801"/>
                    <a:gd name="connsiteX79" fmla="*/ 886989 w 943113"/>
                    <a:gd name="connsiteY79" fmla="*/ 167443 h 1056801"/>
                    <a:gd name="connsiteX80" fmla="*/ 766376 w 943113"/>
                    <a:gd name="connsiteY80" fmla="*/ 167443 h 1056801"/>
                    <a:gd name="connsiteX81" fmla="*/ 758665 w 943113"/>
                    <a:gd name="connsiteY81" fmla="*/ 168270 h 1056801"/>
                    <a:gd name="connsiteX82" fmla="*/ 758665 w 943113"/>
                    <a:gd name="connsiteY82" fmla="*/ 208771 h 1056801"/>
                    <a:gd name="connsiteX83" fmla="*/ 837422 w 943113"/>
                    <a:gd name="connsiteY83" fmla="*/ 208771 h 1056801"/>
                    <a:gd name="connsiteX84" fmla="*/ 869365 w 943113"/>
                    <a:gd name="connsiteY84" fmla="*/ 242934 h 1056801"/>
                    <a:gd name="connsiteX85" fmla="*/ 861655 w 943113"/>
                    <a:gd name="connsiteY85" fmla="*/ 291700 h 1056801"/>
                    <a:gd name="connsiteX86" fmla="*/ 843205 w 943113"/>
                    <a:gd name="connsiteY86" fmla="*/ 305200 h 1056801"/>
                    <a:gd name="connsiteX87" fmla="*/ 831915 w 943113"/>
                    <a:gd name="connsiteY87" fmla="*/ 284537 h 1056801"/>
                    <a:gd name="connsiteX88" fmla="*/ 839350 w 943113"/>
                    <a:gd name="connsiteY88" fmla="*/ 240179 h 1056801"/>
                    <a:gd name="connsiteX89" fmla="*/ 756462 w 943113"/>
                    <a:gd name="connsiteY89" fmla="*/ 240179 h 1056801"/>
                    <a:gd name="connsiteX90" fmla="*/ 756462 w 943113"/>
                    <a:gd name="connsiteY90" fmla="*/ 425875 h 1056801"/>
                    <a:gd name="connsiteX91" fmla="*/ 770782 w 943113"/>
                    <a:gd name="connsiteY91" fmla="*/ 410447 h 1056801"/>
                    <a:gd name="connsiteX92" fmla="*/ 808232 w 943113"/>
                    <a:gd name="connsiteY92" fmla="*/ 352864 h 1056801"/>
                    <a:gd name="connsiteX93" fmla="*/ 824755 w 943113"/>
                    <a:gd name="connsiteY93" fmla="*/ 343497 h 1056801"/>
                    <a:gd name="connsiteX94" fmla="*/ 837697 w 943113"/>
                    <a:gd name="connsiteY94" fmla="*/ 356170 h 1056801"/>
                    <a:gd name="connsiteX95" fmla="*/ 834668 w 943113"/>
                    <a:gd name="connsiteY95" fmla="*/ 369671 h 1056801"/>
                    <a:gd name="connsiteX96" fmla="*/ 743795 w 943113"/>
                    <a:gd name="connsiteY96" fmla="*/ 477121 h 1056801"/>
                    <a:gd name="connsiteX97" fmla="*/ 736085 w 943113"/>
                    <a:gd name="connsiteY97" fmla="*/ 483733 h 1056801"/>
                    <a:gd name="connsiteX98" fmla="*/ 701939 w 943113"/>
                    <a:gd name="connsiteY98" fmla="*/ 546275 h 1056801"/>
                    <a:gd name="connsiteX99" fmla="*/ 705518 w 943113"/>
                    <a:gd name="connsiteY99" fmla="*/ 957617 h 1056801"/>
                    <a:gd name="connsiteX100" fmla="*/ 237936 w 943113"/>
                    <a:gd name="connsiteY100" fmla="*/ 957617 h 1056801"/>
                    <a:gd name="connsiteX101" fmla="*/ 237936 w 943113"/>
                    <a:gd name="connsiteY101" fmla="*/ 1024567 h 1056801"/>
                    <a:gd name="connsiteX102" fmla="*/ 705518 w 943113"/>
                    <a:gd name="connsiteY102" fmla="*/ 1024567 h 1056801"/>
                    <a:gd name="connsiteX103" fmla="*/ 705518 w 943113"/>
                    <a:gd name="connsiteY103" fmla="*/ 957617 h 1056801"/>
                    <a:gd name="connsiteX104" fmla="*/ 184789 w 943113"/>
                    <a:gd name="connsiteY104" fmla="*/ 167443 h 1056801"/>
                    <a:gd name="connsiteX105" fmla="*/ 173774 w 943113"/>
                    <a:gd name="connsiteY105" fmla="*/ 167443 h 1056801"/>
                    <a:gd name="connsiteX106" fmla="*/ 58393 w 943113"/>
                    <a:gd name="connsiteY106" fmla="*/ 167443 h 1056801"/>
                    <a:gd name="connsiteX107" fmla="*/ 30855 w 943113"/>
                    <a:gd name="connsiteY107" fmla="*/ 194719 h 1056801"/>
                    <a:gd name="connsiteX108" fmla="*/ 41044 w 943113"/>
                    <a:gd name="connsiteY108" fmla="*/ 299139 h 1056801"/>
                    <a:gd name="connsiteX109" fmla="*/ 229399 w 943113"/>
                    <a:gd name="connsiteY109" fmla="*/ 541316 h 1056801"/>
                    <a:gd name="connsiteX110" fmla="*/ 241791 w 943113"/>
                    <a:gd name="connsiteY110" fmla="*/ 546826 h 1056801"/>
                    <a:gd name="connsiteX111" fmla="*/ 207369 w 943113"/>
                    <a:gd name="connsiteY111" fmla="*/ 483458 h 1056801"/>
                    <a:gd name="connsiteX112" fmla="*/ 201311 w 943113"/>
                    <a:gd name="connsiteY112" fmla="*/ 477948 h 1056801"/>
                    <a:gd name="connsiteX113" fmla="*/ 74089 w 943113"/>
                    <a:gd name="connsiteY113" fmla="*/ 242934 h 1056801"/>
                    <a:gd name="connsiteX114" fmla="*/ 105757 w 943113"/>
                    <a:gd name="connsiteY114" fmla="*/ 208771 h 1056801"/>
                    <a:gd name="connsiteX115" fmla="*/ 159454 w 943113"/>
                    <a:gd name="connsiteY115" fmla="*/ 208771 h 1056801"/>
                    <a:gd name="connsiteX116" fmla="*/ 185064 w 943113"/>
                    <a:gd name="connsiteY116" fmla="*/ 208771 h 1056801"/>
                    <a:gd name="connsiteX117" fmla="*/ 184789 w 943113"/>
                    <a:gd name="connsiteY117" fmla="*/ 167443 h 1056801"/>
                    <a:gd name="connsiteX118" fmla="*/ 322750 w 943113"/>
                    <a:gd name="connsiteY118" fmla="*/ 925106 h 1056801"/>
                    <a:gd name="connsiteX119" fmla="*/ 620704 w 943113"/>
                    <a:gd name="connsiteY119" fmla="*/ 925106 h 1056801"/>
                    <a:gd name="connsiteX120" fmla="*/ 620704 w 943113"/>
                    <a:gd name="connsiteY120" fmla="*/ 898382 h 1056801"/>
                    <a:gd name="connsiteX121" fmla="*/ 580224 w 943113"/>
                    <a:gd name="connsiteY121" fmla="*/ 857606 h 1056801"/>
                    <a:gd name="connsiteX122" fmla="*/ 460712 w 943113"/>
                    <a:gd name="connsiteY122" fmla="*/ 857606 h 1056801"/>
                    <a:gd name="connsiteX123" fmla="*/ 359650 w 943113"/>
                    <a:gd name="connsiteY123" fmla="*/ 857606 h 1056801"/>
                    <a:gd name="connsiteX124" fmla="*/ 322750 w 943113"/>
                    <a:gd name="connsiteY124" fmla="*/ 894524 h 1056801"/>
                    <a:gd name="connsiteX125" fmla="*/ 322750 w 943113"/>
                    <a:gd name="connsiteY125" fmla="*/ 925106 h 1056801"/>
                    <a:gd name="connsiteX126" fmla="*/ 516613 w 943113"/>
                    <a:gd name="connsiteY126" fmla="*/ 825921 h 1056801"/>
                    <a:gd name="connsiteX127" fmla="*/ 516888 w 943113"/>
                    <a:gd name="connsiteY127" fmla="*/ 657583 h 1056801"/>
                    <a:gd name="connsiteX128" fmla="*/ 426566 w 943113"/>
                    <a:gd name="connsiteY128" fmla="*/ 657583 h 1056801"/>
                    <a:gd name="connsiteX129" fmla="*/ 427117 w 943113"/>
                    <a:gd name="connsiteY129" fmla="*/ 825921 h 1056801"/>
                    <a:gd name="connsiteX130" fmla="*/ 516613 w 943113"/>
                    <a:gd name="connsiteY130" fmla="*/ 825921 h 1056801"/>
                    <a:gd name="connsiteX131" fmla="*/ 104380 w 943113"/>
                    <a:gd name="connsiteY131" fmla="*/ 240179 h 1056801"/>
                    <a:gd name="connsiteX132" fmla="*/ 186716 w 943113"/>
                    <a:gd name="connsiteY132" fmla="*/ 425875 h 1056801"/>
                    <a:gd name="connsiteX133" fmla="*/ 186716 w 943113"/>
                    <a:gd name="connsiteY133" fmla="*/ 240179 h 1056801"/>
                    <a:gd name="connsiteX134" fmla="*/ 104380 w 943113"/>
                    <a:gd name="connsiteY134" fmla="*/ 240179 h 105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943113" h="1056801">
                      <a:moveTo>
                        <a:pt x="228298" y="1056251"/>
                      </a:moveTo>
                      <a:cubicBezTo>
                        <a:pt x="211500" y="1049363"/>
                        <a:pt x="205442" y="1036414"/>
                        <a:pt x="205992" y="1018506"/>
                      </a:cubicBezTo>
                      <a:cubicBezTo>
                        <a:pt x="206819" y="999220"/>
                        <a:pt x="205992" y="979934"/>
                        <a:pt x="206268" y="960648"/>
                      </a:cubicBezTo>
                      <a:cubicBezTo>
                        <a:pt x="206268" y="936678"/>
                        <a:pt x="217007" y="925933"/>
                        <a:pt x="240689" y="925933"/>
                      </a:cubicBezTo>
                      <a:cubicBezTo>
                        <a:pt x="257212" y="925933"/>
                        <a:pt x="273459" y="925933"/>
                        <a:pt x="291633" y="925933"/>
                      </a:cubicBezTo>
                      <a:cubicBezTo>
                        <a:pt x="291633" y="916014"/>
                        <a:pt x="291633" y="906923"/>
                        <a:pt x="291633" y="897830"/>
                      </a:cubicBezTo>
                      <a:cubicBezTo>
                        <a:pt x="291909" y="854299"/>
                        <a:pt x="319171" y="827024"/>
                        <a:pt x="362404" y="826748"/>
                      </a:cubicBezTo>
                      <a:cubicBezTo>
                        <a:pt x="362955" y="826748"/>
                        <a:pt x="363781" y="826748"/>
                        <a:pt x="364332" y="826748"/>
                      </a:cubicBezTo>
                      <a:cubicBezTo>
                        <a:pt x="374245" y="826472"/>
                        <a:pt x="386637" y="829503"/>
                        <a:pt x="393246" y="824544"/>
                      </a:cubicBezTo>
                      <a:cubicBezTo>
                        <a:pt x="399855" y="819585"/>
                        <a:pt x="400956" y="806911"/>
                        <a:pt x="403985" y="797544"/>
                      </a:cubicBezTo>
                      <a:cubicBezTo>
                        <a:pt x="421058" y="746573"/>
                        <a:pt x="416377" y="698083"/>
                        <a:pt x="387463" y="652348"/>
                      </a:cubicBezTo>
                      <a:cubicBezTo>
                        <a:pt x="384985" y="648490"/>
                        <a:pt x="380579" y="644633"/>
                        <a:pt x="376173" y="642980"/>
                      </a:cubicBezTo>
                      <a:cubicBezTo>
                        <a:pt x="348635" y="632786"/>
                        <a:pt x="323026" y="619011"/>
                        <a:pt x="299344" y="601653"/>
                      </a:cubicBezTo>
                      <a:cubicBezTo>
                        <a:pt x="294387" y="598071"/>
                        <a:pt x="287778" y="595867"/>
                        <a:pt x="281720" y="594214"/>
                      </a:cubicBezTo>
                      <a:cubicBezTo>
                        <a:pt x="195804" y="569418"/>
                        <a:pt x="124207" y="523958"/>
                        <a:pt x="72437" y="449570"/>
                      </a:cubicBezTo>
                      <a:cubicBezTo>
                        <a:pt x="29754" y="388130"/>
                        <a:pt x="7724" y="318976"/>
                        <a:pt x="1666" y="244863"/>
                      </a:cubicBezTo>
                      <a:cubicBezTo>
                        <a:pt x="14" y="224475"/>
                        <a:pt x="-812" y="203536"/>
                        <a:pt x="1115" y="183148"/>
                      </a:cubicBezTo>
                      <a:cubicBezTo>
                        <a:pt x="3593" y="154770"/>
                        <a:pt x="24797" y="136861"/>
                        <a:pt x="53436" y="136586"/>
                      </a:cubicBezTo>
                      <a:cubicBezTo>
                        <a:pt x="93365" y="136310"/>
                        <a:pt x="133019" y="136586"/>
                        <a:pt x="172948" y="136586"/>
                      </a:cubicBezTo>
                      <a:cubicBezTo>
                        <a:pt x="176528" y="136586"/>
                        <a:pt x="180383" y="136586"/>
                        <a:pt x="184513" y="136586"/>
                      </a:cubicBezTo>
                      <a:cubicBezTo>
                        <a:pt x="184513" y="129974"/>
                        <a:pt x="184513" y="124188"/>
                        <a:pt x="184513" y="119780"/>
                      </a:cubicBezTo>
                      <a:cubicBezTo>
                        <a:pt x="175977" y="115922"/>
                        <a:pt x="167440" y="113443"/>
                        <a:pt x="160281" y="108484"/>
                      </a:cubicBezTo>
                      <a:cubicBezTo>
                        <a:pt x="151744" y="102698"/>
                        <a:pt x="148164" y="93055"/>
                        <a:pt x="147889" y="82310"/>
                      </a:cubicBezTo>
                      <a:cubicBezTo>
                        <a:pt x="147889" y="66605"/>
                        <a:pt x="147613" y="50626"/>
                        <a:pt x="147889" y="34921"/>
                      </a:cubicBezTo>
                      <a:cubicBezTo>
                        <a:pt x="148164" y="15084"/>
                        <a:pt x="162759" y="207"/>
                        <a:pt x="182586" y="207"/>
                      </a:cubicBezTo>
                      <a:cubicBezTo>
                        <a:pt x="219486" y="-69"/>
                        <a:pt x="256110" y="-69"/>
                        <a:pt x="293010" y="207"/>
                      </a:cubicBezTo>
                      <a:cubicBezTo>
                        <a:pt x="304300" y="207"/>
                        <a:pt x="310909" y="6268"/>
                        <a:pt x="310909" y="15635"/>
                      </a:cubicBezTo>
                      <a:cubicBezTo>
                        <a:pt x="310909" y="25003"/>
                        <a:pt x="304300" y="31064"/>
                        <a:pt x="293010" y="31064"/>
                      </a:cubicBezTo>
                      <a:cubicBezTo>
                        <a:pt x="258589" y="31064"/>
                        <a:pt x="224167" y="31340"/>
                        <a:pt x="190021" y="31064"/>
                      </a:cubicBezTo>
                      <a:cubicBezTo>
                        <a:pt x="181760" y="31064"/>
                        <a:pt x="178180" y="32993"/>
                        <a:pt x="178731" y="41809"/>
                      </a:cubicBezTo>
                      <a:cubicBezTo>
                        <a:pt x="179557" y="53932"/>
                        <a:pt x="179006" y="65779"/>
                        <a:pt x="178731" y="77902"/>
                      </a:cubicBezTo>
                      <a:cubicBezTo>
                        <a:pt x="178455" y="83963"/>
                        <a:pt x="180658" y="86993"/>
                        <a:pt x="186992" y="86442"/>
                      </a:cubicBezTo>
                      <a:cubicBezTo>
                        <a:pt x="188919" y="86167"/>
                        <a:pt x="191122" y="86442"/>
                        <a:pt x="193050" y="86442"/>
                      </a:cubicBezTo>
                      <a:cubicBezTo>
                        <a:pt x="378651" y="86442"/>
                        <a:pt x="564252" y="86442"/>
                        <a:pt x="749578" y="86442"/>
                      </a:cubicBezTo>
                      <a:cubicBezTo>
                        <a:pt x="763897" y="86442"/>
                        <a:pt x="763897" y="86442"/>
                        <a:pt x="763897" y="71840"/>
                      </a:cubicBezTo>
                      <a:cubicBezTo>
                        <a:pt x="763897" y="61646"/>
                        <a:pt x="763347" y="51177"/>
                        <a:pt x="764173" y="40983"/>
                      </a:cubicBezTo>
                      <a:cubicBezTo>
                        <a:pt x="764724" y="32993"/>
                        <a:pt x="761419" y="31064"/>
                        <a:pt x="753984" y="31064"/>
                      </a:cubicBezTo>
                      <a:cubicBezTo>
                        <a:pt x="725070" y="31340"/>
                        <a:pt x="696156" y="31340"/>
                        <a:pt x="667517" y="31340"/>
                      </a:cubicBezTo>
                      <a:cubicBezTo>
                        <a:pt x="570310" y="31340"/>
                        <a:pt x="473104" y="31340"/>
                        <a:pt x="375897" y="31340"/>
                      </a:cubicBezTo>
                      <a:cubicBezTo>
                        <a:pt x="372593" y="31340"/>
                        <a:pt x="369013" y="31615"/>
                        <a:pt x="365709" y="31064"/>
                      </a:cubicBezTo>
                      <a:cubicBezTo>
                        <a:pt x="357723" y="29411"/>
                        <a:pt x="352766" y="23901"/>
                        <a:pt x="352766" y="15911"/>
                      </a:cubicBezTo>
                      <a:cubicBezTo>
                        <a:pt x="352766" y="7921"/>
                        <a:pt x="357447" y="2411"/>
                        <a:pt x="365709" y="758"/>
                      </a:cubicBezTo>
                      <a:cubicBezTo>
                        <a:pt x="369013" y="207"/>
                        <a:pt x="372593" y="482"/>
                        <a:pt x="375897" y="482"/>
                      </a:cubicBezTo>
                      <a:cubicBezTo>
                        <a:pt x="502018" y="482"/>
                        <a:pt x="628139" y="482"/>
                        <a:pt x="754259" y="482"/>
                      </a:cubicBezTo>
                      <a:cubicBezTo>
                        <a:pt x="782347" y="482"/>
                        <a:pt x="795290" y="13431"/>
                        <a:pt x="795290" y="41534"/>
                      </a:cubicBezTo>
                      <a:cubicBezTo>
                        <a:pt x="795290" y="52830"/>
                        <a:pt x="795290" y="64126"/>
                        <a:pt x="795290" y="75697"/>
                      </a:cubicBezTo>
                      <a:cubicBezTo>
                        <a:pt x="795290" y="102422"/>
                        <a:pt x="786203" y="113443"/>
                        <a:pt x="758941" y="118402"/>
                      </a:cubicBezTo>
                      <a:cubicBezTo>
                        <a:pt x="758941" y="123912"/>
                        <a:pt x="758941" y="129698"/>
                        <a:pt x="758941" y="137137"/>
                      </a:cubicBezTo>
                      <a:cubicBezTo>
                        <a:pt x="762245" y="137137"/>
                        <a:pt x="765825" y="137137"/>
                        <a:pt x="769405" y="137137"/>
                      </a:cubicBezTo>
                      <a:cubicBezTo>
                        <a:pt x="808783" y="137137"/>
                        <a:pt x="848437" y="137137"/>
                        <a:pt x="887815" y="137137"/>
                      </a:cubicBezTo>
                      <a:cubicBezTo>
                        <a:pt x="919758" y="137137"/>
                        <a:pt x="942064" y="155872"/>
                        <a:pt x="942890" y="187556"/>
                      </a:cubicBezTo>
                      <a:cubicBezTo>
                        <a:pt x="946194" y="308782"/>
                        <a:pt x="913149" y="417059"/>
                        <a:pt x="824479" y="503846"/>
                      </a:cubicBezTo>
                      <a:cubicBezTo>
                        <a:pt x="777391" y="550132"/>
                        <a:pt x="719563" y="578234"/>
                        <a:pt x="656502" y="596143"/>
                      </a:cubicBezTo>
                      <a:cubicBezTo>
                        <a:pt x="651821" y="597520"/>
                        <a:pt x="646864" y="599725"/>
                        <a:pt x="642733" y="602755"/>
                      </a:cubicBezTo>
                      <a:cubicBezTo>
                        <a:pt x="619051" y="620113"/>
                        <a:pt x="593442" y="633613"/>
                        <a:pt x="565905" y="643807"/>
                      </a:cubicBezTo>
                      <a:cubicBezTo>
                        <a:pt x="562049" y="645184"/>
                        <a:pt x="558194" y="648490"/>
                        <a:pt x="555991" y="651797"/>
                      </a:cubicBezTo>
                      <a:cubicBezTo>
                        <a:pt x="527077" y="697256"/>
                        <a:pt x="521845" y="745747"/>
                        <a:pt x="538643" y="796717"/>
                      </a:cubicBezTo>
                      <a:cubicBezTo>
                        <a:pt x="541947" y="806360"/>
                        <a:pt x="543049" y="819585"/>
                        <a:pt x="549658" y="824819"/>
                      </a:cubicBezTo>
                      <a:cubicBezTo>
                        <a:pt x="556542" y="829779"/>
                        <a:pt x="569484" y="827024"/>
                        <a:pt x="579673" y="827024"/>
                      </a:cubicBezTo>
                      <a:cubicBezTo>
                        <a:pt x="624284" y="827299"/>
                        <a:pt x="651270" y="854299"/>
                        <a:pt x="651545" y="899208"/>
                      </a:cubicBezTo>
                      <a:cubicBezTo>
                        <a:pt x="651545" y="907749"/>
                        <a:pt x="651545" y="916290"/>
                        <a:pt x="651545" y="926484"/>
                      </a:cubicBezTo>
                      <a:cubicBezTo>
                        <a:pt x="668068" y="926484"/>
                        <a:pt x="683764" y="926484"/>
                        <a:pt x="699460" y="926484"/>
                      </a:cubicBezTo>
                      <a:cubicBezTo>
                        <a:pt x="727548" y="926484"/>
                        <a:pt x="736911" y="936127"/>
                        <a:pt x="736911" y="964505"/>
                      </a:cubicBezTo>
                      <a:cubicBezTo>
                        <a:pt x="736911" y="982689"/>
                        <a:pt x="736360" y="1000873"/>
                        <a:pt x="737186" y="1019057"/>
                      </a:cubicBezTo>
                      <a:cubicBezTo>
                        <a:pt x="738012" y="1036689"/>
                        <a:pt x="731954" y="1049639"/>
                        <a:pt x="715157" y="1056802"/>
                      </a:cubicBezTo>
                      <a:cubicBezTo>
                        <a:pt x="552687" y="1056251"/>
                        <a:pt x="390492" y="1056251"/>
                        <a:pt x="228298" y="1056251"/>
                      </a:cubicBezTo>
                      <a:close/>
                      <a:moveTo>
                        <a:pt x="216181" y="117851"/>
                      </a:moveTo>
                      <a:cubicBezTo>
                        <a:pt x="216181" y="121433"/>
                        <a:pt x="216181" y="124463"/>
                        <a:pt x="216181" y="127494"/>
                      </a:cubicBezTo>
                      <a:cubicBezTo>
                        <a:pt x="216181" y="209046"/>
                        <a:pt x="215906" y="290323"/>
                        <a:pt x="216457" y="371875"/>
                      </a:cubicBezTo>
                      <a:cubicBezTo>
                        <a:pt x="216457" y="387028"/>
                        <a:pt x="218109" y="402181"/>
                        <a:pt x="220312" y="417059"/>
                      </a:cubicBezTo>
                      <a:cubicBezTo>
                        <a:pt x="242342" y="554816"/>
                        <a:pt x="381129" y="651246"/>
                        <a:pt x="518265" y="624245"/>
                      </a:cubicBezTo>
                      <a:cubicBezTo>
                        <a:pt x="641907" y="599725"/>
                        <a:pt x="726998" y="496407"/>
                        <a:pt x="727273" y="370222"/>
                      </a:cubicBezTo>
                      <a:cubicBezTo>
                        <a:pt x="727548" y="289496"/>
                        <a:pt x="727273" y="208771"/>
                        <a:pt x="727273" y="128045"/>
                      </a:cubicBezTo>
                      <a:cubicBezTo>
                        <a:pt x="727273" y="124739"/>
                        <a:pt x="727273" y="121433"/>
                        <a:pt x="727273" y="118127"/>
                      </a:cubicBezTo>
                      <a:cubicBezTo>
                        <a:pt x="556266" y="117851"/>
                        <a:pt x="386637" y="117851"/>
                        <a:pt x="216181" y="117851"/>
                      </a:cubicBezTo>
                      <a:close/>
                      <a:moveTo>
                        <a:pt x="701939" y="546275"/>
                      </a:moveTo>
                      <a:cubicBezTo>
                        <a:pt x="702765" y="545999"/>
                        <a:pt x="704417" y="545724"/>
                        <a:pt x="705794" y="545173"/>
                      </a:cubicBezTo>
                      <a:cubicBezTo>
                        <a:pt x="753433" y="524234"/>
                        <a:pt x="794739" y="494478"/>
                        <a:pt x="827784" y="454529"/>
                      </a:cubicBezTo>
                      <a:cubicBezTo>
                        <a:pt x="890569" y="378212"/>
                        <a:pt x="913976" y="288945"/>
                        <a:pt x="912323" y="191689"/>
                      </a:cubicBezTo>
                      <a:cubicBezTo>
                        <a:pt x="912048" y="174607"/>
                        <a:pt x="904062" y="167443"/>
                        <a:pt x="886989" y="167443"/>
                      </a:cubicBezTo>
                      <a:cubicBezTo>
                        <a:pt x="846785" y="167443"/>
                        <a:pt x="806580" y="167443"/>
                        <a:pt x="766376" y="167443"/>
                      </a:cubicBezTo>
                      <a:cubicBezTo>
                        <a:pt x="763622" y="167443"/>
                        <a:pt x="761144" y="167995"/>
                        <a:pt x="758665" y="168270"/>
                      </a:cubicBezTo>
                      <a:cubicBezTo>
                        <a:pt x="758665" y="182046"/>
                        <a:pt x="758665" y="194995"/>
                        <a:pt x="758665" y="208771"/>
                      </a:cubicBezTo>
                      <a:cubicBezTo>
                        <a:pt x="785377" y="208771"/>
                        <a:pt x="811262" y="208495"/>
                        <a:pt x="837422" y="208771"/>
                      </a:cubicBezTo>
                      <a:cubicBezTo>
                        <a:pt x="858350" y="209046"/>
                        <a:pt x="871293" y="222271"/>
                        <a:pt x="869365" y="242934"/>
                      </a:cubicBezTo>
                      <a:cubicBezTo>
                        <a:pt x="867713" y="259190"/>
                        <a:pt x="864684" y="275445"/>
                        <a:pt x="861655" y="291700"/>
                      </a:cubicBezTo>
                      <a:cubicBezTo>
                        <a:pt x="859727" y="302170"/>
                        <a:pt x="852292" y="307129"/>
                        <a:pt x="843205" y="305200"/>
                      </a:cubicBezTo>
                      <a:cubicBezTo>
                        <a:pt x="834117" y="303547"/>
                        <a:pt x="829987" y="295557"/>
                        <a:pt x="831915" y="284537"/>
                      </a:cubicBezTo>
                      <a:cubicBezTo>
                        <a:pt x="834393" y="269935"/>
                        <a:pt x="836871" y="255608"/>
                        <a:pt x="839350" y="240179"/>
                      </a:cubicBezTo>
                      <a:cubicBezTo>
                        <a:pt x="811812" y="240179"/>
                        <a:pt x="785377" y="240179"/>
                        <a:pt x="756462" y="240179"/>
                      </a:cubicBezTo>
                      <a:cubicBezTo>
                        <a:pt x="756462" y="302721"/>
                        <a:pt x="756462" y="364711"/>
                        <a:pt x="756462" y="425875"/>
                      </a:cubicBezTo>
                      <a:cubicBezTo>
                        <a:pt x="760318" y="421743"/>
                        <a:pt x="766651" y="416508"/>
                        <a:pt x="770782" y="410447"/>
                      </a:cubicBezTo>
                      <a:cubicBezTo>
                        <a:pt x="783724" y="391436"/>
                        <a:pt x="796116" y="372150"/>
                        <a:pt x="808232" y="352864"/>
                      </a:cubicBezTo>
                      <a:cubicBezTo>
                        <a:pt x="812363" y="346527"/>
                        <a:pt x="817595" y="341017"/>
                        <a:pt x="824755" y="343497"/>
                      </a:cubicBezTo>
                      <a:cubicBezTo>
                        <a:pt x="829987" y="345425"/>
                        <a:pt x="835219" y="350936"/>
                        <a:pt x="837697" y="356170"/>
                      </a:cubicBezTo>
                      <a:cubicBezTo>
                        <a:pt x="839350" y="359477"/>
                        <a:pt x="836596" y="365538"/>
                        <a:pt x="834668" y="369671"/>
                      </a:cubicBezTo>
                      <a:cubicBezTo>
                        <a:pt x="813465" y="413202"/>
                        <a:pt x="783174" y="449019"/>
                        <a:pt x="743795" y="477121"/>
                      </a:cubicBezTo>
                      <a:cubicBezTo>
                        <a:pt x="741042" y="479049"/>
                        <a:pt x="737737" y="480978"/>
                        <a:pt x="736085" y="483733"/>
                      </a:cubicBezTo>
                      <a:cubicBezTo>
                        <a:pt x="724519" y="504397"/>
                        <a:pt x="713229" y="525336"/>
                        <a:pt x="701939" y="546275"/>
                      </a:cubicBezTo>
                      <a:close/>
                      <a:moveTo>
                        <a:pt x="705518" y="957617"/>
                      </a:moveTo>
                      <a:cubicBezTo>
                        <a:pt x="549107" y="957617"/>
                        <a:pt x="393521" y="957617"/>
                        <a:pt x="237936" y="957617"/>
                      </a:cubicBezTo>
                      <a:cubicBezTo>
                        <a:pt x="237936" y="980485"/>
                        <a:pt x="237936" y="1002526"/>
                        <a:pt x="237936" y="1024567"/>
                      </a:cubicBezTo>
                      <a:cubicBezTo>
                        <a:pt x="394072" y="1024567"/>
                        <a:pt x="549658" y="1024567"/>
                        <a:pt x="705518" y="1024567"/>
                      </a:cubicBezTo>
                      <a:cubicBezTo>
                        <a:pt x="705518" y="1001975"/>
                        <a:pt x="705518" y="980209"/>
                        <a:pt x="705518" y="957617"/>
                      </a:cubicBezTo>
                      <a:close/>
                      <a:moveTo>
                        <a:pt x="184789" y="167443"/>
                      </a:moveTo>
                      <a:cubicBezTo>
                        <a:pt x="180383" y="167443"/>
                        <a:pt x="177078" y="167443"/>
                        <a:pt x="173774" y="167443"/>
                      </a:cubicBezTo>
                      <a:cubicBezTo>
                        <a:pt x="135222" y="167443"/>
                        <a:pt x="96669" y="167443"/>
                        <a:pt x="58393" y="167443"/>
                      </a:cubicBezTo>
                      <a:cubicBezTo>
                        <a:pt x="38290" y="167443"/>
                        <a:pt x="31406" y="174331"/>
                        <a:pt x="30855" y="194719"/>
                      </a:cubicBezTo>
                      <a:cubicBezTo>
                        <a:pt x="29754" y="229985"/>
                        <a:pt x="33334" y="264700"/>
                        <a:pt x="41044" y="299139"/>
                      </a:cubicBezTo>
                      <a:cubicBezTo>
                        <a:pt x="66103" y="409069"/>
                        <a:pt x="126410" y="491723"/>
                        <a:pt x="229399" y="541316"/>
                      </a:cubicBezTo>
                      <a:cubicBezTo>
                        <a:pt x="233530" y="543244"/>
                        <a:pt x="237936" y="545173"/>
                        <a:pt x="241791" y="546826"/>
                      </a:cubicBezTo>
                      <a:cubicBezTo>
                        <a:pt x="230225" y="525336"/>
                        <a:pt x="218935" y="504397"/>
                        <a:pt x="207369" y="483458"/>
                      </a:cubicBezTo>
                      <a:cubicBezTo>
                        <a:pt x="206268" y="481254"/>
                        <a:pt x="203514" y="479601"/>
                        <a:pt x="201311" y="477948"/>
                      </a:cubicBezTo>
                      <a:cubicBezTo>
                        <a:pt x="120627" y="420365"/>
                        <a:pt x="84278" y="338537"/>
                        <a:pt x="74089" y="242934"/>
                      </a:cubicBezTo>
                      <a:cubicBezTo>
                        <a:pt x="71886" y="222271"/>
                        <a:pt x="84828" y="208771"/>
                        <a:pt x="105757" y="208771"/>
                      </a:cubicBezTo>
                      <a:cubicBezTo>
                        <a:pt x="123656" y="208495"/>
                        <a:pt x="141555" y="208771"/>
                        <a:pt x="159454" y="208771"/>
                      </a:cubicBezTo>
                      <a:cubicBezTo>
                        <a:pt x="167991" y="208771"/>
                        <a:pt x="176252" y="208771"/>
                        <a:pt x="185064" y="208771"/>
                      </a:cubicBezTo>
                      <a:cubicBezTo>
                        <a:pt x="184789" y="194444"/>
                        <a:pt x="184789" y="181770"/>
                        <a:pt x="184789" y="167443"/>
                      </a:cubicBezTo>
                      <a:close/>
                      <a:moveTo>
                        <a:pt x="322750" y="925106"/>
                      </a:moveTo>
                      <a:cubicBezTo>
                        <a:pt x="422160" y="925106"/>
                        <a:pt x="520743" y="925106"/>
                        <a:pt x="620704" y="925106"/>
                      </a:cubicBezTo>
                      <a:cubicBezTo>
                        <a:pt x="620704" y="916014"/>
                        <a:pt x="620704" y="907198"/>
                        <a:pt x="620704" y="898382"/>
                      </a:cubicBezTo>
                      <a:cubicBezTo>
                        <a:pt x="620428" y="871381"/>
                        <a:pt x="607210" y="857881"/>
                        <a:pt x="580224" y="857606"/>
                      </a:cubicBezTo>
                      <a:cubicBezTo>
                        <a:pt x="540295" y="857606"/>
                        <a:pt x="500641" y="857606"/>
                        <a:pt x="460712" y="857606"/>
                      </a:cubicBezTo>
                      <a:cubicBezTo>
                        <a:pt x="427117" y="857606"/>
                        <a:pt x="393246" y="857330"/>
                        <a:pt x="359650" y="857606"/>
                      </a:cubicBezTo>
                      <a:cubicBezTo>
                        <a:pt x="337345" y="857881"/>
                        <a:pt x="323301" y="872208"/>
                        <a:pt x="322750" y="894524"/>
                      </a:cubicBezTo>
                      <a:cubicBezTo>
                        <a:pt x="322475" y="904167"/>
                        <a:pt x="322750" y="913810"/>
                        <a:pt x="322750" y="925106"/>
                      </a:cubicBezTo>
                      <a:close/>
                      <a:moveTo>
                        <a:pt x="516613" y="825921"/>
                      </a:moveTo>
                      <a:cubicBezTo>
                        <a:pt x="492931" y="768615"/>
                        <a:pt x="491829" y="712410"/>
                        <a:pt x="516888" y="657583"/>
                      </a:cubicBezTo>
                      <a:cubicBezTo>
                        <a:pt x="486597" y="657583"/>
                        <a:pt x="456857" y="657583"/>
                        <a:pt x="426566" y="657583"/>
                      </a:cubicBezTo>
                      <a:cubicBezTo>
                        <a:pt x="451900" y="712410"/>
                        <a:pt x="450248" y="768890"/>
                        <a:pt x="427117" y="825921"/>
                      </a:cubicBezTo>
                      <a:cubicBezTo>
                        <a:pt x="457408" y="825921"/>
                        <a:pt x="485496" y="825921"/>
                        <a:pt x="516613" y="825921"/>
                      </a:cubicBezTo>
                      <a:close/>
                      <a:moveTo>
                        <a:pt x="104380" y="240179"/>
                      </a:moveTo>
                      <a:cubicBezTo>
                        <a:pt x="112641" y="312364"/>
                        <a:pt x="136323" y="376007"/>
                        <a:pt x="186716" y="425875"/>
                      </a:cubicBezTo>
                      <a:cubicBezTo>
                        <a:pt x="186716" y="364711"/>
                        <a:pt x="186716" y="302721"/>
                        <a:pt x="186716" y="240179"/>
                      </a:cubicBezTo>
                      <a:cubicBezTo>
                        <a:pt x="157802" y="240179"/>
                        <a:pt x="131917" y="240179"/>
                        <a:pt x="104380" y="240179"/>
                      </a:cubicBezTo>
                      <a:close/>
                    </a:path>
                  </a:pathLst>
                </a:custGeom>
                <a:grpFill/>
                <a:ln w="2749" cap="flat">
                  <a:noFill/>
                  <a:prstDash val="solid"/>
                  <a:miter/>
                </a:ln>
              </p:spPr>
              <p:txBody>
                <a:bodyPr rtlCol="0" anchor="ctr"/>
                <a:lstStyle/>
                <a:p>
                  <a:endParaRPr lang="en-US" dirty="0"/>
                </a:p>
              </p:txBody>
            </p:sp>
            <p:sp>
              <p:nvSpPr>
                <p:cNvPr id="164" name="Freeform 163">
                  <a:extLst>
                    <a:ext uri="{FF2B5EF4-FFF2-40B4-BE49-F238E27FC236}">
                      <a16:creationId xmlns:a16="http://schemas.microsoft.com/office/drawing/2014/main" id="{3766B3A1-BBA3-5BB3-4541-22CC347BC18E}"/>
                    </a:ext>
                  </a:extLst>
                </p:cNvPr>
                <p:cNvSpPr/>
                <p:nvPr/>
              </p:nvSpPr>
              <p:spPr>
                <a:xfrm>
                  <a:off x="1083111" y="4582511"/>
                  <a:ext cx="267075" cy="258431"/>
                </a:xfrm>
                <a:custGeom>
                  <a:avLst/>
                  <a:gdLst>
                    <a:gd name="connsiteX0" fmla="*/ 192412 w 267075"/>
                    <a:gd name="connsiteY0" fmla="*/ 258432 h 258431"/>
                    <a:gd name="connsiteX1" fmla="*/ 169831 w 267075"/>
                    <a:gd name="connsiteY1" fmla="*/ 249615 h 258431"/>
                    <a:gd name="connsiteX2" fmla="*/ 141743 w 267075"/>
                    <a:gd name="connsiteY2" fmla="*/ 234738 h 258431"/>
                    <a:gd name="connsiteX3" fmla="*/ 124670 w 267075"/>
                    <a:gd name="connsiteY3" fmla="*/ 235013 h 258431"/>
                    <a:gd name="connsiteX4" fmla="*/ 93002 w 267075"/>
                    <a:gd name="connsiteY4" fmla="*/ 251819 h 258431"/>
                    <a:gd name="connsiteX5" fmla="*/ 52247 w 267075"/>
                    <a:gd name="connsiteY5" fmla="*/ 249615 h 258431"/>
                    <a:gd name="connsiteX6" fmla="*/ 37928 w 267075"/>
                    <a:gd name="connsiteY6" fmla="*/ 211319 h 258431"/>
                    <a:gd name="connsiteX7" fmla="*/ 44261 w 267075"/>
                    <a:gd name="connsiteY7" fmla="*/ 175778 h 258431"/>
                    <a:gd name="connsiteX8" fmla="*/ 38754 w 267075"/>
                    <a:gd name="connsiteY8" fmla="*/ 159522 h 258431"/>
                    <a:gd name="connsiteX9" fmla="*/ 12043 w 267075"/>
                    <a:gd name="connsiteY9" fmla="*/ 133624 h 258431"/>
                    <a:gd name="connsiteX10" fmla="*/ 2129 w 267075"/>
                    <a:gd name="connsiteY10" fmla="*/ 95052 h 258431"/>
                    <a:gd name="connsiteX11" fmla="*/ 32145 w 267075"/>
                    <a:gd name="connsiteY11" fmla="*/ 70256 h 258431"/>
                    <a:gd name="connsiteX12" fmla="*/ 68770 w 267075"/>
                    <a:gd name="connsiteY12" fmla="*/ 65021 h 258431"/>
                    <a:gd name="connsiteX13" fmla="*/ 84190 w 267075"/>
                    <a:gd name="connsiteY13" fmla="*/ 53725 h 258431"/>
                    <a:gd name="connsiteX14" fmla="*/ 100162 w 267075"/>
                    <a:gd name="connsiteY14" fmla="*/ 21490 h 258431"/>
                    <a:gd name="connsiteX15" fmla="*/ 133758 w 267075"/>
                    <a:gd name="connsiteY15" fmla="*/ 0 h 258431"/>
                    <a:gd name="connsiteX16" fmla="*/ 167353 w 267075"/>
                    <a:gd name="connsiteY16" fmla="*/ 21490 h 258431"/>
                    <a:gd name="connsiteX17" fmla="*/ 183600 w 267075"/>
                    <a:gd name="connsiteY17" fmla="*/ 54827 h 258431"/>
                    <a:gd name="connsiteX18" fmla="*/ 198470 w 267075"/>
                    <a:gd name="connsiteY18" fmla="*/ 65021 h 258431"/>
                    <a:gd name="connsiteX19" fmla="*/ 236196 w 267075"/>
                    <a:gd name="connsiteY19" fmla="*/ 70531 h 258431"/>
                    <a:gd name="connsiteX20" fmla="*/ 265110 w 267075"/>
                    <a:gd name="connsiteY20" fmla="*/ 95328 h 258431"/>
                    <a:gd name="connsiteX21" fmla="*/ 256298 w 267075"/>
                    <a:gd name="connsiteY21" fmla="*/ 132522 h 258431"/>
                    <a:gd name="connsiteX22" fmla="*/ 228210 w 267075"/>
                    <a:gd name="connsiteY22" fmla="*/ 159798 h 258431"/>
                    <a:gd name="connsiteX23" fmla="*/ 222978 w 267075"/>
                    <a:gd name="connsiteY23" fmla="*/ 176053 h 258431"/>
                    <a:gd name="connsiteX24" fmla="*/ 229587 w 267075"/>
                    <a:gd name="connsiteY24" fmla="*/ 214625 h 258431"/>
                    <a:gd name="connsiteX25" fmla="*/ 192412 w 267075"/>
                    <a:gd name="connsiteY25" fmla="*/ 258432 h 258431"/>
                    <a:gd name="connsiteX26" fmla="*/ 132656 w 267075"/>
                    <a:gd name="connsiteY26" fmla="*/ 199196 h 258431"/>
                    <a:gd name="connsiteX27" fmla="*/ 152483 w 267075"/>
                    <a:gd name="connsiteY27" fmla="*/ 206084 h 258431"/>
                    <a:gd name="connsiteX28" fmla="*/ 185252 w 267075"/>
                    <a:gd name="connsiteY28" fmla="*/ 223166 h 258431"/>
                    <a:gd name="connsiteX29" fmla="*/ 195716 w 267075"/>
                    <a:gd name="connsiteY29" fmla="*/ 225095 h 258431"/>
                    <a:gd name="connsiteX30" fmla="*/ 197369 w 267075"/>
                    <a:gd name="connsiteY30" fmla="*/ 214901 h 258431"/>
                    <a:gd name="connsiteX31" fmla="*/ 191586 w 267075"/>
                    <a:gd name="connsiteY31" fmla="*/ 180462 h 258431"/>
                    <a:gd name="connsiteX32" fmla="*/ 204528 w 267075"/>
                    <a:gd name="connsiteY32" fmla="*/ 139410 h 258431"/>
                    <a:gd name="connsiteX33" fmla="*/ 229587 w 267075"/>
                    <a:gd name="connsiteY33" fmla="*/ 114889 h 258431"/>
                    <a:gd name="connsiteX34" fmla="*/ 234819 w 267075"/>
                    <a:gd name="connsiteY34" fmla="*/ 105522 h 258431"/>
                    <a:gd name="connsiteX35" fmla="*/ 224355 w 267075"/>
                    <a:gd name="connsiteY35" fmla="*/ 100563 h 258431"/>
                    <a:gd name="connsiteX36" fmla="*/ 189658 w 267075"/>
                    <a:gd name="connsiteY36" fmla="*/ 95603 h 258431"/>
                    <a:gd name="connsiteX37" fmla="*/ 156338 w 267075"/>
                    <a:gd name="connsiteY37" fmla="*/ 71634 h 258431"/>
                    <a:gd name="connsiteX38" fmla="*/ 140366 w 267075"/>
                    <a:gd name="connsiteY38" fmla="*/ 39398 h 258431"/>
                    <a:gd name="connsiteX39" fmla="*/ 132931 w 267075"/>
                    <a:gd name="connsiteY39" fmla="*/ 32235 h 258431"/>
                    <a:gd name="connsiteX40" fmla="*/ 125496 w 267075"/>
                    <a:gd name="connsiteY40" fmla="*/ 39123 h 258431"/>
                    <a:gd name="connsiteX41" fmla="*/ 108148 w 267075"/>
                    <a:gd name="connsiteY41" fmla="*/ 74113 h 258431"/>
                    <a:gd name="connsiteX42" fmla="*/ 80335 w 267075"/>
                    <a:gd name="connsiteY42" fmla="*/ 94777 h 258431"/>
                    <a:gd name="connsiteX43" fmla="*/ 39580 w 267075"/>
                    <a:gd name="connsiteY43" fmla="*/ 100838 h 258431"/>
                    <a:gd name="connsiteX44" fmla="*/ 31594 w 267075"/>
                    <a:gd name="connsiteY44" fmla="*/ 105522 h 258431"/>
                    <a:gd name="connsiteX45" fmla="*/ 35174 w 267075"/>
                    <a:gd name="connsiteY45" fmla="*/ 114063 h 258431"/>
                    <a:gd name="connsiteX46" fmla="*/ 62436 w 267075"/>
                    <a:gd name="connsiteY46" fmla="*/ 140787 h 258431"/>
                    <a:gd name="connsiteX47" fmla="*/ 74552 w 267075"/>
                    <a:gd name="connsiteY47" fmla="*/ 179084 h 258431"/>
                    <a:gd name="connsiteX48" fmla="*/ 68219 w 267075"/>
                    <a:gd name="connsiteY48" fmla="*/ 216554 h 258431"/>
                    <a:gd name="connsiteX49" fmla="*/ 70146 w 267075"/>
                    <a:gd name="connsiteY49" fmla="*/ 224819 h 258431"/>
                    <a:gd name="connsiteX50" fmla="*/ 78408 w 267075"/>
                    <a:gd name="connsiteY50" fmla="*/ 224544 h 258431"/>
                    <a:gd name="connsiteX51" fmla="*/ 110351 w 267075"/>
                    <a:gd name="connsiteY51" fmla="*/ 208288 h 258431"/>
                    <a:gd name="connsiteX52" fmla="*/ 132656 w 267075"/>
                    <a:gd name="connsiteY52" fmla="*/ 199196 h 25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7075" h="258431">
                      <a:moveTo>
                        <a:pt x="192412" y="258432"/>
                      </a:moveTo>
                      <a:cubicBezTo>
                        <a:pt x="184977" y="255677"/>
                        <a:pt x="176991" y="253197"/>
                        <a:pt x="169831" y="249615"/>
                      </a:cubicBezTo>
                      <a:cubicBezTo>
                        <a:pt x="160193" y="245207"/>
                        <a:pt x="150831" y="240248"/>
                        <a:pt x="141743" y="234738"/>
                      </a:cubicBezTo>
                      <a:cubicBezTo>
                        <a:pt x="135685" y="231156"/>
                        <a:pt x="130453" y="231432"/>
                        <a:pt x="124670" y="235013"/>
                      </a:cubicBezTo>
                      <a:cubicBezTo>
                        <a:pt x="114206" y="241075"/>
                        <a:pt x="103467" y="246309"/>
                        <a:pt x="93002" y="251819"/>
                      </a:cubicBezTo>
                      <a:cubicBezTo>
                        <a:pt x="78958" y="258983"/>
                        <a:pt x="65190" y="259258"/>
                        <a:pt x="52247" y="249615"/>
                      </a:cubicBezTo>
                      <a:cubicBezTo>
                        <a:pt x="39580" y="240248"/>
                        <a:pt x="34899" y="227299"/>
                        <a:pt x="37928" y="211319"/>
                      </a:cubicBezTo>
                      <a:cubicBezTo>
                        <a:pt x="40131" y="199472"/>
                        <a:pt x="41783" y="187625"/>
                        <a:pt x="44261" y="175778"/>
                      </a:cubicBezTo>
                      <a:cubicBezTo>
                        <a:pt x="45638" y="168890"/>
                        <a:pt x="43986" y="164206"/>
                        <a:pt x="38754" y="159522"/>
                      </a:cubicBezTo>
                      <a:cubicBezTo>
                        <a:pt x="29667" y="151257"/>
                        <a:pt x="20855" y="142441"/>
                        <a:pt x="12043" y="133624"/>
                      </a:cubicBezTo>
                      <a:cubicBezTo>
                        <a:pt x="1028" y="122879"/>
                        <a:pt x="-2827" y="109654"/>
                        <a:pt x="2129" y="95052"/>
                      </a:cubicBezTo>
                      <a:cubicBezTo>
                        <a:pt x="6811" y="80726"/>
                        <a:pt x="17000" y="72460"/>
                        <a:pt x="32145" y="70256"/>
                      </a:cubicBezTo>
                      <a:cubicBezTo>
                        <a:pt x="44261" y="68327"/>
                        <a:pt x="56378" y="66123"/>
                        <a:pt x="68770" y="65021"/>
                      </a:cubicBezTo>
                      <a:cubicBezTo>
                        <a:pt x="76755" y="64195"/>
                        <a:pt x="80886" y="60888"/>
                        <a:pt x="84190" y="53725"/>
                      </a:cubicBezTo>
                      <a:cubicBezTo>
                        <a:pt x="89147" y="42705"/>
                        <a:pt x="94655" y="32235"/>
                        <a:pt x="100162" y="21490"/>
                      </a:cubicBezTo>
                      <a:cubicBezTo>
                        <a:pt x="107046" y="7714"/>
                        <a:pt x="118061" y="0"/>
                        <a:pt x="133758" y="0"/>
                      </a:cubicBezTo>
                      <a:cubicBezTo>
                        <a:pt x="149454" y="0"/>
                        <a:pt x="160469" y="7714"/>
                        <a:pt x="167353" y="21490"/>
                      </a:cubicBezTo>
                      <a:cubicBezTo>
                        <a:pt x="172860" y="32511"/>
                        <a:pt x="178643" y="43531"/>
                        <a:pt x="183600" y="54827"/>
                      </a:cubicBezTo>
                      <a:cubicBezTo>
                        <a:pt x="186629" y="61715"/>
                        <a:pt x="191310" y="64195"/>
                        <a:pt x="198470" y="65021"/>
                      </a:cubicBezTo>
                      <a:cubicBezTo>
                        <a:pt x="211137" y="66399"/>
                        <a:pt x="223529" y="68603"/>
                        <a:pt x="236196" y="70531"/>
                      </a:cubicBezTo>
                      <a:cubicBezTo>
                        <a:pt x="250791" y="73011"/>
                        <a:pt x="260429" y="81552"/>
                        <a:pt x="265110" y="95328"/>
                      </a:cubicBezTo>
                      <a:cubicBezTo>
                        <a:pt x="269516" y="109103"/>
                        <a:pt x="266487" y="122053"/>
                        <a:pt x="256298" y="132522"/>
                      </a:cubicBezTo>
                      <a:cubicBezTo>
                        <a:pt x="247211" y="141890"/>
                        <a:pt x="237848" y="150982"/>
                        <a:pt x="228210" y="159798"/>
                      </a:cubicBezTo>
                      <a:cubicBezTo>
                        <a:pt x="222978" y="164482"/>
                        <a:pt x="221601" y="169441"/>
                        <a:pt x="222978" y="176053"/>
                      </a:cubicBezTo>
                      <a:cubicBezTo>
                        <a:pt x="225732" y="188727"/>
                        <a:pt x="227660" y="201676"/>
                        <a:pt x="229587" y="214625"/>
                      </a:cubicBezTo>
                      <a:cubicBezTo>
                        <a:pt x="232341" y="237217"/>
                        <a:pt x="215543" y="256779"/>
                        <a:pt x="192412" y="258432"/>
                      </a:cubicBezTo>
                      <a:close/>
                      <a:moveTo>
                        <a:pt x="132656" y="199196"/>
                      </a:moveTo>
                      <a:cubicBezTo>
                        <a:pt x="139816" y="201676"/>
                        <a:pt x="146700" y="203054"/>
                        <a:pt x="152483" y="206084"/>
                      </a:cubicBezTo>
                      <a:cubicBezTo>
                        <a:pt x="163498" y="211319"/>
                        <a:pt x="174237" y="217656"/>
                        <a:pt x="185252" y="223166"/>
                      </a:cubicBezTo>
                      <a:cubicBezTo>
                        <a:pt x="188281" y="224544"/>
                        <a:pt x="192137" y="224544"/>
                        <a:pt x="195716" y="225095"/>
                      </a:cubicBezTo>
                      <a:cubicBezTo>
                        <a:pt x="196267" y="221513"/>
                        <a:pt x="197644" y="218207"/>
                        <a:pt x="197369" y="214901"/>
                      </a:cubicBezTo>
                      <a:cubicBezTo>
                        <a:pt x="195716" y="203329"/>
                        <a:pt x="194064" y="191758"/>
                        <a:pt x="191586" y="180462"/>
                      </a:cubicBezTo>
                      <a:cubicBezTo>
                        <a:pt x="188281" y="164206"/>
                        <a:pt x="192137" y="150706"/>
                        <a:pt x="204528" y="139410"/>
                      </a:cubicBezTo>
                      <a:cubicBezTo>
                        <a:pt x="213065" y="131696"/>
                        <a:pt x="221601" y="123430"/>
                        <a:pt x="229587" y="114889"/>
                      </a:cubicBezTo>
                      <a:cubicBezTo>
                        <a:pt x="232066" y="112410"/>
                        <a:pt x="232892" y="108828"/>
                        <a:pt x="234819" y="105522"/>
                      </a:cubicBezTo>
                      <a:cubicBezTo>
                        <a:pt x="231515" y="103869"/>
                        <a:pt x="228210" y="101114"/>
                        <a:pt x="224355" y="100563"/>
                      </a:cubicBezTo>
                      <a:cubicBezTo>
                        <a:pt x="212790" y="98358"/>
                        <a:pt x="201224" y="96981"/>
                        <a:pt x="189658" y="95603"/>
                      </a:cubicBezTo>
                      <a:cubicBezTo>
                        <a:pt x="174237" y="93675"/>
                        <a:pt x="162947" y="85960"/>
                        <a:pt x="156338" y="71634"/>
                      </a:cubicBezTo>
                      <a:cubicBezTo>
                        <a:pt x="151381" y="60613"/>
                        <a:pt x="146149" y="49868"/>
                        <a:pt x="140366" y="39398"/>
                      </a:cubicBezTo>
                      <a:cubicBezTo>
                        <a:pt x="138714" y="36368"/>
                        <a:pt x="135685" y="32511"/>
                        <a:pt x="132931" y="32235"/>
                      </a:cubicBezTo>
                      <a:cubicBezTo>
                        <a:pt x="130453" y="32235"/>
                        <a:pt x="126873" y="36092"/>
                        <a:pt x="125496" y="39123"/>
                      </a:cubicBezTo>
                      <a:cubicBezTo>
                        <a:pt x="119438" y="50694"/>
                        <a:pt x="113931" y="62542"/>
                        <a:pt x="108148" y="74113"/>
                      </a:cubicBezTo>
                      <a:cubicBezTo>
                        <a:pt x="102365" y="85685"/>
                        <a:pt x="93278" y="92848"/>
                        <a:pt x="80335" y="94777"/>
                      </a:cubicBezTo>
                      <a:cubicBezTo>
                        <a:pt x="66842" y="96981"/>
                        <a:pt x="53073" y="98634"/>
                        <a:pt x="39580" y="100838"/>
                      </a:cubicBezTo>
                      <a:cubicBezTo>
                        <a:pt x="36551" y="101389"/>
                        <a:pt x="32420" y="103318"/>
                        <a:pt x="31594" y="105522"/>
                      </a:cubicBezTo>
                      <a:cubicBezTo>
                        <a:pt x="30768" y="107726"/>
                        <a:pt x="32971" y="111859"/>
                        <a:pt x="35174" y="114063"/>
                      </a:cubicBezTo>
                      <a:cubicBezTo>
                        <a:pt x="43986" y="123155"/>
                        <a:pt x="53073" y="131971"/>
                        <a:pt x="62436" y="140787"/>
                      </a:cubicBezTo>
                      <a:cubicBezTo>
                        <a:pt x="73726" y="151257"/>
                        <a:pt x="77306" y="164206"/>
                        <a:pt x="74552" y="179084"/>
                      </a:cubicBezTo>
                      <a:cubicBezTo>
                        <a:pt x="72349" y="191482"/>
                        <a:pt x="70146" y="204156"/>
                        <a:pt x="68219" y="216554"/>
                      </a:cubicBezTo>
                      <a:cubicBezTo>
                        <a:pt x="67943" y="219309"/>
                        <a:pt x="68494" y="223442"/>
                        <a:pt x="70146" y="224819"/>
                      </a:cubicBezTo>
                      <a:cubicBezTo>
                        <a:pt x="71799" y="226197"/>
                        <a:pt x="75929" y="225646"/>
                        <a:pt x="78408" y="224544"/>
                      </a:cubicBezTo>
                      <a:cubicBezTo>
                        <a:pt x="89147" y="219309"/>
                        <a:pt x="99611" y="213248"/>
                        <a:pt x="110351" y="208288"/>
                      </a:cubicBezTo>
                      <a:cubicBezTo>
                        <a:pt x="117786" y="204431"/>
                        <a:pt x="125221" y="201952"/>
                        <a:pt x="132656" y="199196"/>
                      </a:cubicBezTo>
                      <a:close/>
                    </a:path>
                  </a:pathLst>
                </a:custGeom>
                <a:grpFill/>
                <a:ln w="2749" cap="flat">
                  <a:noFill/>
                  <a:prstDash val="solid"/>
                  <a:miter/>
                </a:ln>
              </p:spPr>
              <p:txBody>
                <a:bodyPr rtlCol="0" anchor="ctr"/>
                <a:lstStyle/>
                <a:p>
                  <a:endParaRPr lang="en-US" dirty="0"/>
                </a:p>
              </p:txBody>
            </p:sp>
          </p:grpSp>
        </p:grpSp>
        <p:grpSp>
          <p:nvGrpSpPr>
            <p:cNvPr id="169" name="Graphic 3">
              <a:extLst>
                <a:ext uri="{FF2B5EF4-FFF2-40B4-BE49-F238E27FC236}">
                  <a16:creationId xmlns:a16="http://schemas.microsoft.com/office/drawing/2014/main" id="{BF1FEB04-4948-80B3-CE94-2C46A6399E8C}"/>
                </a:ext>
              </a:extLst>
            </p:cNvPr>
            <p:cNvGrpSpPr/>
            <p:nvPr/>
          </p:nvGrpSpPr>
          <p:grpSpPr>
            <a:xfrm>
              <a:off x="3009141" y="6838464"/>
              <a:ext cx="533729" cy="591107"/>
              <a:chOff x="2453684" y="1880578"/>
              <a:chExt cx="1089670" cy="1206815"/>
            </a:xfrm>
            <a:solidFill>
              <a:srgbClr val="0C2D45"/>
            </a:solidFill>
          </p:grpSpPr>
          <p:sp>
            <p:nvSpPr>
              <p:cNvPr id="170" name="Freeform 169">
                <a:extLst>
                  <a:ext uri="{FF2B5EF4-FFF2-40B4-BE49-F238E27FC236}">
                    <a16:creationId xmlns:a16="http://schemas.microsoft.com/office/drawing/2014/main" id="{E5BB5098-5662-EC3E-4FA9-D760404D232F}"/>
                  </a:ext>
                </a:extLst>
              </p:cNvPr>
              <p:cNvSpPr/>
              <p:nvPr/>
            </p:nvSpPr>
            <p:spPr>
              <a:xfrm>
                <a:off x="2463532" y="2012230"/>
                <a:ext cx="1079822" cy="1075163"/>
              </a:xfrm>
              <a:custGeom>
                <a:avLst/>
                <a:gdLst>
                  <a:gd name="connsiteX0" fmla="*/ 1054346 w 1079822"/>
                  <a:gd name="connsiteY0" fmla="*/ 496440 h 1075163"/>
                  <a:gd name="connsiteX1" fmla="*/ 936407 w 1079822"/>
                  <a:gd name="connsiteY1" fmla="*/ 493697 h 1075163"/>
                  <a:gd name="connsiteX2" fmla="*/ 936407 w 1079822"/>
                  <a:gd name="connsiteY2" fmla="*/ 202965 h 1075163"/>
                  <a:gd name="connsiteX3" fmla="*/ 919950 w 1079822"/>
                  <a:gd name="connsiteY3" fmla="*/ 186508 h 1075163"/>
                  <a:gd name="connsiteX4" fmla="*/ 903494 w 1079822"/>
                  <a:gd name="connsiteY4" fmla="*/ 202965 h 1075163"/>
                  <a:gd name="connsiteX5" fmla="*/ 903494 w 1079822"/>
                  <a:gd name="connsiteY5" fmla="*/ 518382 h 1075163"/>
                  <a:gd name="connsiteX6" fmla="*/ 782812 w 1079822"/>
                  <a:gd name="connsiteY6" fmla="*/ 600665 h 1075163"/>
                  <a:gd name="connsiteX7" fmla="*/ 782812 w 1079822"/>
                  <a:gd name="connsiteY7" fmla="*/ 79540 h 1075163"/>
                  <a:gd name="connsiteX8" fmla="*/ 826696 w 1079822"/>
                  <a:gd name="connsiteY8" fmla="*/ 35656 h 1075163"/>
                  <a:gd name="connsiteX9" fmla="*/ 859610 w 1079822"/>
                  <a:gd name="connsiteY9" fmla="*/ 35656 h 1075163"/>
                  <a:gd name="connsiteX10" fmla="*/ 903494 w 1079822"/>
                  <a:gd name="connsiteY10" fmla="*/ 79540 h 1075163"/>
                  <a:gd name="connsiteX11" fmla="*/ 903494 w 1079822"/>
                  <a:gd name="connsiteY11" fmla="*/ 131653 h 1075163"/>
                  <a:gd name="connsiteX12" fmla="*/ 919950 w 1079822"/>
                  <a:gd name="connsiteY12" fmla="*/ 148109 h 1075163"/>
                  <a:gd name="connsiteX13" fmla="*/ 936407 w 1079822"/>
                  <a:gd name="connsiteY13" fmla="*/ 131653 h 1075163"/>
                  <a:gd name="connsiteX14" fmla="*/ 936407 w 1079822"/>
                  <a:gd name="connsiteY14" fmla="*/ 79540 h 1075163"/>
                  <a:gd name="connsiteX15" fmla="*/ 856867 w 1079822"/>
                  <a:gd name="connsiteY15" fmla="*/ 0 h 1075163"/>
                  <a:gd name="connsiteX16" fmla="*/ 823954 w 1079822"/>
                  <a:gd name="connsiteY16" fmla="*/ 0 h 1075163"/>
                  <a:gd name="connsiteX17" fmla="*/ 744413 w 1079822"/>
                  <a:gd name="connsiteY17" fmla="*/ 79540 h 1075163"/>
                  <a:gd name="connsiteX18" fmla="*/ 744413 w 1079822"/>
                  <a:gd name="connsiteY18" fmla="*/ 614379 h 1075163"/>
                  <a:gd name="connsiteX19" fmla="*/ 711500 w 1079822"/>
                  <a:gd name="connsiteY19" fmla="*/ 619864 h 1075163"/>
                  <a:gd name="connsiteX20" fmla="*/ 711500 w 1079822"/>
                  <a:gd name="connsiteY20" fmla="*/ 249592 h 1075163"/>
                  <a:gd name="connsiteX21" fmla="*/ 631960 w 1079822"/>
                  <a:gd name="connsiteY21" fmla="*/ 170052 h 1075163"/>
                  <a:gd name="connsiteX22" fmla="*/ 601789 w 1079822"/>
                  <a:gd name="connsiteY22" fmla="*/ 170052 h 1075163"/>
                  <a:gd name="connsiteX23" fmla="*/ 522249 w 1079822"/>
                  <a:gd name="connsiteY23" fmla="*/ 249592 h 1075163"/>
                  <a:gd name="connsiteX24" fmla="*/ 522249 w 1079822"/>
                  <a:gd name="connsiteY24" fmla="*/ 430614 h 1075163"/>
                  <a:gd name="connsiteX25" fmla="*/ 489336 w 1079822"/>
                  <a:gd name="connsiteY25" fmla="*/ 447070 h 1075163"/>
                  <a:gd name="connsiteX26" fmla="*/ 489336 w 1079822"/>
                  <a:gd name="connsiteY26" fmla="*/ 386730 h 1075163"/>
                  <a:gd name="connsiteX27" fmla="*/ 418024 w 1079822"/>
                  <a:gd name="connsiteY27" fmla="*/ 315418 h 1075163"/>
                  <a:gd name="connsiteX28" fmla="*/ 371397 w 1079822"/>
                  <a:gd name="connsiteY28" fmla="*/ 315418 h 1075163"/>
                  <a:gd name="connsiteX29" fmla="*/ 300085 w 1079822"/>
                  <a:gd name="connsiteY29" fmla="*/ 386730 h 1075163"/>
                  <a:gd name="connsiteX30" fmla="*/ 300085 w 1079822"/>
                  <a:gd name="connsiteY30" fmla="*/ 548552 h 1075163"/>
                  <a:gd name="connsiteX31" fmla="*/ 242487 w 1079822"/>
                  <a:gd name="connsiteY31" fmla="*/ 578723 h 1075163"/>
                  <a:gd name="connsiteX32" fmla="*/ 80663 w 1079822"/>
                  <a:gd name="connsiteY32" fmla="*/ 625350 h 1075163"/>
                  <a:gd name="connsiteX33" fmla="*/ 14837 w 1079822"/>
                  <a:gd name="connsiteY33" fmla="*/ 677463 h 1075163"/>
                  <a:gd name="connsiteX34" fmla="*/ 3866 w 1079822"/>
                  <a:gd name="connsiteY34" fmla="*/ 759745 h 1075163"/>
                  <a:gd name="connsiteX35" fmla="*/ 23066 w 1079822"/>
                  <a:gd name="connsiteY35" fmla="*/ 828315 h 1075163"/>
                  <a:gd name="connsiteX36" fmla="*/ 45007 w 1079822"/>
                  <a:gd name="connsiteY36" fmla="*/ 842028 h 1075163"/>
                  <a:gd name="connsiteX37" fmla="*/ 58721 w 1079822"/>
                  <a:gd name="connsiteY37" fmla="*/ 820086 h 1075163"/>
                  <a:gd name="connsiteX38" fmla="*/ 39522 w 1079822"/>
                  <a:gd name="connsiteY38" fmla="*/ 751517 h 1075163"/>
                  <a:gd name="connsiteX39" fmla="*/ 91635 w 1079822"/>
                  <a:gd name="connsiteY39" fmla="*/ 658263 h 1075163"/>
                  <a:gd name="connsiteX40" fmla="*/ 239744 w 1079822"/>
                  <a:gd name="connsiteY40" fmla="*/ 617122 h 1075163"/>
                  <a:gd name="connsiteX41" fmla="*/ 352198 w 1079822"/>
                  <a:gd name="connsiteY41" fmla="*/ 913340 h 1075163"/>
                  <a:gd name="connsiteX42" fmla="*/ 300085 w 1079822"/>
                  <a:gd name="connsiteY42" fmla="*/ 1012080 h 1075163"/>
                  <a:gd name="connsiteX43" fmla="*/ 187632 w 1079822"/>
                  <a:gd name="connsiteY43" fmla="*/ 1036764 h 1075163"/>
                  <a:gd name="connsiteX44" fmla="*/ 99863 w 1079822"/>
                  <a:gd name="connsiteY44" fmla="*/ 984652 h 1075163"/>
                  <a:gd name="connsiteX45" fmla="*/ 77921 w 1079822"/>
                  <a:gd name="connsiteY45" fmla="*/ 896884 h 1075163"/>
                  <a:gd name="connsiteX46" fmla="*/ 55979 w 1079822"/>
                  <a:gd name="connsiteY46" fmla="*/ 883170 h 1075163"/>
                  <a:gd name="connsiteX47" fmla="*/ 42265 w 1079822"/>
                  <a:gd name="connsiteY47" fmla="*/ 905112 h 1075163"/>
                  <a:gd name="connsiteX48" fmla="*/ 64207 w 1079822"/>
                  <a:gd name="connsiteY48" fmla="*/ 992880 h 1075163"/>
                  <a:gd name="connsiteX49" fmla="*/ 168432 w 1079822"/>
                  <a:gd name="connsiteY49" fmla="*/ 1075163 h 1075163"/>
                  <a:gd name="connsiteX50" fmla="*/ 305570 w 1079822"/>
                  <a:gd name="connsiteY50" fmla="*/ 1047736 h 1075163"/>
                  <a:gd name="connsiteX51" fmla="*/ 376882 w 1079822"/>
                  <a:gd name="connsiteY51" fmla="*/ 992880 h 1075163"/>
                  <a:gd name="connsiteX52" fmla="*/ 387853 w 1079822"/>
                  <a:gd name="connsiteY52" fmla="*/ 918825 h 1075163"/>
                  <a:gd name="connsiteX53" fmla="*/ 774584 w 1079822"/>
                  <a:gd name="connsiteY53" fmla="*/ 825572 h 1075163"/>
                  <a:gd name="connsiteX54" fmla="*/ 862352 w 1079822"/>
                  <a:gd name="connsiteY54" fmla="*/ 781687 h 1075163"/>
                  <a:gd name="connsiteX55" fmla="*/ 1051603 w 1079822"/>
                  <a:gd name="connsiteY55" fmla="*/ 628093 h 1075163"/>
                  <a:gd name="connsiteX56" fmla="*/ 1054346 w 1079822"/>
                  <a:gd name="connsiteY56" fmla="*/ 496440 h 1075163"/>
                  <a:gd name="connsiteX57" fmla="*/ 1054346 w 1079822"/>
                  <a:gd name="connsiteY57" fmla="*/ 496440 h 1075163"/>
                  <a:gd name="connsiteX58" fmla="*/ 599047 w 1079822"/>
                  <a:gd name="connsiteY58" fmla="*/ 202965 h 1075163"/>
                  <a:gd name="connsiteX59" fmla="*/ 629217 w 1079822"/>
                  <a:gd name="connsiteY59" fmla="*/ 202965 h 1075163"/>
                  <a:gd name="connsiteX60" fmla="*/ 673101 w 1079822"/>
                  <a:gd name="connsiteY60" fmla="*/ 246849 h 1075163"/>
                  <a:gd name="connsiteX61" fmla="*/ 673101 w 1079822"/>
                  <a:gd name="connsiteY61" fmla="*/ 619864 h 1075163"/>
                  <a:gd name="connsiteX62" fmla="*/ 560648 w 1079822"/>
                  <a:gd name="connsiteY62" fmla="*/ 619864 h 1075163"/>
                  <a:gd name="connsiteX63" fmla="*/ 557905 w 1079822"/>
                  <a:gd name="connsiteY63" fmla="*/ 611636 h 1075163"/>
                  <a:gd name="connsiteX64" fmla="*/ 590818 w 1079822"/>
                  <a:gd name="connsiteY64" fmla="*/ 586951 h 1075163"/>
                  <a:gd name="connsiteX65" fmla="*/ 648416 w 1079822"/>
                  <a:gd name="connsiteY65" fmla="*/ 488212 h 1075163"/>
                  <a:gd name="connsiteX66" fmla="*/ 620989 w 1079822"/>
                  <a:gd name="connsiteY66" fmla="*/ 416900 h 1075163"/>
                  <a:gd name="connsiteX67" fmla="*/ 552419 w 1079822"/>
                  <a:gd name="connsiteY67" fmla="*/ 408672 h 1075163"/>
                  <a:gd name="connsiteX68" fmla="*/ 552419 w 1079822"/>
                  <a:gd name="connsiteY68" fmla="*/ 249592 h 1075163"/>
                  <a:gd name="connsiteX69" fmla="*/ 599047 w 1079822"/>
                  <a:gd name="connsiteY69" fmla="*/ 202965 h 1075163"/>
                  <a:gd name="connsiteX70" fmla="*/ 599047 w 1079822"/>
                  <a:gd name="connsiteY70" fmla="*/ 202965 h 1075163"/>
                  <a:gd name="connsiteX71" fmla="*/ 332998 w 1079822"/>
                  <a:gd name="connsiteY71" fmla="*/ 386730 h 1075163"/>
                  <a:gd name="connsiteX72" fmla="*/ 368654 w 1079822"/>
                  <a:gd name="connsiteY72" fmla="*/ 351074 h 1075163"/>
                  <a:gd name="connsiteX73" fmla="*/ 415281 w 1079822"/>
                  <a:gd name="connsiteY73" fmla="*/ 351074 h 1075163"/>
                  <a:gd name="connsiteX74" fmla="*/ 450937 w 1079822"/>
                  <a:gd name="connsiteY74" fmla="*/ 386730 h 1075163"/>
                  <a:gd name="connsiteX75" fmla="*/ 450937 w 1079822"/>
                  <a:gd name="connsiteY75" fmla="*/ 466270 h 1075163"/>
                  <a:gd name="connsiteX76" fmla="*/ 330255 w 1079822"/>
                  <a:gd name="connsiteY76" fmla="*/ 529353 h 1075163"/>
                  <a:gd name="connsiteX77" fmla="*/ 332998 w 1079822"/>
                  <a:gd name="connsiteY77" fmla="*/ 386730 h 1075163"/>
                  <a:gd name="connsiteX78" fmla="*/ 332998 w 1079822"/>
                  <a:gd name="connsiteY78" fmla="*/ 386730 h 1075163"/>
                  <a:gd name="connsiteX79" fmla="*/ 1024176 w 1079822"/>
                  <a:gd name="connsiteY79" fmla="*/ 595180 h 1075163"/>
                  <a:gd name="connsiteX80" fmla="*/ 834924 w 1079822"/>
                  <a:gd name="connsiteY80" fmla="*/ 748774 h 1075163"/>
                  <a:gd name="connsiteX81" fmla="*/ 760870 w 1079822"/>
                  <a:gd name="connsiteY81" fmla="*/ 784430 h 1075163"/>
                  <a:gd name="connsiteX82" fmla="*/ 371397 w 1079822"/>
                  <a:gd name="connsiteY82" fmla="*/ 880427 h 1075163"/>
                  <a:gd name="connsiteX83" fmla="*/ 267172 w 1079822"/>
                  <a:gd name="connsiteY83" fmla="*/ 600665 h 1075163"/>
                  <a:gd name="connsiteX84" fmla="*/ 566133 w 1079822"/>
                  <a:gd name="connsiteY84" fmla="*/ 441585 h 1075163"/>
                  <a:gd name="connsiteX85" fmla="*/ 601789 w 1079822"/>
                  <a:gd name="connsiteY85" fmla="*/ 444328 h 1075163"/>
                  <a:gd name="connsiteX86" fmla="*/ 615503 w 1079822"/>
                  <a:gd name="connsiteY86" fmla="*/ 479983 h 1075163"/>
                  <a:gd name="connsiteX87" fmla="*/ 568876 w 1079822"/>
                  <a:gd name="connsiteY87" fmla="*/ 559524 h 1075163"/>
                  <a:gd name="connsiteX88" fmla="*/ 535963 w 1079822"/>
                  <a:gd name="connsiteY88" fmla="*/ 584208 h 1075163"/>
                  <a:gd name="connsiteX89" fmla="*/ 524992 w 1079822"/>
                  <a:gd name="connsiteY89" fmla="*/ 628093 h 1075163"/>
                  <a:gd name="connsiteX90" fmla="*/ 563391 w 1079822"/>
                  <a:gd name="connsiteY90" fmla="*/ 655520 h 1075163"/>
                  <a:gd name="connsiteX91" fmla="*/ 692301 w 1079822"/>
                  <a:gd name="connsiteY91" fmla="*/ 655520 h 1075163"/>
                  <a:gd name="connsiteX92" fmla="*/ 692301 w 1079822"/>
                  <a:gd name="connsiteY92" fmla="*/ 655520 h 1075163"/>
                  <a:gd name="connsiteX93" fmla="*/ 818468 w 1079822"/>
                  <a:gd name="connsiteY93" fmla="*/ 614379 h 1075163"/>
                  <a:gd name="connsiteX94" fmla="*/ 961092 w 1079822"/>
                  <a:gd name="connsiteY94" fmla="*/ 512897 h 1075163"/>
                  <a:gd name="connsiteX95" fmla="*/ 1024176 w 1079822"/>
                  <a:gd name="connsiteY95" fmla="*/ 518382 h 1075163"/>
                  <a:gd name="connsiteX96" fmla="*/ 1024176 w 1079822"/>
                  <a:gd name="connsiteY96" fmla="*/ 595180 h 1075163"/>
                  <a:gd name="connsiteX97" fmla="*/ 1024176 w 1079822"/>
                  <a:gd name="connsiteY97" fmla="*/ 595180 h 10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79822" h="1075163">
                    <a:moveTo>
                      <a:pt x="1054346" y="496440"/>
                    </a:moveTo>
                    <a:cubicBezTo>
                      <a:pt x="999490" y="441585"/>
                      <a:pt x="936407" y="493697"/>
                      <a:pt x="936407" y="493697"/>
                    </a:cubicBezTo>
                    <a:lnTo>
                      <a:pt x="936407" y="202965"/>
                    </a:lnTo>
                    <a:cubicBezTo>
                      <a:pt x="936407" y="191993"/>
                      <a:pt x="928179" y="186508"/>
                      <a:pt x="919950" y="186508"/>
                    </a:cubicBezTo>
                    <a:cubicBezTo>
                      <a:pt x="908979" y="186508"/>
                      <a:pt x="903494" y="194736"/>
                      <a:pt x="903494" y="202965"/>
                    </a:cubicBezTo>
                    <a:lnTo>
                      <a:pt x="903494" y="518382"/>
                    </a:lnTo>
                    <a:cubicBezTo>
                      <a:pt x="903494" y="518382"/>
                      <a:pt x="818468" y="584208"/>
                      <a:pt x="782812" y="600665"/>
                    </a:cubicBezTo>
                    <a:lnTo>
                      <a:pt x="782812" y="79540"/>
                    </a:lnTo>
                    <a:cubicBezTo>
                      <a:pt x="782812" y="54855"/>
                      <a:pt x="802011" y="35656"/>
                      <a:pt x="826696" y="35656"/>
                    </a:cubicBezTo>
                    <a:lnTo>
                      <a:pt x="859610" y="35656"/>
                    </a:lnTo>
                    <a:cubicBezTo>
                      <a:pt x="884294" y="35656"/>
                      <a:pt x="903494" y="54855"/>
                      <a:pt x="903494" y="79540"/>
                    </a:cubicBezTo>
                    <a:lnTo>
                      <a:pt x="903494" y="131653"/>
                    </a:lnTo>
                    <a:cubicBezTo>
                      <a:pt x="903494" y="142624"/>
                      <a:pt x="911722" y="148109"/>
                      <a:pt x="919950" y="148109"/>
                    </a:cubicBezTo>
                    <a:cubicBezTo>
                      <a:pt x="930921" y="148109"/>
                      <a:pt x="936407" y="139881"/>
                      <a:pt x="936407" y="131653"/>
                    </a:cubicBezTo>
                    <a:lnTo>
                      <a:pt x="936407" y="79540"/>
                    </a:lnTo>
                    <a:cubicBezTo>
                      <a:pt x="936407" y="35656"/>
                      <a:pt x="900751" y="0"/>
                      <a:pt x="856867" y="0"/>
                    </a:cubicBezTo>
                    <a:lnTo>
                      <a:pt x="823954" y="0"/>
                    </a:lnTo>
                    <a:cubicBezTo>
                      <a:pt x="780069" y="0"/>
                      <a:pt x="744413" y="35656"/>
                      <a:pt x="744413" y="79540"/>
                    </a:cubicBezTo>
                    <a:lnTo>
                      <a:pt x="744413" y="614379"/>
                    </a:lnTo>
                    <a:cubicBezTo>
                      <a:pt x="733442" y="617122"/>
                      <a:pt x="722471" y="619864"/>
                      <a:pt x="711500" y="619864"/>
                    </a:cubicBezTo>
                    <a:lnTo>
                      <a:pt x="711500" y="249592"/>
                    </a:lnTo>
                    <a:cubicBezTo>
                      <a:pt x="711500" y="205707"/>
                      <a:pt x="675844" y="170052"/>
                      <a:pt x="631960" y="170052"/>
                    </a:cubicBezTo>
                    <a:lnTo>
                      <a:pt x="601789" y="170052"/>
                    </a:lnTo>
                    <a:cubicBezTo>
                      <a:pt x="557905" y="170052"/>
                      <a:pt x="522249" y="205707"/>
                      <a:pt x="522249" y="249592"/>
                    </a:cubicBezTo>
                    <a:lnTo>
                      <a:pt x="522249" y="430614"/>
                    </a:lnTo>
                    <a:lnTo>
                      <a:pt x="489336" y="447070"/>
                    </a:lnTo>
                    <a:lnTo>
                      <a:pt x="489336" y="386730"/>
                    </a:lnTo>
                    <a:cubicBezTo>
                      <a:pt x="489336" y="348331"/>
                      <a:pt x="456422" y="315418"/>
                      <a:pt x="418024" y="315418"/>
                    </a:cubicBezTo>
                    <a:lnTo>
                      <a:pt x="371397" y="315418"/>
                    </a:lnTo>
                    <a:cubicBezTo>
                      <a:pt x="332998" y="315418"/>
                      <a:pt x="300085" y="348331"/>
                      <a:pt x="300085" y="386730"/>
                    </a:cubicBezTo>
                    <a:lnTo>
                      <a:pt x="300085" y="548552"/>
                    </a:lnTo>
                    <a:lnTo>
                      <a:pt x="242487" y="578723"/>
                    </a:lnTo>
                    <a:lnTo>
                      <a:pt x="80663" y="625350"/>
                    </a:lnTo>
                    <a:cubicBezTo>
                      <a:pt x="53236" y="633578"/>
                      <a:pt x="28551" y="652778"/>
                      <a:pt x="14837" y="677463"/>
                    </a:cubicBezTo>
                    <a:cubicBezTo>
                      <a:pt x="1123" y="702147"/>
                      <a:pt x="-4362" y="732318"/>
                      <a:pt x="3866" y="759745"/>
                    </a:cubicBezTo>
                    <a:lnTo>
                      <a:pt x="23066" y="828315"/>
                    </a:lnTo>
                    <a:cubicBezTo>
                      <a:pt x="25808" y="836542"/>
                      <a:pt x="34036" y="842028"/>
                      <a:pt x="45007" y="842028"/>
                    </a:cubicBezTo>
                    <a:cubicBezTo>
                      <a:pt x="53236" y="839285"/>
                      <a:pt x="58721" y="831057"/>
                      <a:pt x="58721" y="820086"/>
                    </a:cubicBezTo>
                    <a:lnTo>
                      <a:pt x="39522" y="751517"/>
                    </a:lnTo>
                    <a:cubicBezTo>
                      <a:pt x="28551" y="710376"/>
                      <a:pt x="53236" y="669234"/>
                      <a:pt x="91635" y="658263"/>
                    </a:cubicBezTo>
                    <a:lnTo>
                      <a:pt x="239744" y="617122"/>
                    </a:lnTo>
                    <a:lnTo>
                      <a:pt x="352198" y="913340"/>
                    </a:lnTo>
                    <a:cubicBezTo>
                      <a:pt x="360426" y="932539"/>
                      <a:pt x="357683" y="990137"/>
                      <a:pt x="300085" y="1012080"/>
                    </a:cubicBezTo>
                    <a:lnTo>
                      <a:pt x="187632" y="1036764"/>
                    </a:lnTo>
                    <a:cubicBezTo>
                      <a:pt x="149233" y="1044993"/>
                      <a:pt x="110834" y="1023050"/>
                      <a:pt x="99863" y="984652"/>
                    </a:cubicBezTo>
                    <a:lnTo>
                      <a:pt x="77921" y="896884"/>
                    </a:lnTo>
                    <a:cubicBezTo>
                      <a:pt x="75178" y="888655"/>
                      <a:pt x="66950" y="883170"/>
                      <a:pt x="55979" y="883170"/>
                    </a:cubicBezTo>
                    <a:cubicBezTo>
                      <a:pt x="47750" y="885912"/>
                      <a:pt x="42265" y="894141"/>
                      <a:pt x="42265" y="905112"/>
                    </a:cubicBezTo>
                    <a:lnTo>
                      <a:pt x="64207" y="992880"/>
                    </a:lnTo>
                    <a:cubicBezTo>
                      <a:pt x="77921" y="1042250"/>
                      <a:pt x="121805" y="1075163"/>
                      <a:pt x="168432" y="1075163"/>
                    </a:cubicBezTo>
                    <a:cubicBezTo>
                      <a:pt x="204088" y="1075163"/>
                      <a:pt x="305570" y="1047736"/>
                      <a:pt x="305570" y="1047736"/>
                    </a:cubicBezTo>
                    <a:cubicBezTo>
                      <a:pt x="335741" y="1039507"/>
                      <a:pt x="363169" y="1020308"/>
                      <a:pt x="376882" y="992880"/>
                    </a:cubicBezTo>
                    <a:cubicBezTo>
                      <a:pt x="387853" y="970938"/>
                      <a:pt x="393339" y="943510"/>
                      <a:pt x="387853" y="918825"/>
                    </a:cubicBezTo>
                    <a:lnTo>
                      <a:pt x="774584" y="825572"/>
                    </a:lnTo>
                    <a:cubicBezTo>
                      <a:pt x="807497" y="817343"/>
                      <a:pt x="837667" y="803629"/>
                      <a:pt x="862352" y="781687"/>
                    </a:cubicBezTo>
                    <a:lnTo>
                      <a:pt x="1051603" y="628093"/>
                    </a:lnTo>
                    <a:cubicBezTo>
                      <a:pt x="1103716" y="570495"/>
                      <a:pt x="1070803" y="512897"/>
                      <a:pt x="1054346" y="496440"/>
                    </a:cubicBezTo>
                    <a:lnTo>
                      <a:pt x="1054346" y="496440"/>
                    </a:lnTo>
                    <a:close/>
                    <a:moveTo>
                      <a:pt x="599047" y="202965"/>
                    </a:moveTo>
                    <a:lnTo>
                      <a:pt x="629217" y="202965"/>
                    </a:lnTo>
                    <a:cubicBezTo>
                      <a:pt x="653902" y="202965"/>
                      <a:pt x="673101" y="222164"/>
                      <a:pt x="673101" y="246849"/>
                    </a:cubicBezTo>
                    <a:lnTo>
                      <a:pt x="673101" y="619864"/>
                    </a:lnTo>
                    <a:lnTo>
                      <a:pt x="560648" y="619864"/>
                    </a:lnTo>
                    <a:cubicBezTo>
                      <a:pt x="549677" y="619864"/>
                      <a:pt x="557905" y="614379"/>
                      <a:pt x="557905" y="611636"/>
                    </a:cubicBezTo>
                    <a:lnTo>
                      <a:pt x="590818" y="586951"/>
                    </a:lnTo>
                    <a:cubicBezTo>
                      <a:pt x="620989" y="562266"/>
                      <a:pt x="640188" y="529353"/>
                      <a:pt x="648416" y="488212"/>
                    </a:cubicBezTo>
                    <a:cubicBezTo>
                      <a:pt x="653902" y="460784"/>
                      <a:pt x="642931" y="433357"/>
                      <a:pt x="620989" y="416900"/>
                    </a:cubicBezTo>
                    <a:cubicBezTo>
                      <a:pt x="601789" y="400443"/>
                      <a:pt x="574362" y="397701"/>
                      <a:pt x="552419" y="408672"/>
                    </a:cubicBezTo>
                    <a:lnTo>
                      <a:pt x="552419" y="249592"/>
                    </a:lnTo>
                    <a:cubicBezTo>
                      <a:pt x="555162" y="224907"/>
                      <a:pt x="574362" y="202965"/>
                      <a:pt x="599047" y="202965"/>
                    </a:cubicBezTo>
                    <a:lnTo>
                      <a:pt x="599047" y="202965"/>
                    </a:lnTo>
                    <a:close/>
                    <a:moveTo>
                      <a:pt x="332998" y="386730"/>
                    </a:moveTo>
                    <a:cubicBezTo>
                      <a:pt x="332998" y="367530"/>
                      <a:pt x="349455" y="351074"/>
                      <a:pt x="368654" y="351074"/>
                    </a:cubicBezTo>
                    <a:lnTo>
                      <a:pt x="415281" y="351074"/>
                    </a:lnTo>
                    <a:cubicBezTo>
                      <a:pt x="434481" y="351074"/>
                      <a:pt x="450937" y="367530"/>
                      <a:pt x="450937" y="386730"/>
                    </a:cubicBezTo>
                    <a:lnTo>
                      <a:pt x="450937" y="466270"/>
                    </a:lnTo>
                    <a:lnTo>
                      <a:pt x="330255" y="529353"/>
                    </a:lnTo>
                    <a:lnTo>
                      <a:pt x="332998" y="386730"/>
                    </a:lnTo>
                    <a:lnTo>
                      <a:pt x="332998" y="386730"/>
                    </a:lnTo>
                    <a:close/>
                    <a:moveTo>
                      <a:pt x="1024176" y="595180"/>
                    </a:moveTo>
                    <a:lnTo>
                      <a:pt x="834924" y="748774"/>
                    </a:lnTo>
                    <a:cubicBezTo>
                      <a:pt x="812982" y="765231"/>
                      <a:pt x="788297" y="778945"/>
                      <a:pt x="760870" y="784430"/>
                    </a:cubicBezTo>
                    <a:lnTo>
                      <a:pt x="371397" y="880427"/>
                    </a:lnTo>
                    <a:lnTo>
                      <a:pt x="267172" y="600665"/>
                    </a:lnTo>
                    <a:lnTo>
                      <a:pt x="566133" y="441585"/>
                    </a:lnTo>
                    <a:cubicBezTo>
                      <a:pt x="577104" y="436099"/>
                      <a:pt x="590818" y="436099"/>
                      <a:pt x="601789" y="444328"/>
                    </a:cubicBezTo>
                    <a:cubicBezTo>
                      <a:pt x="612761" y="452556"/>
                      <a:pt x="618246" y="466270"/>
                      <a:pt x="615503" y="479983"/>
                    </a:cubicBezTo>
                    <a:cubicBezTo>
                      <a:pt x="607275" y="512897"/>
                      <a:pt x="593561" y="540325"/>
                      <a:pt x="568876" y="559524"/>
                    </a:cubicBezTo>
                    <a:lnTo>
                      <a:pt x="535963" y="584208"/>
                    </a:lnTo>
                    <a:cubicBezTo>
                      <a:pt x="522249" y="595180"/>
                      <a:pt x="516764" y="611636"/>
                      <a:pt x="524992" y="628093"/>
                    </a:cubicBezTo>
                    <a:cubicBezTo>
                      <a:pt x="530478" y="644549"/>
                      <a:pt x="544191" y="655520"/>
                      <a:pt x="563391" y="655520"/>
                    </a:cubicBezTo>
                    <a:lnTo>
                      <a:pt x="692301" y="655520"/>
                    </a:lnTo>
                    <a:lnTo>
                      <a:pt x="692301" y="655520"/>
                    </a:lnTo>
                    <a:cubicBezTo>
                      <a:pt x="738928" y="655520"/>
                      <a:pt x="782812" y="641807"/>
                      <a:pt x="818468" y="614379"/>
                    </a:cubicBezTo>
                    <a:lnTo>
                      <a:pt x="961092" y="512897"/>
                    </a:lnTo>
                    <a:cubicBezTo>
                      <a:pt x="980291" y="499183"/>
                      <a:pt x="1007719" y="501926"/>
                      <a:pt x="1024176" y="518382"/>
                    </a:cubicBezTo>
                    <a:cubicBezTo>
                      <a:pt x="1037889" y="532096"/>
                      <a:pt x="1057089" y="562266"/>
                      <a:pt x="1024176" y="595180"/>
                    </a:cubicBezTo>
                    <a:lnTo>
                      <a:pt x="1024176" y="595180"/>
                    </a:lnTo>
                    <a:close/>
                  </a:path>
                </a:pathLst>
              </a:custGeom>
              <a:grpFill/>
              <a:ln w="27426" cap="flat">
                <a:noFill/>
                <a:prstDash val="solid"/>
                <a:miter/>
              </a:ln>
            </p:spPr>
            <p:txBody>
              <a:bodyPr rtlCol="0" anchor="ctr"/>
              <a:lstStyle/>
              <a:p>
                <a:endParaRPr lang="en-US" dirty="0"/>
              </a:p>
            </p:txBody>
          </p:sp>
          <p:sp>
            <p:nvSpPr>
              <p:cNvPr id="171" name="Freeform 170">
                <a:extLst>
                  <a:ext uri="{FF2B5EF4-FFF2-40B4-BE49-F238E27FC236}">
                    <a16:creationId xmlns:a16="http://schemas.microsoft.com/office/drawing/2014/main" id="{3F61B88C-868E-677B-2D63-26C03413D164}"/>
                  </a:ext>
                </a:extLst>
              </p:cNvPr>
              <p:cNvSpPr/>
              <p:nvPr/>
            </p:nvSpPr>
            <p:spPr>
              <a:xfrm>
                <a:off x="2453684" y="1880578"/>
                <a:ext cx="718605" cy="569469"/>
              </a:xfrm>
              <a:custGeom>
                <a:avLst/>
                <a:gdLst>
                  <a:gd name="connsiteX0" fmla="*/ 93254 w 718605"/>
                  <a:gd name="connsiteY0" fmla="*/ 554038 h 569469"/>
                  <a:gd name="connsiteX1" fmla="*/ 348332 w 718605"/>
                  <a:gd name="connsiteY1" fmla="*/ 296218 h 569469"/>
                  <a:gd name="connsiteX2" fmla="*/ 405930 w 718605"/>
                  <a:gd name="connsiteY2" fmla="*/ 326389 h 569469"/>
                  <a:gd name="connsiteX3" fmla="*/ 469013 w 718605"/>
                  <a:gd name="connsiteY3" fmla="*/ 318160 h 569469"/>
                  <a:gd name="connsiteX4" fmla="*/ 608895 w 718605"/>
                  <a:gd name="connsiteY4" fmla="*/ 183765 h 569469"/>
                  <a:gd name="connsiteX5" fmla="*/ 663750 w 718605"/>
                  <a:gd name="connsiteY5" fmla="*/ 252334 h 569469"/>
                  <a:gd name="connsiteX6" fmla="*/ 718605 w 718605"/>
                  <a:gd name="connsiteY6" fmla="*/ 197479 h 569469"/>
                  <a:gd name="connsiteX7" fmla="*/ 718605 w 718605"/>
                  <a:gd name="connsiteY7" fmla="*/ 54855 h 569469"/>
                  <a:gd name="connsiteX8" fmla="*/ 718605 w 718605"/>
                  <a:gd name="connsiteY8" fmla="*/ 54855 h 569469"/>
                  <a:gd name="connsiteX9" fmla="*/ 663750 w 718605"/>
                  <a:gd name="connsiteY9" fmla="*/ 0 h 569469"/>
                  <a:gd name="connsiteX10" fmla="*/ 523869 w 718605"/>
                  <a:gd name="connsiteY10" fmla="*/ 0 h 569469"/>
                  <a:gd name="connsiteX11" fmla="*/ 469013 w 718605"/>
                  <a:gd name="connsiteY11" fmla="*/ 54855 h 569469"/>
                  <a:gd name="connsiteX12" fmla="*/ 529354 w 718605"/>
                  <a:gd name="connsiteY12" fmla="*/ 109710 h 569469"/>
                  <a:gd name="connsiteX13" fmla="*/ 422386 w 718605"/>
                  <a:gd name="connsiteY13" fmla="*/ 211193 h 569469"/>
                  <a:gd name="connsiteX14" fmla="*/ 364788 w 718605"/>
                  <a:gd name="connsiteY14" fmla="*/ 181022 h 569469"/>
                  <a:gd name="connsiteX15" fmla="*/ 301704 w 718605"/>
                  <a:gd name="connsiteY15" fmla="*/ 191993 h 569469"/>
                  <a:gd name="connsiteX16" fmla="*/ 16457 w 718605"/>
                  <a:gd name="connsiteY16" fmla="*/ 477240 h 569469"/>
                  <a:gd name="connsiteX17" fmla="*/ 16457 w 718605"/>
                  <a:gd name="connsiteY17" fmla="*/ 554038 h 569469"/>
                  <a:gd name="connsiteX18" fmla="*/ 93254 w 718605"/>
                  <a:gd name="connsiteY18" fmla="*/ 554038 h 569469"/>
                  <a:gd name="connsiteX19" fmla="*/ 93254 w 718605"/>
                  <a:gd name="connsiteY19" fmla="*/ 554038 h 569469"/>
                  <a:gd name="connsiteX20" fmla="*/ 41141 w 718605"/>
                  <a:gd name="connsiteY20" fmla="*/ 501925 h 569469"/>
                  <a:gd name="connsiteX21" fmla="*/ 326389 w 718605"/>
                  <a:gd name="connsiteY21" fmla="*/ 216678 h 569469"/>
                  <a:gd name="connsiteX22" fmla="*/ 348332 w 718605"/>
                  <a:gd name="connsiteY22" fmla="*/ 213935 h 569469"/>
                  <a:gd name="connsiteX23" fmla="*/ 416901 w 718605"/>
                  <a:gd name="connsiteY23" fmla="*/ 249591 h 569469"/>
                  <a:gd name="connsiteX24" fmla="*/ 436100 w 718605"/>
                  <a:gd name="connsiteY24" fmla="*/ 246849 h 569469"/>
                  <a:gd name="connsiteX25" fmla="*/ 584209 w 718605"/>
                  <a:gd name="connsiteY25" fmla="*/ 104225 h 569469"/>
                  <a:gd name="connsiteX26" fmla="*/ 589695 w 718605"/>
                  <a:gd name="connsiteY26" fmla="*/ 85025 h 569469"/>
                  <a:gd name="connsiteX27" fmla="*/ 573239 w 718605"/>
                  <a:gd name="connsiteY27" fmla="*/ 74054 h 569469"/>
                  <a:gd name="connsiteX28" fmla="*/ 523869 w 718605"/>
                  <a:gd name="connsiteY28" fmla="*/ 74054 h 569469"/>
                  <a:gd name="connsiteX29" fmla="*/ 504669 w 718605"/>
                  <a:gd name="connsiteY29" fmla="*/ 54855 h 569469"/>
                  <a:gd name="connsiteX30" fmla="*/ 523869 w 718605"/>
                  <a:gd name="connsiteY30" fmla="*/ 35656 h 569469"/>
                  <a:gd name="connsiteX31" fmla="*/ 663750 w 718605"/>
                  <a:gd name="connsiteY31" fmla="*/ 35656 h 569469"/>
                  <a:gd name="connsiteX32" fmla="*/ 682949 w 718605"/>
                  <a:gd name="connsiteY32" fmla="*/ 54855 h 569469"/>
                  <a:gd name="connsiteX33" fmla="*/ 682949 w 718605"/>
                  <a:gd name="connsiteY33" fmla="*/ 54855 h 569469"/>
                  <a:gd name="connsiteX34" fmla="*/ 682949 w 718605"/>
                  <a:gd name="connsiteY34" fmla="*/ 197479 h 569469"/>
                  <a:gd name="connsiteX35" fmla="*/ 663750 w 718605"/>
                  <a:gd name="connsiteY35" fmla="*/ 216678 h 569469"/>
                  <a:gd name="connsiteX36" fmla="*/ 644550 w 718605"/>
                  <a:gd name="connsiteY36" fmla="*/ 197479 h 569469"/>
                  <a:gd name="connsiteX37" fmla="*/ 644550 w 718605"/>
                  <a:gd name="connsiteY37" fmla="*/ 142624 h 569469"/>
                  <a:gd name="connsiteX38" fmla="*/ 633579 w 718605"/>
                  <a:gd name="connsiteY38" fmla="*/ 126167 h 569469"/>
                  <a:gd name="connsiteX39" fmla="*/ 614380 w 718605"/>
                  <a:gd name="connsiteY39" fmla="*/ 128910 h 569469"/>
                  <a:gd name="connsiteX40" fmla="*/ 444329 w 718605"/>
                  <a:gd name="connsiteY40" fmla="*/ 290733 h 569469"/>
                  <a:gd name="connsiteX41" fmla="*/ 422386 w 718605"/>
                  <a:gd name="connsiteY41" fmla="*/ 293475 h 569469"/>
                  <a:gd name="connsiteX42" fmla="*/ 353817 w 718605"/>
                  <a:gd name="connsiteY42" fmla="*/ 257819 h 569469"/>
                  <a:gd name="connsiteX43" fmla="*/ 331875 w 718605"/>
                  <a:gd name="connsiteY43" fmla="*/ 260562 h 569469"/>
                  <a:gd name="connsiteX44" fmla="*/ 65827 w 718605"/>
                  <a:gd name="connsiteY44" fmla="*/ 529353 h 569469"/>
                  <a:gd name="connsiteX45" fmla="*/ 38399 w 718605"/>
                  <a:gd name="connsiteY45" fmla="*/ 529353 h 569469"/>
                  <a:gd name="connsiteX46" fmla="*/ 41141 w 718605"/>
                  <a:gd name="connsiteY46" fmla="*/ 501925 h 569469"/>
                  <a:gd name="connsiteX47" fmla="*/ 41141 w 718605"/>
                  <a:gd name="connsiteY47" fmla="*/ 501925 h 56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18605" h="569469">
                    <a:moveTo>
                      <a:pt x="93254" y="554038"/>
                    </a:moveTo>
                    <a:lnTo>
                      <a:pt x="348332" y="296218"/>
                    </a:lnTo>
                    <a:lnTo>
                      <a:pt x="405930" y="326389"/>
                    </a:lnTo>
                    <a:cubicBezTo>
                      <a:pt x="427872" y="337359"/>
                      <a:pt x="452557" y="334617"/>
                      <a:pt x="469013" y="318160"/>
                    </a:cubicBezTo>
                    <a:lnTo>
                      <a:pt x="608895" y="183765"/>
                    </a:lnTo>
                    <a:cubicBezTo>
                      <a:pt x="608895" y="183765"/>
                      <a:pt x="606152" y="252334"/>
                      <a:pt x="663750" y="252334"/>
                    </a:cubicBezTo>
                    <a:cubicBezTo>
                      <a:pt x="693920" y="252334"/>
                      <a:pt x="718605" y="227649"/>
                      <a:pt x="718605" y="197479"/>
                    </a:cubicBezTo>
                    <a:lnTo>
                      <a:pt x="718605" y="54855"/>
                    </a:lnTo>
                    <a:cubicBezTo>
                      <a:pt x="718605" y="54855"/>
                      <a:pt x="718605" y="54855"/>
                      <a:pt x="718605" y="54855"/>
                    </a:cubicBezTo>
                    <a:cubicBezTo>
                      <a:pt x="718605" y="16456"/>
                      <a:pt x="691178" y="0"/>
                      <a:pt x="663750" y="0"/>
                    </a:cubicBezTo>
                    <a:lnTo>
                      <a:pt x="523869" y="0"/>
                    </a:lnTo>
                    <a:cubicBezTo>
                      <a:pt x="493698" y="0"/>
                      <a:pt x="469013" y="24685"/>
                      <a:pt x="469013" y="54855"/>
                    </a:cubicBezTo>
                    <a:cubicBezTo>
                      <a:pt x="469013" y="115196"/>
                      <a:pt x="529354" y="109710"/>
                      <a:pt x="529354" y="109710"/>
                    </a:cubicBezTo>
                    <a:lnTo>
                      <a:pt x="422386" y="211193"/>
                    </a:lnTo>
                    <a:lnTo>
                      <a:pt x="364788" y="181022"/>
                    </a:lnTo>
                    <a:cubicBezTo>
                      <a:pt x="342846" y="170051"/>
                      <a:pt x="318161" y="172794"/>
                      <a:pt x="301704" y="191993"/>
                    </a:cubicBezTo>
                    <a:lnTo>
                      <a:pt x="16457" y="477240"/>
                    </a:lnTo>
                    <a:cubicBezTo>
                      <a:pt x="-5486" y="499183"/>
                      <a:pt x="-5486" y="532096"/>
                      <a:pt x="16457" y="554038"/>
                    </a:cubicBezTo>
                    <a:cubicBezTo>
                      <a:pt x="24685" y="562266"/>
                      <a:pt x="60341" y="584208"/>
                      <a:pt x="93254" y="554038"/>
                    </a:cubicBezTo>
                    <a:lnTo>
                      <a:pt x="93254" y="554038"/>
                    </a:lnTo>
                    <a:close/>
                    <a:moveTo>
                      <a:pt x="41141" y="501925"/>
                    </a:moveTo>
                    <a:lnTo>
                      <a:pt x="326389" y="216678"/>
                    </a:lnTo>
                    <a:cubicBezTo>
                      <a:pt x="329132" y="213935"/>
                      <a:pt x="334618" y="205707"/>
                      <a:pt x="348332" y="213935"/>
                    </a:cubicBezTo>
                    <a:lnTo>
                      <a:pt x="416901" y="249591"/>
                    </a:lnTo>
                    <a:cubicBezTo>
                      <a:pt x="422386" y="252334"/>
                      <a:pt x="430615" y="252334"/>
                      <a:pt x="436100" y="246849"/>
                    </a:cubicBezTo>
                    <a:lnTo>
                      <a:pt x="584209" y="104225"/>
                    </a:lnTo>
                    <a:cubicBezTo>
                      <a:pt x="589695" y="98739"/>
                      <a:pt x="589695" y="90511"/>
                      <a:pt x="589695" y="85025"/>
                    </a:cubicBezTo>
                    <a:cubicBezTo>
                      <a:pt x="586952" y="79540"/>
                      <a:pt x="581467" y="74054"/>
                      <a:pt x="573239" y="74054"/>
                    </a:cubicBezTo>
                    <a:lnTo>
                      <a:pt x="523869" y="74054"/>
                    </a:lnTo>
                    <a:cubicBezTo>
                      <a:pt x="512898" y="74054"/>
                      <a:pt x="504669" y="65826"/>
                      <a:pt x="504669" y="54855"/>
                    </a:cubicBezTo>
                    <a:cubicBezTo>
                      <a:pt x="504669" y="43884"/>
                      <a:pt x="512898" y="35656"/>
                      <a:pt x="523869" y="35656"/>
                    </a:cubicBezTo>
                    <a:lnTo>
                      <a:pt x="663750" y="35656"/>
                    </a:lnTo>
                    <a:cubicBezTo>
                      <a:pt x="669235" y="35656"/>
                      <a:pt x="682949" y="35656"/>
                      <a:pt x="682949" y="54855"/>
                    </a:cubicBezTo>
                    <a:cubicBezTo>
                      <a:pt x="682949" y="54855"/>
                      <a:pt x="682949" y="54855"/>
                      <a:pt x="682949" y="54855"/>
                    </a:cubicBezTo>
                    <a:lnTo>
                      <a:pt x="682949" y="197479"/>
                    </a:lnTo>
                    <a:cubicBezTo>
                      <a:pt x="682949" y="208450"/>
                      <a:pt x="674721" y="216678"/>
                      <a:pt x="663750" y="216678"/>
                    </a:cubicBezTo>
                    <a:cubicBezTo>
                      <a:pt x="652779" y="216678"/>
                      <a:pt x="644550" y="208450"/>
                      <a:pt x="644550" y="197479"/>
                    </a:cubicBezTo>
                    <a:lnTo>
                      <a:pt x="644550" y="142624"/>
                    </a:lnTo>
                    <a:cubicBezTo>
                      <a:pt x="644550" y="134395"/>
                      <a:pt x="639065" y="128910"/>
                      <a:pt x="633579" y="126167"/>
                    </a:cubicBezTo>
                    <a:cubicBezTo>
                      <a:pt x="628094" y="123424"/>
                      <a:pt x="619866" y="123424"/>
                      <a:pt x="614380" y="128910"/>
                    </a:cubicBezTo>
                    <a:lnTo>
                      <a:pt x="444329" y="290733"/>
                    </a:lnTo>
                    <a:cubicBezTo>
                      <a:pt x="438843" y="296218"/>
                      <a:pt x="430615" y="298961"/>
                      <a:pt x="422386" y="293475"/>
                    </a:cubicBezTo>
                    <a:lnTo>
                      <a:pt x="353817" y="257819"/>
                    </a:lnTo>
                    <a:cubicBezTo>
                      <a:pt x="348332" y="255077"/>
                      <a:pt x="337360" y="255077"/>
                      <a:pt x="331875" y="260562"/>
                    </a:cubicBezTo>
                    <a:lnTo>
                      <a:pt x="65827" y="529353"/>
                    </a:lnTo>
                    <a:cubicBezTo>
                      <a:pt x="54855" y="540324"/>
                      <a:pt x="43884" y="532096"/>
                      <a:pt x="38399" y="529353"/>
                    </a:cubicBezTo>
                    <a:cubicBezTo>
                      <a:pt x="32913" y="521125"/>
                      <a:pt x="32913" y="510154"/>
                      <a:pt x="41141" y="501925"/>
                    </a:cubicBezTo>
                    <a:lnTo>
                      <a:pt x="41141" y="501925"/>
                    </a:lnTo>
                    <a:close/>
                  </a:path>
                </a:pathLst>
              </a:custGeom>
              <a:solidFill>
                <a:srgbClr val="7ABB57"/>
              </a:solidFill>
              <a:ln w="27426" cap="flat">
                <a:noFill/>
                <a:prstDash val="solid"/>
                <a:miter/>
              </a:ln>
            </p:spPr>
            <p:txBody>
              <a:bodyPr rtlCol="0" anchor="ctr"/>
              <a:lstStyle/>
              <a:p>
                <a:endParaRPr lang="en-US" dirty="0"/>
              </a:p>
            </p:txBody>
          </p:sp>
        </p:grpSp>
        <p:sp>
          <p:nvSpPr>
            <p:cNvPr id="219" name="TextBox 218">
              <a:extLst>
                <a:ext uri="{FF2B5EF4-FFF2-40B4-BE49-F238E27FC236}">
                  <a16:creationId xmlns:a16="http://schemas.microsoft.com/office/drawing/2014/main" id="{050081CE-BBE5-B482-5A84-CA8C7815E2AC}"/>
                </a:ext>
              </a:extLst>
            </p:cNvPr>
            <p:cNvSpPr txBox="1"/>
            <p:nvPr/>
          </p:nvSpPr>
          <p:spPr>
            <a:xfrm rot="16200000">
              <a:off x="-318352" y="6535303"/>
              <a:ext cx="2432395" cy="1019959"/>
            </a:xfrm>
            <a:prstGeom prst="rect">
              <a:avLst/>
            </a:prstGeom>
            <a:noFill/>
          </p:spPr>
          <p:txBody>
            <a:bodyPr wrap="square">
              <a:spAutoFit/>
            </a:bodyPr>
            <a:lstStyle/>
            <a:p>
              <a:pPr algn="ctr">
                <a:lnSpc>
                  <a:spcPts val="2380"/>
                </a:lnSpc>
              </a:pPr>
              <a:r>
                <a:rPr lang="de-DE" sz="2400" b="1" dirty="0">
                  <a:solidFill>
                    <a:srgbClr val="0C2D45"/>
                  </a:solidFill>
                  <a:latin typeface="Calibri" panose="020F0502020204030204" pitchFamily="34" charset="0"/>
                  <a:cs typeface="Calibri" panose="020F0502020204030204" pitchFamily="34" charset="0"/>
                </a:rPr>
                <a:t>THE 5 COMPETENCE AREAS </a:t>
              </a:r>
            </a:p>
          </p:txBody>
        </p:sp>
      </p:grpSp>
      <p:sp>
        <p:nvSpPr>
          <p:cNvPr id="43" name="Rectangle 42">
            <a:extLst>
              <a:ext uri="{FF2B5EF4-FFF2-40B4-BE49-F238E27FC236}">
                <a16:creationId xmlns:a16="http://schemas.microsoft.com/office/drawing/2014/main" id="{6CE67AE3-8585-4103-9716-DCD955BB62DA}"/>
              </a:ext>
            </a:extLst>
          </p:cNvPr>
          <p:cNvSpPr/>
          <p:nvPr/>
        </p:nvSpPr>
        <p:spPr>
          <a:xfrm>
            <a:off x="-22357" y="2128954"/>
            <a:ext cx="2955210" cy="508367"/>
          </a:xfrm>
          <a:prstGeom prst="rect">
            <a:avLst/>
          </a:prstGeom>
          <a:solidFill>
            <a:srgbClr val="915F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platzhalter 5">
            <a:extLst>
              <a:ext uri="{FF2B5EF4-FFF2-40B4-BE49-F238E27FC236}">
                <a16:creationId xmlns:a16="http://schemas.microsoft.com/office/drawing/2014/main" id="{11A7055F-8AE0-9DC7-D45A-0DC6AA0D8152}"/>
              </a:ext>
            </a:extLst>
          </p:cNvPr>
          <p:cNvSpPr txBox="1">
            <a:spLocks/>
          </p:cNvSpPr>
          <p:nvPr/>
        </p:nvSpPr>
        <p:spPr>
          <a:xfrm>
            <a:off x="402763" y="2195386"/>
            <a:ext cx="6767285" cy="1054184"/>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2900" b="1" i="0" kern="120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pPr>
            <a:r>
              <a:rPr lang="de-DE" sz="2400" dirty="0">
                <a:solidFill>
                  <a:schemeClr val="bg1"/>
                </a:solidFill>
              </a:rPr>
              <a:t>A. INGROW Focus </a:t>
            </a:r>
          </a:p>
        </p:txBody>
      </p:sp>
      <p:sp>
        <p:nvSpPr>
          <p:cNvPr id="57" name="TextBox 56">
            <a:extLst>
              <a:ext uri="{FF2B5EF4-FFF2-40B4-BE49-F238E27FC236}">
                <a16:creationId xmlns:a16="http://schemas.microsoft.com/office/drawing/2014/main" id="{7C4EA427-1A93-3CA5-F067-6EEDD08C304B}"/>
              </a:ext>
            </a:extLst>
          </p:cNvPr>
          <p:cNvSpPr txBox="1"/>
          <p:nvPr/>
        </p:nvSpPr>
        <p:spPr>
          <a:xfrm>
            <a:off x="402763" y="2849691"/>
            <a:ext cx="6391616" cy="477054"/>
          </a:xfrm>
          <a:prstGeom prst="rect">
            <a:avLst/>
          </a:prstGeom>
          <a:noFill/>
        </p:spPr>
        <p:txBody>
          <a:bodyPr wrap="square">
            <a:spAutoFit/>
          </a:bodyPr>
          <a:lstStyle/>
          <a:p>
            <a:pPr rtl="0"/>
            <a:r>
              <a:rPr lang="en-IE" sz="1250" dirty="0">
                <a:solidFill>
                  <a:srgbClr val="0C2D45"/>
                </a:solidFill>
                <a:latin typeface="Calibri" panose="020F0502020204030204" pitchFamily="34" charset="0"/>
                <a:cs typeface="Calibri" panose="020F0502020204030204" pitchFamily="34" charset="0"/>
              </a:rPr>
              <a:t>Tailored specifically for migrant entrepreneurs, INGROW provides essential tools and competencies addressing their unique challenges in the business world.</a:t>
            </a:r>
          </a:p>
        </p:txBody>
      </p:sp>
      <p:sp>
        <p:nvSpPr>
          <p:cNvPr id="58" name="Rectangle 57">
            <a:extLst>
              <a:ext uri="{FF2B5EF4-FFF2-40B4-BE49-F238E27FC236}">
                <a16:creationId xmlns:a16="http://schemas.microsoft.com/office/drawing/2014/main" id="{76FDD010-6ED1-F919-6993-DEFC1D57317B}"/>
              </a:ext>
            </a:extLst>
          </p:cNvPr>
          <p:cNvSpPr/>
          <p:nvPr/>
        </p:nvSpPr>
        <p:spPr>
          <a:xfrm>
            <a:off x="-22357" y="3708378"/>
            <a:ext cx="3884899" cy="508367"/>
          </a:xfrm>
          <a:prstGeom prst="rect">
            <a:avLst/>
          </a:prstGeom>
          <a:solidFill>
            <a:srgbClr val="915F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platzhalter 5">
            <a:extLst>
              <a:ext uri="{FF2B5EF4-FFF2-40B4-BE49-F238E27FC236}">
                <a16:creationId xmlns:a16="http://schemas.microsoft.com/office/drawing/2014/main" id="{CF8BCE74-9030-D1AA-7560-DABC7B43A32E}"/>
              </a:ext>
            </a:extLst>
          </p:cNvPr>
          <p:cNvSpPr txBox="1">
            <a:spLocks/>
          </p:cNvSpPr>
          <p:nvPr/>
        </p:nvSpPr>
        <p:spPr>
          <a:xfrm>
            <a:off x="402763" y="3774810"/>
            <a:ext cx="6767285" cy="1054184"/>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2900" b="1" i="0" kern="120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pPr>
            <a:r>
              <a:rPr lang="de-DE" sz="2400" dirty="0">
                <a:solidFill>
                  <a:schemeClr val="bg1"/>
                </a:solidFill>
              </a:rPr>
              <a:t>B. Building a </a:t>
            </a:r>
            <a:r>
              <a:rPr lang="de-DE" sz="2400" dirty="0" err="1">
                <a:solidFill>
                  <a:schemeClr val="bg1"/>
                </a:solidFill>
              </a:rPr>
              <a:t>Foundation</a:t>
            </a:r>
            <a:endParaRPr lang="de-DE" sz="2400" dirty="0">
              <a:solidFill>
                <a:schemeClr val="bg1"/>
              </a:solidFill>
            </a:endParaRPr>
          </a:p>
        </p:txBody>
      </p:sp>
      <p:sp>
        <p:nvSpPr>
          <p:cNvPr id="60" name="TextBox 59">
            <a:extLst>
              <a:ext uri="{FF2B5EF4-FFF2-40B4-BE49-F238E27FC236}">
                <a16:creationId xmlns:a16="http://schemas.microsoft.com/office/drawing/2014/main" id="{402E31EB-EC58-A431-5F4D-7308142C84EF}"/>
              </a:ext>
            </a:extLst>
          </p:cNvPr>
          <p:cNvSpPr txBox="1"/>
          <p:nvPr/>
        </p:nvSpPr>
        <p:spPr>
          <a:xfrm>
            <a:off x="402763" y="4429115"/>
            <a:ext cx="5598608" cy="477054"/>
          </a:xfrm>
          <a:prstGeom prst="rect">
            <a:avLst/>
          </a:prstGeom>
          <a:noFill/>
        </p:spPr>
        <p:txBody>
          <a:bodyPr wrap="square">
            <a:spAutoFit/>
          </a:bodyPr>
          <a:lstStyle/>
          <a:p>
            <a:pPr rtl="0"/>
            <a:r>
              <a:rPr lang="en-IE" sz="1250" dirty="0">
                <a:solidFill>
                  <a:srgbClr val="0C2D45"/>
                </a:solidFill>
                <a:latin typeface="Calibri" panose="020F0502020204030204" pitchFamily="34" charset="0"/>
                <a:cs typeface="Calibri" panose="020F0502020204030204" pitchFamily="34" charset="0"/>
              </a:rPr>
              <a:t>INGROW establishes a strong foundational skill set, preparing entrepreneurs for more advanced business concepts and strategies.</a:t>
            </a:r>
          </a:p>
        </p:txBody>
      </p:sp>
      <p:grpSp>
        <p:nvGrpSpPr>
          <p:cNvPr id="91" name="Group 90">
            <a:extLst>
              <a:ext uri="{FF2B5EF4-FFF2-40B4-BE49-F238E27FC236}">
                <a16:creationId xmlns:a16="http://schemas.microsoft.com/office/drawing/2014/main" id="{540BED95-5F96-5618-D44D-20A16725745A}"/>
              </a:ext>
            </a:extLst>
          </p:cNvPr>
          <p:cNvGrpSpPr/>
          <p:nvPr/>
        </p:nvGrpSpPr>
        <p:grpSpPr>
          <a:xfrm>
            <a:off x="5861826" y="-612611"/>
            <a:ext cx="3771367" cy="3865402"/>
            <a:chOff x="3177766" y="6791136"/>
            <a:chExt cx="1361636" cy="1395587"/>
          </a:xfrm>
          <a:solidFill>
            <a:schemeClr val="bg1">
              <a:alpha val="30000"/>
            </a:schemeClr>
          </a:solidFill>
        </p:grpSpPr>
        <p:sp>
          <p:nvSpPr>
            <p:cNvPr id="92" name="Freeform 91">
              <a:extLst>
                <a:ext uri="{FF2B5EF4-FFF2-40B4-BE49-F238E27FC236}">
                  <a16:creationId xmlns:a16="http://schemas.microsoft.com/office/drawing/2014/main" id="{2AFB46FD-BA2D-7CC4-35BB-B2987AF2BB9A}"/>
                </a:ext>
              </a:extLst>
            </p:cNvPr>
            <p:cNvSpPr/>
            <p:nvPr userDrawn="1"/>
          </p:nvSpPr>
          <p:spPr>
            <a:xfrm>
              <a:off x="3177766" y="6950168"/>
              <a:ext cx="262281" cy="1196190"/>
            </a:xfrm>
            <a:custGeom>
              <a:avLst/>
              <a:gdLst>
                <a:gd name="connsiteX0" fmla="*/ 238715 w 262281"/>
                <a:gd name="connsiteY0" fmla="*/ 292709 h 1196190"/>
                <a:gd name="connsiteX1" fmla="*/ 238715 w 262281"/>
                <a:gd name="connsiteY1" fmla="*/ 145402 h 1196190"/>
                <a:gd name="connsiteX2" fmla="*/ 109101 w 262281"/>
                <a:gd name="connsiteY2" fmla="*/ 59 h 1196190"/>
                <a:gd name="connsiteX3" fmla="*/ 71788 w 262281"/>
                <a:gd name="connsiteY3" fmla="*/ 98264 h 1196190"/>
                <a:gd name="connsiteX4" fmla="*/ 81608 w 262281"/>
                <a:gd name="connsiteY4" fmla="*/ 367344 h 1196190"/>
                <a:gd name="connsiteX5" fmla="*/ 18764 w 262281"/>
                <a:gd name="connsiteY5" fmla="*/ 628568 h 1196190"/>
                <a:gd name="connsiteX6" fmla="*/ 48222 w 262281"/>
                <a:gd name="connsiteY6" fmla="*/ 999781 h 1196190"/>
                <a:gd name="connsiteX7" fmla="*/ 262281 w 262281"/>
                <a:gd name="connsiteY7" fmla="*/ 1196190 h 1196190"/>
                <a:gd name="connsiteX8" fmla="*/ 199438 w 262281"/>
                <a:gd name="connsiteY8" fmla="*/ 679634 h 1196190"/>
                <a:gd name="connsiteX9" fmla="*/ 238715 w 262281"/>
                <a:gd name="connsiteY9" fmla="*/ 292709 h 119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281" h="1196190">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grpFill/>
            <a:ln w="19616" cap="flat">
              <a:noFill/>
              <a:prstDash val="solid"/>
              <a:miter/>
            </a:ln>
          </p:spPr>
          <p:txBody>
            <a:bodyPr rtlCol="0" anchor="ctr"/>
            <a:lstStyle/>
            <a:p>
              <a:endParaRPr lang="en-US" dirty="0"/>
            </a:p>
          </p:txBody>
        </p:sp>
        <p:sp>
          <p:nvSpPr>
            <p:cNvPr id="93" name="Freeform 92">
              <a:extLst>
                <a:ext uri="{FF2B5EF4-FFF2-40B4-BE49-F238E27FC236}">
                  <a16:creationId xmlns:a16="http://schemas.microsoft.com/office/drawing/2014/main" id="{9F6D0397-5A17-4059-DA21-620DA038260E}"/>
                </a:ext>
              </a:extLst>
            </p:cNvPr>
            <p:cNvSpPr/>
            <p:nvPr userDrawn="1"/>
          </p:nvSpPr>
          <p:spPr>
            <a:xfrm>
              <a:off x="3471181" y="7651529"/>
              <a:ext cx="1017410" cy="535194"/>
            </a:xfrm>
            <a:custGeom>
              <a:avLst/>
              <a:gdLst>
                <a:gd name="connsiteX0" fmla="*/ 986139 w 1017410"/>
                <a:gd name="connsiteY0" fmla="*/ 1843 h 535194"/>
                <a:gd name="connsiteX1" fmla="*/ 811356 w 1017410"/>
                <a:gd name="connsiteY1" fmla="*/ 47017 h 535194"/>
                <a:gd name="connsiteX2" fmla="*/ 249696 w 1017410"/>
                <a:gd name="connsiteY2" fmla="*/ 225749 h 535194"/>
                <a:gd name="connsiteX3" fmla="*/ 279154 w 1017410"/>
                <a:gd name="connsiteY3" fmla="*/ 184503 h 535194"/>
                <a:gd name="connsiteX4" fmla="*/ 235949 w 1017410"/>
                <a:gd name="connsiteY4" fmla="*/ 39160 h 535194"/>
                <a:gd name="connsiteX5" fmla="*/ 98480 w 1017410"/>
                <a:gd name="connsiteY5" fmla="*/ 102011 h 535194"/>
                <a:gd name="connsiteX6" fmla="*/ 104372 w 1017410"/>
                <a:gd name="connsiteY6" fmla="*/ 215929 h 535194"/>
                <a:gd name="connsiteX7" fmla="*/ 19926 w 1017410"/>
                <a:gd name="connsiteY7" fmla="*/ 48981 h 535194"/>
                <a:gd name="connsiteX8" fmla="*/ 10107 w 1017410"/>
                <a:gd name="connsiteY8" fmla="*/ 512506 h 535194"/>
                <a:gd name="connsiteX9" fmla="*/ 416623 w 1017410"/>
                <a:gd name="connsiteY9" fmla="*/ 471260 h 535194"/>
                <a:gd name="connsiteX10" fmla="*/ 660140 w 1017410"/>
                <a:gd name="connsiteY10" fmla="*/ 320025 h 535194"/>
                <a:gd name="connsiteX11" fmla="*/ 954717 w 1017410"/>
                <a:gd name="connsiteY11" fmla="*/ 103975 h 535194"/>
                <a:gd name="connsiteX12" fmla="*/ 990067 w 1017410"/>
                <a:gd name="connsiteY12" fmla="*/ 74514 h 535194"/>
                <a:gd name="connsiteX13" fmla="*/ 1011669 w 1017410"/>
                <a:gd name="connsiteY13" fmla="*/ 13627 h 535194"/>
                <a:gd name="connsiteX14" fmla="*/ 986139 w 1017410"/>
                <a:gd name="connsiteY14" fmla="*/ 1843 h 53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7410" h="535194">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grpFill/>
            <a:ln w="19616" cap="flat">
              <a:noFill/>
              <a:prstDash val="solid"/>
              <a:miter/>
            </a:ln>
          </p:spPr>
          <p:txBody>
            <a:bodyPr rtlCol="0" anchor="ctr"/>
            <a:lstStyle/>
            <a:p>
              <a:endParaRPr lang="en-US" dirty="0"/>
            </a:p>
          </p:txBody>
        </p:sp>
        <p:sp>
          <p:nvSpPr>
            <p:cNvPr id="94" name="Freeform 93">
              <a:extLst>
                <a:ext uri="{FF2B5EF4-FFF2-40B4-BE49-F238E27FC236}">
                  <a16:creationId xmlns:a16="http://schemas.microsoft.com/office/drawing/2014/main" id="{CCE1A5CB-7FCE-2A2F-5F55-4F6E86828562}"/>
                </a:ext>
              </a:extLst>
            </p:cNvPr>
            <p:cNvSpPr/>
            <p:nvPr userDrawn="1"/>
          </p:nvSpPr>
          <p:spPr>
            <a:xfrm>
              <a:off x="3438083" y="6791136"/>
              <a:ext cx="1101319" cy="889408"/>
            </a:xfrm>
            <a:custGeom>
              <a:avLst/>
              <a:gdLst>
                <a:gd name="connsiteX0" fmla="*/ 1089935 w 1101319"/>
                <a:gd name="connsiteY0" fmla="*/ 491023 h 889408"/>
                <a:gd name="connsiteX1" fmla="*/ 1007454 w 1101319"/>
                <a:gd name="connsiteY1" fmla="*/ 469418 h 889408"/>
                <a:gd name="connsiteX2" fmla="*/ 930864 w 1101319"/>
                <a:gd name="connsiteY2" fmla="*/ 516556 h 889408"/>
                <a:gd name="connsiteX3" fmla="*/ 714840 w 1101319"/>
                <a:gd name="connsiteY3" fmla="*/ 695288 h 889408"/>
                <a:gd name="connsiteX4" fmla="*/ 636287 w 1101319"/>
                <a:gd name="connsiteY4" fmla="*/ 750282 h 889408"/>
                <a:gd name="connsiteX5" fmla="*/ 604865 w 1101319"/>
                <a:gd name="connsiteY5" fmla="*/ 669755 h 889408"/>
                <a:gd name="connsiteX6" fmla="*/ 738407 w 1101319"/>
                <a:gd name="connsiteY6" fmla="*/ 524412 h 889408"/>
                <a:gd name="connsiteX7" fmla="*/ 989779 w 1101319"/>
                <a:gd name="connsiteY7" fmla="*/ 235691 h 889408"/>
                <a:gd name="connsiteX8" fmla="*/ 1021200 w 1101319"/>
                <a:gd name="connsiteY8" fmla="*/ 133558 h 889408"/>
                <a:gd name="connsiteX9" fmla="*/ 991743 w 1101319"/>
                <a:gd name="connsiteY9" fmla="*/ 86420 h 889408"/>
                <a:gd name="connsiteX10" fmla="*/ 883731 w 1101319"/>
                <a:gd name="connsiteY10" fmla="*/ 111953 h 889408"/>
                <a:gd name="connsiteX11" fmla="*/ 488998 w 1101319"/>
                <a:gd name="connsiteY11" fmla="*/ 547981 h 889408"/>
                <a:gd name="connsiteX12" fmla="*/ 426155 w 1101319"/>
                <a:gd name="connsiteY12" fmla="*/ 563694 h 889408"/>
                <a:gd name="connsiteX13" fmla="*/ 430083 w 1101319"/>
                <a:gd name="connsiteY13" fmla="*/ 518520 h 889408"/>
                <a:gd name="connsiteX14" fmla="*/ 667708 w 1101319"/>
                <a:gd name="connsiteY14" fmla="*/ 135522 h 889408"/>
                <a:gd name="connsiteX15" fmla="*/ 663780 w 1101319"/>
                <a:gd name="connsiteY15" fmla="*/ 15713 h 889408"/>
                <a:gd name="connsiteX16" fmla="*/ 532203 w 1101319"/>
                <a:gd name="connsiteY16" fmla="*/ 39282 h 889408"/>
                <a:gd name="connsiteX17" fmla="*/ 306360 w 1101319"/>
                <a:gd name="connsiteY17" fmla="*/ 386926 h 889408"/>
                <a:gd name="connsiteX18" fmla="*/ 109976 w 1101319"/>
                <a:gd name="connsiteY18" fmla="*/ 589227 h 889408"/>
                <a:gd name="connsiteX19" fmla="*/ 0 w 1101319"/>
                <a:gd name="connsiteY19" fmla="*/ 563694 h 889408"/>
                <a:gd name="connsiteX20" fmla="*/ 153180 w 1101319"/>
                <a:gd name="connsiteY20" fmla="*/ 781708 h 889408"/>
                <a:gd name="connsiteX21" fmla="*/ 147289 w 1101319"/>
                <a:gd name="connsiteY21" fmla="*/ 648150 h 889408"/>
                <a:gd name="connsiteX22" fmla="*/ 331890 w 1101319"/>
                <a:gd name="connsiteY22" fmla="*/ 546017 h 889408"/>
                <a:gd name="connsiteX23" fmla="*/ 406516 w 1101319"/>
                <a:gd name="connsiteY23" fmla="*/ 742426 h 889408"/>
                <a:gd name="connsiteX24" fmla="*/ 271011 w 1101319"/>
                <a:gd name="connsiteY24" fmla="*/ 850451 h 889408"/>
                <a:gd name="connsiteX25" fmla="*/ 606829 w 1101319"/>
                <a:gd name="connsiteY25" fmla="*/ 879912 h 889408"/>
                <a:gd name="connsiteX26" fmla="*/ 838563 w 1101319"/>
                <a:gd name="connsiteY26" fmla="*/ 785636 h 889408"/>
                <a:gd name="connsiteX27" fmla="*/ 1066369 w 1101319"/>
                <a:gd name="connsiteY27" fmla="*/ 601012 h 889408"/>
                <a:gd name="connsiteX28" fmla="*/ 1089935 w 1101319"/>
                <a:gd name="connsiteY28" fmla="*/ 491023 h 88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01319" h="889408">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grpFill/>
            <a:ln w="19616"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266404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hlinkClick r:id="rId3"/>
            <a:extLst>
              <a:ext uri="{FF2B5EF4-FFF2-40B4-BE49-F238E27FC236}">
                <a16:creationId xmlns:a16="http://schemas.microsoft.com/office/drawing/2014/main" id="{FBD0984E-C0C0-278E-E36B-6BE727D22EC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1167" t="32233" r="30927" b="36998"/>
          <a:stretch/>
        </p:blipFill>
        <p:spPr>
          <a:xfrm>
            <a:off x="222628" y="2492510"/>
            <a:ext cx="6911927" cy="7936035"/>
          </a:xfrm>
          <a:prstGeom prst="rect">
            <a:avLst/>
          </a:prstGeom>
        </p:spPr>
      </p:pic>
      <p:pic>
        <p:nvPicPr>
          <p:cNvPr id="18" name="Picture 17">
            <a:extLst>
              <a:ext uri="{FF2B5EF4-FFF2-40B4-BE49-F238E27FC236}">
                <a16:creationId xmlns:a16="http://schemas.microsoft.com/office/drawing/2014/main" id="{4565FDEA-6DD1-3234-E2F9-49F25D17251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2107"/>
            <a:ext cx="7559675" cy="2678745"/>
          </a:xfrm>
          <a:prstGeom prst="rect">
            <a:avLst/>
          </a:prstGeom>
        </p:spPr>
      </p:pic>
      <p:sp>
        <p:nvSpPr>
          <p:cNvPr id="214" name="Slide Number Placeholder 4">
            <a:extLst>
              <a:ext uri="{FF2B5EF4-FFF2-40B4-BE49-F238E27FC236}">
                <a16:creationId xmlns:a16="http://schemas.microsoft.com/office/drawing/2014/main" id="{97C8E5EB-4EE9-CD4F-3A27-04C690B888FC}"/>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13</a:t>
            </a:fld>
            <a:endParaRPr lang="en-US" dirty="0"/>
          </a:p>
        </p:txBody>
      </p:sp>
      <p:sp>
        <p:nvSpPr>
          <p:cNvPr id="7" name="Rectangle 6">
            <a:extLst>
              <a:ext uri="{FF2B5EF4-FFF2-40B4-BE49-F238E27FC236}">
                <a16:creationId xmlns:a16="http://schemas.microsoft.com/office/drawing/2014/main" id="{E3AC6826-57D2-9C4F-3DBD-B1C9176BCE7C}"/>
              </a:ext>
            </a:extLst>
          </p:cNvPr>
          <p:cNvSpPr/>
          <p:nvPr/>
        </p:nvSpPr>
        <p:spPr>
          <a:xfrm>
            <a:off x="0" y="2451072"/>
            <a:ext cx="4357688" cy="508367"/>
          </a:xfrm>
          <a:prstGeom prst="rect">
            <a:avLst/>
          </a:prstGeom>
          <a:solidFill>
            <a:srgbClr val="915F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platzhalter 5">
            <a:extLst>
              <a:ext uri="{FF2B5EF4-FFF2-40B4-BE49-F238E27FC236}">
                <a16:creationId xmlns:a16="http://schemas.microsoft.com/office/drawing/2014/main" id="{6DAAED06-C8F9-C386-F147-C03D48B62F59}"/>
              </a:ext>
            </a:extLst>
          </p:cNvPr>
          <p:cNvSpPr txBox="1">
            <a:spLocks/>
          </p:cNvSpPr>
          <p:nvPr/>
        </p:nvSpPr>
        <p:spPr>
          <a:xfrm>
            <a:off x="425120" y="2517504"/>
            <a:ext cx="6767285" cy="1054184"/>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2900" b="1" i="0" kern="120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680"/>
              </a:lnSpc>
            </a:pPr>
            <a:r>
              <a:rPr lang="de-DE" sz="2400" dirty="0">
                <a:solidFill>
                  <a:schemeClr val="bg1"/>
                </a:solidFill>
              </a:rPr>
              <a:t>C. Transition to ENTRECOMP</a:t>
            </a:r>
          </a:p>
        </p:txBody>
      </p:sp>
      <p:sp>
        <p:nvSpPr>
          <p:cNvPr id="10" name="TextBox 9">
            <a:extLst>
              <a:ext uri="{FF2B5EF4-FFF2-40B4-BE49-F238E27FC236}">
                <a16:creationId xmlns:a16="http://schemas.microsoft.com/office/drawing/2014/main" id="{1D1EA039-27C8-FF8A-1A2F-6CF252F662C7}"/>
              </a:ext>
            </a:extLst>
          </p:cNvPr>
          <p:cNvSpPr txBox="1"/>
          <p:nvPr/>
        </p:nvSpPr>
        <p:spPr>
          <a:xfrm>
            <a:off x="425120" y="3171809"/>
            <a:ext cx="5174402" cy="669414"/>
          </a:xfrm>
          <a:prstGeom prst="rect">
            <a:avLst/>
          </a:prstGeom>
          <a:noFill/>
        </p:spPr>
        <p:txBody>
          <a:bodyPr wrap="square">
            <a:spAutoFit/>
          </a:bodyPr>
          <a:lstStyle/>
          <a:p>
            <a:pPr rtl="0"/>
            <a:r>
              <a:rPr lang="en-IE" sz="1250" dirty="0">
                <a:solidFill>
                  <a:srgbClr val="0C2D45"/>
                </a:solidFill>
                <a:latin typeface="Calibri" panose="020F0502020204030204" pitchFamily="34" charset="0"/>
                <a:cs typeface="Calibri" panose="020F0502020204030204" pitchFamily="34" charset="0"/>
              </a:rPr>
              <a:t>After mastering INGROW, entrepreneurs can seamlessly transition to ENTRECOMP to expand their business knowledge, covering a broader spectrum of general business competencies.</a:t>
            </a:r>
          </a:p>
        </p:txBody>
      </p:sp>
      <p:grpSp>
        <p:nvGrpSpPr>
          <p:cNvPr id="20" name="Group 19">
            <a:extLst>
              <a:ext uri="{FF2B5EF4-FFF2-40B4-BE49-F238E27FC236}">
                <a16:creationId xmlns:a16="http://schemas.microsoft.com/office/drawing/2014/main" id="{8E6726BF-725E-F846-98D8-ABF7325B9BC1}"/>
              </a:ext>
            </a:extLst>
          </p:cNvPr>
          <p:cNvGrpSpPr/>
          <p:nvPr/>
        </p:nvGrpSpPr>
        <p:grpSpPr>
          <a:xfrm>
            <a:off x="6441508" y="263268"/>
            <a:ext cx="3771367" cy="3865402"/>
            <a:chOff x="3177766" y="6791136"/>
            <a:chExt cx="1361636" cy="1395587"/>
          </a:xfrm>
          <a:solidFill>
            <a:schemeClr val="bg1">
              <a:alpha val="30000"/>
            </a:schemeClr>
          </a:solidFill>
        </p:grpSpPr>
        <p:sp>
          <p:nvSpPr>
            <p:cNvPr id="21" name="Freeform 20">
              <a:extLst>
                <a:ext uri="{FF2B5EF4-FFF2-40B4-BE49-F238E27FC236}">
                  <a16:creationId xmlns:a16="http://schemas.microsoft.com/office/drawing/2014/main" id="{81395ACD-E021-02A2-9AD7-615743246750}"/>
                </a:ext>
              </a:extLst>
            </p:cNvPr>
            <p:cNvSpPr/>
            <p:nvPr userDrawn="1"/>
          </p:nvSpPr>
          <p:spPr>
            <a:xfrm>
              <a:off x="3177766" y="6950168"/>
              <a:ext cx="262281" cy="1196190"/>
            </a:xfrm>
            <a:custGeom>
              <a:avLst/>
              <a:gdLst>
                <a:gd name="connsiteX0" fmla="*/ 238715 w 262281"/>
                <a:gd name="connsiteY0" fmla="*/ 292709 h 1196190"/>
                <a:gd name="connsiteX1" fmla="*/ 238715 w 262281"/>
                <a:gd name="connsiteY1" fmla="*/ 145402 h 1196190"/>
                <a:gd name="connsiteX2" fmla="*/ 109101 w 262281"/>
                <a:gd name="connsiteY2" fmla="*/ 59 h 1196190"/>
                <a:gd name="connsiteX3" fmla="*/ 71788 w 262281"/>
                <a:gd name="connsiteY3" fmla="*/ 98264 h 1196190"/>
                <a:gd name="connsiteX4" fmla="*/ 81608 w 262281"/>
                <a:gd name="connsiteY4" fmla="*/ 367344 h 1196190"/>
                <a:gd name="connsiteX5" fmla="*/ 18764 w 262281"/>
                <a:gd name="connsiteY5" fmla="*/ 628568 h 1196190"/>
                <a:gd name="connsiteX6" fmla="*/ 48222 w 262281"/>
                <a:gd name="connsiteY6" fmla="*/ 999781 h 1196190"/>
                <a:gd name="connsiteX7" fmla="*/ 262281 w 262281"/>
                <a:gd name="connsiteY7" fmla="*/ 1196190 h 1196190"/>
                <a:gd name="connsiteX8" fmla="*/ 199438 w 262281"/>
                <a:gd name="connsiteY8" fmla="*/ 679634 h 1196190"/>
                <a:gd name="connsiteX9" fmla="*/ 238715 w 262281"/>
                <a:gd name="connsiteY9" fmla="*/ 292709 h 119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281" h="1196190">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grpFill/>
            <a:ln w="19616"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672F4725-4B91-710B-77E4-653575559B12}"/>
                </a:ext>
              </a:extLst>
            </p:cNvPr>
            <p:cNvSpPr/>
            <p:nvPr userDrawn="1"/>
          </p:nvSpPr>
          <p:spPr>
            <a:xfrm>
              <a:off x="3471181" y="7651529"/>
              <a:ext cx="1017410" cy="535194"/>
            </a:xfrm>
            <a:custGeom>
              <a:avLst/>
              <a:gdLst>
                <a:gd name="connsiteX0" fmla="*/ 986139 w 1017410"/>
                <a:gd name="connsiteY0" fmla="*/ 1843 h 535194"/>
                <a:gd name="connsiteX1" fmla="*/ 811356 w 1017410"/>
                <a:gd name="connsiteY1" fmla="*/ 47017 h 535194"/>
                <a:gd name="connsiteX2" fmla="*/ 249696 w 1017410"/>
                <a:gd name="connsiteY2" fmla="*/ 225749 h 535194"/>
                <a:gd name="connsiteX3" fmla="*/ 279154 w 1017410"/>
                <a:gd name="connsiteY3" fmla="*/ 184503 h 535194"/>
                <a:gd name="connsiteX4" fmla="*/ 235949 w 1017410"/>
                <a:gd name="connsiteY4" fmla="*/ 39160 h 535194"/>
                <a:gd name="connsiteX5" fmla="*/ 98480 w 1017410"/>
                <a:gd name="connsiteY5" fmla="*/ 102011 h 535194"/>
                <a:gd name="connsiteX6" fmla="*/ 104372 w 1017410"/>
                <a:gd name="connsiteY6" fmla="*/ 215929 h 535194"/>
                <a:gd name="connsiteX7" fmla="*/ 19926 w 1017410"/>
                <a:gd name="connsiteY7" fmla="*/ 48981 h 535194"/>
                <a:gd name="connsiteX8" fmla="*/ 10107 w 1017410"/>
                <a:gd name="connsiteY8" fmla="*/ 512506 h 535194"/>
                <a:gd name="connsiteX9" fmla="*/ 416623 w 1017410"/>
                <a:gd name="connsiteY9" fmla="*/ 471260 h 535194"/>
                <a:gd name="connsiteX10" fmla="*/ 660140 w 1017410"/>
                <a:gd name="connsiteY10" fmla="*/ 320025 h 535194"/>
                <a:gd name="connsiteX11" fmla="*/ 954717 w 1017410"/>
                <a:gd name="connsiteY11" fmla="*/ 103975 h 535194"/>
                <a:gd name="connsiteX12" fmla="*/ 990067 w 1017410"/>
                <a:gd name="connsiteY12" fmla="*/ 74514 h 535194"/>
                <a:gd name="connsiteX13" fmla="*/ 1011669 w 1017410"/>
                <a:gd name="connsiteY13" fmla="*/ 13627 h 535194"/>
                <a:gd name="connsiteX14" fmla="*/ 986139 w 1017410"/>
                <a:gd name="connsiteY14" fmla="*/ 1843 h 53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7410" h="535194">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grpFill/>
            <a:ln w="19616"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E3AE08A6-0ACD-7621-E37B-C913210389BF}"/>
                </a:ext>
              </a:extLst>
            </p:cNvPr>
            <p:cNvSpPr/>
            <p:nvPr userDrawn="1"/>
          </p:nvSpPr>
          <p:spPr>
            <a:xfrm>
              <a:off x="3438083" y="6791136"/>
              <a:ext cx="1101319" cy="889408"/>
            </a:xfrm>
            <a:custGeom>
              <a:avLst/>
              <a:gdLst>
                <a:gd name="connsiteX0" fmla="*/ 1089935 w 1101319"/>
                <a:gd name="connsiteY0" fmla="*/ 491023 h 889408"/>
                <a:gd name="connsiteX1" fmla="*/ 1007454 w 1101319"/>
                <a:gd name="connsiteY1" fmla="*/ 469418 h 889408"/>
                <a:gd name="connsiteX2" fmla="*/ 930864 w 1101319"/>
                <a:gd name="connsiteY2" fmla="*/ 516556 h 889408"/>
                <a:gd name="connsiteX3" fmla="*/ 714840 w 1101319"/>
                <a:gd name="connsiteY3" fmla="*/ 695288 h 889408"/>
                <a:gd name="connsiteX4" fmla="*/ 636287 w 1101319"/>
                <a:gd name="connsiteY4" fmla="*/ 750282 h 889408"/>
                <a:gd name="connsiteX5" fmla="*/ 604865 w 1101319"/>
                <a:gd name="connsiteY5" fmla="*/ 669755 h 889408"/>
                <a:gd name="connsiteX6" fmla="*/ 738407 w 1101319"/>
                <a:gd name="connsiteY6" fmla="*/ 524412 h 889408"/>
                <a:gd name="connsiteX7" fmla="*/ 989779 w 1101319"/>
                <a:gd name="connsiteY7" fmla="*/ 235691 h 889408"/>
                <a:gd name="connsiteX8" fmla="*/ 1021200 w 1101319"/>
                <a:gd name="connsiteY8" fmla="*/ 133558 h 889408"/>
                <a:gd name="connsiteX9" fmla="*/ 991743 w 1101319"/>
                <a:gd name="connsiteY9" fmla="*/ 86420 h 889408"/>
                <a:gd name="connsiteX10" fmla="*/ 883731 w 1101319"/>
                <a:gd name="connsiteY10" fmla="*/ 111953 h 889408"/>
                <a:gd name="connsiteX11" fmla="*/ 488998 w 1101319"/>
                <a:gd name="connsiteY11" fmla="*/ 547981 h 889408"/>
                <a:gd name="connsiteX12" fmla="*/ 426155 w 1101319"/>
                <a:gd name="connsiteY12" fmla="*/ 563694 h 889408"/>
                <a:gd name="connsiteX13" fmla="*/ 430083 w 1101319"/>
                <a:gd name="connsiteY13" fmla="*/ 518520 h 889408"/>
                <a:gd name="connsiteX14" fmla="*/ 667708 w 1101319"/>
                <a:gd name="connsiteY14" fmla="*/ 135522 h 889408"/>
                <a:gd name="connsiteX15" fmla="*/ 663780 w 1101319"/>
                <a:gd name="connsiteY15" fmla="*/ 15713 h 889408"/>
                <a:gd name="connsiteX16" fmla="*/ 532203 w 1101319"/>
                <a:gd name="connsiteY16" fmla="*/ 39282 h 889408"/>
                <a:gd name="connsiteX17" fmla="*/ 306360 w 1101319"/>
                <a:gd name="connsiteY17" fmla="*/ 386926 h 889408"/>
                <a:gd name="connsiteX18" fmla="*/ 109976 w 1101319"/>
                <a:gd name="connsiteY18" fmla="*/ 589227 h 889408"/>
                <a:gd name="connsiteX19" fmla="*/ 0 w 1101319"/>
                <a:gd name="connsiteY19" fmla="*/ 563694 h 889408"/>
                <a:gd name="connsiteX20" fmla="*/ 153180 w 1101319"/>
                <a:gd name="connsiteY20" fmla="*/ 781708 h 889408"/>
                <a:gd name="connsiteX21" fmla="*/ 147289 w 1101319"/>
                <a:gd name="connsiteY21" fmla="*/ 648150 h 889408"/>
                <a:gd name="connsiteX22" fmla="*/ 331890 w 1101319"/>
                <a:gd name="connsiteY22" fmla="*/ 546017 h 889408"/>
                <a:gd name="connsiteX23" fmla="*/ 406516 w 1101319"/>
                <a:gd name="connsiteY23" fmla="*/ 742426 h 889408"/>
                <a:gd name="connsiteX24" fmla="*/ 271011 w 1101319"/>
                <a:gd name="connsiteY24" fmla="*/ 850451 h 889408"/>
                <a:gd name="connsiteX25" fmla="*/ 606829 w 1101319"/>
                <a:gd name="connsiteY25" fmla="*/ 879912 h 889408"/>
                <a:gd name="connsiteX26" fmla="*/ 838563 w 1101319"/>
                <a:gd name="connsiteY26" fmla="*/ 785636 h 889408"/>
                <a:gd name="connsiteX27" fmla="*/ 1066369 w 1101319"/>
                <a:gd name="connsiteY27" fmla="*/ 601012 h 889408"/>
                <a:gd name="connsiteX28" fmla="*/ 1089935 w 1101319"/>
                <a:gd name="connsiteY28" fmla="*/ 491023 h 88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01319" h="889408">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grpFill/>
            <a:ln w="19616"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302779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E60BF0DD-5F55-30A5-2928-C4D273D0DE3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
            <a:ext cx="7559675" cy="2695074"/>
          </a:xfrm>
          <a:prstGeom prst="rect">
            <a:avLst/>
          </a:prstGeom>
        </p:spPr>
      </p:pic>
      <p:sp>
        <p:nvSpPr>
          <p:cNvPr id="47" name="Freeform 46">
            <a:extLst>
              <a:ext uri="{FF2B5EF4-FFF2-40B4-BE49-F238E27FC236}">
                <a16:creationId xmlns:a16="http://schemas.microsoft.com/office/drawing/2014/main" id="{4E8285ED-8469-BF71-53D3-95E76866FB95}"/>
              </a:ext>
            </a:extLst>
          </p:cNvPr>
          <p:cNvSpPr/>
          <p:nvPr/>
        </p:nvSpPr>
        <p:spPr>
          <a:xfrm>
            <a:off x="1" y="0"/>
            <a:ext cx="7559674" cy="10691811"/>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gradFill flip="none" rotWithShape="1">
            <a:gsLst>
              <a:gs pos="30000">
                <a:srgbClr val="915F9E"/>
              </a:gs>
              <a:gs pos="47000">
                <a:srgbClr val="915F9E"/>
              </a:gs>
              <a:gs pos="0">
                <a:srgbClr val="915F9E">
                  <a:alpha val="56000"/>
                </a:srgbClr>
              </a:gs>
            </a:gsLst>
            <a:lin ang="5400000" scaled="0"/>
            <a:tileRect/>
          </a:gradFill>
          <a:ln w="28891"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E8039FDD-AA2F-E8C0-C637-0B0EC369B4DD}"/>
              </a:ext>
            </a:extLst>
          </p:cNvPr>
          <p:cNvSpPr/>
          <p:nvPr/>
        </p:nvSpPr>
        <p:spPr>
          <a:xfrm>
            <a:off x="638322" y="2111188"/>
            <a:ext cx="6406529" cy="807207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chemeClr val="bg1"/>
          </a:solidFill>
          <a:ln w="28891" cap="flat">
            <a:noFill/>
            <a:prstDash val="solid"/>
            <a:miter/>
          </a:ln>
        </p:spPr>
        <p:txBody>
          <a:bodyPr rtlCol="0" anchor="ctr"/>
          <a:lstStyle/>
          <a:p>
            <a:endParaRPr lang="en-US" dirty="0">
              <a:solidFill>
                <a:schemeClr val="bg1"/>
              </a:solidFill>
            </a:endParaRPr>
          </a:p>
        </p:txBody>
      </p:sp>
      <p:sp>
        <p:nvSpPr>
          <p:cNvPr id="3" name="Text Placeholder 3">
            <a:extLst>
              <a:ext uri="{FF2B5EF4-FFF2-40B4-BE49-F238E27FC236}">
                <a16:creationId xmlns:a16="http://schemas.microsoft.com/office/drawing/2014/main" id="{D52811F0-2B89-7609-BE6B-33AD5C1F0FBA}"/>
              </a:ext>
            </a:extLst>
          </p:cNvPr>
          <p:cNvSpPr txBox="1">
            <a:spLocks/>
          </p:cNvSpPr>
          <p:nvPr/>
        </p:nvSpPr>
        <p:spPr>
          <a:xfrm>
            <a:off x="962236" y="3340860"/>
            <a:ext cx="2537164" cy="2032922"/>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pPr>
            <a:r>
              <a:rPr lang="en-US" sz="1500" b="0" i="1" dirty="0"/>
              <a:t>The competence area </a:t>
            </a:r>
            <a:r>
              <a:rPr lang="en-US" sz="1500" i="1" dirty="0"/>
              <a:t>'Overcoming Social Challenges' </a:t>
            </a:r>
            <a:r>
              <a:rPr lang="en-US" sz="1500" b="0" i="1" dirty="0"/>
              <a:t>has been thoughtfully designed to support migrant entrepreneurs in their </a:t>
            </a:r>
            <a:r>
              <a:rPr lang="en-US" sz="1500" i="1" dirty="0"/>
              <a:t>entrepreneurial journey, respecting their diverse backgrounds and experiences. </a:t>
            </a:r>
            <a:endParaRPr lang="en-US" sz="1100" dirty="0"/>
          </a:p>
        </p:txBody>
      </p:sp>
      <p:sp>
        <p:nvSpPr>
          <p:cNvPr id="2" name="Text Placeholder 3">
            <a:extLst>
              <a:ext uri="{FF2B5EF4-FFF2-40B4-BE49-F238E27FC236}">
                <a16:creationId xmlns:a16="http://schemas.microsoft.com/office/drawing/2014/main" id="{119A960C-2D84-65E3-DA9C-A1E717DDD15A}"/>
              </a:ext>
            </a:extLst>
          </p:cNvPr>
          <p:cNvSpPr txBox="1">
            <a:spLocks/>
          </p:cNvSpPr>
          <p:nvPr/>
        </p:nvSpPr>
        <p:spPr>
          <a:xfrm>
            <a:off x="3589104" y="3340860"/>
            <a:ext cx="3265014" cy="2634544"/>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pPr>
            <a:r>
              <a:rPr lang="en-US" sz="1100" b="0" dirty="0"/>
              <a:t>This encompasses a range of essential skills, including understanding the socio-economic factors that shape their communities, engaging in community-driven problem-solving approaches, honoring the delicate balance between cultural adaptation and preserving one's authentic identity, proficiency in building meaningful networks and mentorship relationships, creating inclusive strategies that value every voice, conducting insightful socio-economic analyses, and embracing the values of social impact entrepreneurship. Moreover, it highlights the importance of setting meaningful goals that align with cultural values and broader societal objectives. </a:t>
            </a:r>
          </a:p>
          <a:p>
            <a:pPr algn="just">
              <a:lnSpc>
                <a:spcPts val="1120"/>
              </a:lnSpc>
            </a:pPr>
            <a:endParaRPr lang="en-US" sz="1100" b="0" dirty="0"/>
          </a:p>
          <a:p>
            <a:pPr algn="just">
              <a:lnSpc>
                <a:spcPts val="1120"/>
              </a:lnSpc>
            </a:pPr>
            <a:endParaRPr lang="en-US" sz="1100" b="0" dirty="0"/>
          </a:p>
        </p:txBody>
      </p:sp>
      <p:sp>
        <p:nvSpPr>
          <p:cNvPr id="43" name="TextBox 42">
            <a:extLst>
              <a:ext uri="{FF2B5EF4-FFF2-40B4-BE49-F238E27FC236}">
                <a16:creationId xmlns:a16="http://schemas.microsoft.com/office/drawing/2014/main" id="{D7DFCEAE-752F-C86A-E737-538D5BB112E9}"/>
              </a:ext>
            </a:extLst>
          </p:cNvPr>
          <p:cNvSpPr txBox="1"/>
          <p:nvPr/>
        </p:nvSpPr>
        <p:spPr>
          <a:xfrm>
            <a:off x="538214" y="623340"/>
            <a:ext cx="3659737" cy="1033488"/>
          </a:xfrm>
          <a:prstGeom prst="rect">
            <a:avLst/>
          </a:prstGeom>
          <a:noFill/>
        </p:spPr>
        <p:txBody>
          <a:bodyPr wrap="square">
            <a:spAutoFit/>
          </a:bodyPr>
          <a:lstStyle/>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THE 5</a:t>
            </a:r>
            <a:r>
              <a:rPr lang="de-DE" sz="2800" b="1" dirty="0">
                <a:solidFill>
                  <a:srgbClr val="7ABB57"/>
                </a:solidFill>
                <a:highlight>
                  <a:srgbClr val="7ABB57"/>
                </a:highlight>
                <a:latin typeface="Calibri" panose="020F0502020204030204" pitchFamily="34" charset="0"/>
                <a:cs typeface="Calibri" panose="020F0502020204030204" pitchFamily="34" charset="0"/>
              </a:rPr>
              <a:t>.</a:t>
            </a:r>
            <a:r>
              <a:rPr lang="de-DE" sz="2800" b="1" dirty="0">
                <a:solidFill>
                  <a:schemeClr val="bg1"/>
                </a:solidFill>
                <a:highlight>
                  <a:srgbClr val="7ABB57"/>
                </a:highlight>
                <a:latin typeface="Calibri" panose="020F0502020204030204" pitchFamily="34" charset="0"/>
                <a:cs typeface="Calibri" panose="020F0502020204030204" pitchFamily="34" charset="0"/>
              </a:rPr>
              <a:t>  </a:t>
            </a:r>
          </a:p>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COMPETENCE</a:t>
            </a:r>
            <a:r>
              <a:rPr lang="de-DE" sz="2800" b="1" dirty="0">
                <a:solidFill>
                  <a:srgbClr val="7ABB57"/>
                </a:solidFill>
                <a:highlight>
                  <a:srgbClr val="7ABB57"/>
                </a:highlight>
                <a:latin typeface="Calibri" panose="020F0502020204030204" pitchFamily="34" charset="0"/>
                <a:cs typeface="Calibri" panose="020F0502020204030204" pitchFamily="34" charset="0"/>
              </a:rPr>
              <a:t>.</a:t>
            </a:r>
          </a:p>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AREAS</a:t>
            </a:r>
            <a:r>
              <a:rPr lang="de-DE" sz="2800" b="1" dirty="0">
                <a:solidFill>
                  <a:srgbClr val="7ABB57"/>
                </a:solidFill>
                <a:highlight>
                  <a:srgbClr val="7ABB57"/>
                </a:highlight>
                <a:latin typeface="Calibri" panose="020F0502020204030204" pitchFamily="34" charset="0"/>
                <a:cs typeface="Calibri" panose="020F0502020204030204" pitchFamily="34" charset="0"/>
              </a:rPr>
              <a:t>. </a:t>
            </a:r>
          </a:p>
        </p:txBody>
      </p:sp>
      <p:grpSp>
        <p:nvGrpSpPr>
          <p:cNvPr id="59" name="Group 58">
            <a:extLst>
              <a:ext uri="{FF2B5EF4-FFF2-40B4-BE49-F238E27FC236}">
                <a16:creationId xmlns:a16="http://schemas.microsoft.com/office/drawing/2014/main" id="{32F65CA5-280E-73DA-7AFC-751E53057FB8}"/>
              </a:ext>
            </a:extLst>
          </p:cNvPr>
          <p:cNvGrpSpPr/>
          <p:nvPr/>
        </p:nvGrpSpPr>
        <p:grpSpPr>
          <a:xfrm>
            <a:off x="6257638" y="2470386"/>
            <a:ext cx="504648" cy="504512"/>
            <a:chOff x="4723142" y="2254316"/>
            <a:chExt cx="1008541" cy="1008269"/>
          </a:xfrm>
          <a:solidFill>
            <a:srgbClr val="0C2D45"/>
          </a:solidFill>
        </p:grpSpPr>
        <p:grpSp>
          <p:nvGrpSpPr>
            <p:cNvPr id="60" name="Group 59">
              <a:extLst>
                <a:ext uri="{FF2B5EF4-FFF2-40B4-BE49-F238E27FC236}">
                  <a16:creationId xmlns:a16="http://schemas.microsoft.com/office/drawing/2014/main" id="{2B33AB99-2C7C-7AB3-3EFA-F2D771317FEA}"/>
                </a:ext>
              </a:extLst>
            </p:cNvPr>
            <p:cNvGrpSpPr/>
            <p:nvPr/>
          </p:nvGrpSpPr>
          <p:grpSpPr>
            <a:xfrm>
              <a:off x="4723142" y="2254316"/>
              <a:ext cx="1008541" cy="1008269"/>
              <a:chOff x="4723142" y="2254316"/>
              <a:chExt cx="1008541" cy="1008269"/>
            </a:xfrm>
            <a:grpFill/>
          </p:grpSpPr>
          <p:sp>
            <p:nvSpPr>
              <p:cNvPr id="64" name="Freeform 63">
                <a:extLst>
                  <a:ext uri="{FF2B5EF4-FFF2-40B4-BE49-F238E27FC236}">
                    <a16:creationId xmlns:a16="http://schemas.microsoft.com/office/drawing/2014/main" id="{7E0394D8-086A-E631-6B77-3BE85A50F97D}"/>
                  </a:ext>
                </a:extLst>
              </p:cNvPr>
              <p:cNvSpPr/>
              <p:nvPr/>
            </p:nvSpPr>
            <p:spPr>
              <a:xfrm>
                <a:off x="4723142" y="2254316"/>
                <a:ext cx="1008541" cy="1008269"/>
              </a:xfrm>
              <a:custGeom>
                <a:avLst/>
                <a:gdLst>
                  <a:gd name="connsiteX0" fmla="*/ 92873 w 1008541"/>
                  <a:gd name="connsiteY0" fmla="*/ 366995 h 1008269"/>
                  <a:gd name="connsiteX1" fmla="*/ 75493 w 1008541"/>
                  <a:gd name="connsiteY1" fmla="*/ 202740 h 1008269"/>
                  <a:gd name="connsiteX2" fmla="*/ 231097 w 1008541"/>
                  <a:gd name="connsiteY2" fmla="*/ 185636 h 1008269"/>
                  <a:gd name="connsiteX3" fmla="*/ 243317 w 1008541"/>
                  <a:gd name="connsiteY3" fmla="*/ 357221 h 1008269"/>
                  <a:gd name="connsiteX4" fmla="*/ 306591 w 1008541"/>
                  <a:gd name="connsiteY4" fmla="*/ 343647 h 1008269"/>
                  <a:gd name="connsiteX5" fmla="*/ 391589 w 1008541"/>
                  <a:gd name="connsiteY5" fmla="*/ 279302 h 1008269"/>
                  <a:gd name="connsiteX6" fmla="*/ 422275 w 1008541"/>
                  <a:gd name="connsiteY6" fmla="*/ 259483 h 1008269"/>
                  <a:gd name="connsiteX7" fmla="*/ 422275 w 1008541"/>
                  <a:gd name="connsiteY7" fmla="*/ 241021 h 1008269"/>
                  <a:gd name="connsiteX8" fmla="*/ 431508 w 1008541"/>
                  <a:gd name="connsiteY8" fmla="*/ 228804 h 1008269"/>
                  <a:gd name="connsiteX9" fmla="*/ 459207 w 1008541"/>
                  <a:gd name="connsiteY9" fmla="*/ 222016 h 1008269"/>
                  <a:gd name="connsiteX10" fmla="*/ 467082 w 1008541"/>
                  <a:gd name="connsiteY10" fmla="*/ 214686 h 1008269"/>
                  <a:gd name="connsiteX11" fmla="*/ 484462 w 1008541"/>
                  <a:gd name="connsiteY11" fmla="*/ 172604 h 1008269"/>
                  <a:gd name="connsiteX12" fmla="*/ 483919 w 1008541"/>
                  <a:gd name="connsiteY12" fmla="*/ 160930 h 1008269"/>
                  <a:gd name="connsiteX13" fmla="*/ 465453 w 1008541"/>
                  <a:gd name="connsiteY13" fmla="*/ 130250 h 1008269"/>
                  <a:gd name="connsiteX14" fmla="*/ 552895 w 1008541"/>
                  <a:gd name="connsiteY14" fmla="*/ 42829 h 1008269"/>
                  <a:gd name="connsiteX15" fmla="*/ 583853 w 1008541"/>
                  <a:gd name="connsiteY15" fmla="*/ 61290 h 1008269"/>
                  <a:gd name="connsiteX16" fmla="*/ 595530 w 1008541"/>
                  <a:gd name="connsiteY16" fmla="*/ 61833 h 1008269"/>
                  <a:gd name="connsiteX17" fmla="*/ 636535 w 1008541"/>
                  <a:gd name="connsiteY17" fmla="*/ 44729 h 1008269"/>
                  <a:gd name="connsiteX18" fmla="*/ 644953 w 1008541"/>
                  <a:gd name="connsiteY18" fmla="*/ 35498 h 1008269"/>
                  <a:gd name="connsiteX19" fmla="*/ 652557 w 1008541"/>
                  <a:gd name="connsiteY19" fmla="*/ 5905 h 1008269"/>
                  <a:gd name="connsiteX20" fmla="*/ 659889 w 1008541"/>
                  <a:gd name="connsiteY20" fmla="*/ 204 h 1008269"/>
                  <a:gd name="connsiteX21" fmla="*/ 770685 w 1008541"/>
                  <a:gd name="connsiteY21" fmla="*/ 204 h 1008269"/>
                  <a:gd name="connsiteX22" fmla="*/ 778289 w 1008541"/>
                  <a:gd name="connsiteY22" fmla="*/ 6448 h 1008269"/>
                  <a:gd name="connsiteX23" fmla="*/ 787794 w 1008541"/>
                  <a:gd name="connsiteY23" fmla="*/ 40114 h 1008269"/>
                  <a:gd name="connsiteX24" fmla="*/ 819295 w 1008541"/>
                  <a:gd name="connsiteY24" fmla="*/ 54503 h 1008269"/>
                  <a:gd name="connsiteX25" fmla="*/ 864373 w 1008541"/>
                  <a:gd name="connsiteY25" fmla="*/ 50973 h 1008269"/>
                  <a:gd name="connsiteX26" fmla="*/ 877137 w 1008541"/>
                  <a:gd name="connsiteY26" fmla="*/ 43100 h 1008269"/>
                  <a:gd name="connsiteX27" fmla="*/ 964850 w 1008541"/>
                  <a:gd name="connsiteY27" fmla="*/ 131065 h 1008269"/>
                  <a:gd name="connsiteX28" fmla="*/ 946656 w 1008541"/>
                  <a:gd name="connsiteY28" fmla="*/ 161201 h 1008269"/>
                  <a:gd name="connsiteX29" fmla="*/ 946113 w 1008541"/>
                  <a:gd name="connsiteY29" fmla="*/ 172061 h 1008269"/>
                  <a:gd name="connsiteX30" fmla="*/ 963764 w 1008541"/>
                  <a:gd name="connsiteY30" fmla="*/ 214143 h 1008269"/>
                  <a:gd name="connsiteX31" fmla="*/ 972454 w 1008541"/>
                  <a:gd name="connsiteY31" fmla="*/ 222016 h 1008269"/>
                  <a:gd name="connsiteX32" fmla="*/ 1001782 w 1008541"/>
                  <a:gd name="connsiteY32" fmla="*/ 229618 h 1008269"/>
                  <a:gd name="connsiteX33" fmla="*/ 1008300 w 1008541"/>
                  <a:gd name="connsiteY33" fmla="*/ 237492 h 1008269"/>
                  <a:gd name="connsiteX34" fmla="*/ 1008300 w 1008541"/>
                  <a:gd name="connsiteY34" fmla="*/ 241564 h 1008269"/>
                  <a:gd name="connsiteX35" fmla="*/ 1008300 w 1008541"/>
                  <a:gd name="connsiteY35" fmla="*/ 997682 h 1008269"/>
                  <a:gd name="connsiteX36" fmla="*/ 1008300 w 1008541"/>
                  <a:gd name="connsiteY36" fmla="*/ 1008270 h 1008269"/>
                  <a:gd name="connsiteX37" fmla="*/ 997166 w 1008541"/>
                  <a:gd name="connsiteY37" fmla="*/ 1008270 h 1008269"/>
                  <a:gd name="connsiteX38" fmla="*/ 70062 w 1008541"/>
                  <a:gd name="connsiteY38" fmla="*/ 1008270 h 1008269"/>
                  <a:gd name="connsiteX39" fmla="*/ 0 w 1008541"/>
                  <a:gd name="connsiteY39" fmla="*/ 937681 h 1008269"/>
                  <a:gd name="connsiteX40" fmla="*/ 0 w 1008541"/>
                  <a:gd name="connsiteY40" fmla="*/ 510888 h 1008269"/>
                  <a:gd name="connsiteX41" fmla="*/ 90158 w 1008541"/>
                  <a:gd name="connsiteY41" fmla="*/ 369439 h 1008269"/>
                  <a:gd name="connsiteX42" fmla="*/ 92873 w 1008541"/>
                  <a:gd name="connsiteY42" fmla="*/ 366995 h 1008269"/>
                  <a:gd name="connsiteX43" fmla="*/ 120844 w 1008541"/>
                  <a:gd name="connsiteY43" fmla="*/ 974876 h 1008269"/>
                  <a:gd name="connsiteX44" fmla="*/ 974898 w 1008541"/>
                  <a:gd name="connsiteY44" fmla="*/ 974876 h 1008269"/>
                  <a:gd name="connsiteX45" fmla="*/ 974898 w 1008541"/>
                  <a:gd name="connsiteY45" fmla="*/ 362923 h 1008269"/>
                  <a:gd name="connsiteX46" fmla="*/ 972454 w 1008541"/>
                  <a:gd name="connsiteY46" fmla="*/ 361022 h 1008269"/>
                  <a:gd name="connsiteX47" fmla="*/ 963221 w 1008541"/>
                  <a:gd name="connsiteY47" fmla="*/ 371611 h 1008269"/>
                  <a:gd name="connsiteX48" fmla="*/ 946113 w 1008541"/>
                  <a:gd name="connsiteY48" fmla="*/ 412607 h 1008269"/>
                  <a:gd name="connsiteX49" fmla="*/ 946656 w 1008541"/>
                  <a:gd name="connsiteY49" fmla="*/ 424281 h 1008269"/>
                  <a:gd name="connsiteX50" fmla="*/ 965122 w 1008541"/>
                  <a:gd name="connsiteY50" fmla="*/ 454689 h 1008269"/>
                  <a:gd name="connsiteX51" fmla="*/ 877408 w 1008541"/>
                  <a:gd name="connsiteY51" fmla="*/ 542382 h 1008269"/>
                  <a:gd name="connsiteX52" fmla="*/ 846994 w 1008541"/>
                  <a:gd name="connsiteY52" fmla="*/ 523920 h 1008269"/>
                  <a:gd name="connsiteX53" fmla="*/ 835316 w 1008541"/>
                  <a:gd name="connsiteY53" fmla="*/ 523377 h 1008269"/>
                  <a:gd name="connsiteX54" fmla="*/ 794311 w 1008541"/>
                  <a:gd name="connsiteY54" fmla="*/ 540753 h 1008269"/>
                  <a:gd name="connsiteX55" fmla="*/ 785893 w 1008541"/>
                  <a:gd name="connsiteY55" fmla="*/ 549984 h 1008269"/>
                  <a:gd name="connsiteX56" fmla="*/ 778289 w 1008541"/>
                  <a:gd name="connsiteY56" fmla="*/ 579577 h 1008269"/>
                  <a:gd name="connsiteX57" fmla="*/ 771229 w 1008541"/>
                  <a:gd name="connsiteY57" fmla="*/ 585278 h 1008269"/>
                  <a:gd name="connsiteX58" fmla="*/ 660432 w 1008541"/>
                  <a:gd name="connsiteY58" fmla="*/ 585278 h 1008269"/>
                  <a:gd name="connsiteX59" fmla="*/ 652829 w 1008541"/>
                  <a:gd name="connsiteY59" fmla="*/ 579034 h 1008269"/>
                  <a:gd name="connsiteX60" fmla="*/ 647126 w 1008541"/>
                  <a:gd name="connsiteY60" fmla="*/ 557857 h 1008269"/>
                  <a:gd name="connsiteX61" fmla="*/ 643324 w 1008541"/>
                  <a:gd name="connsiteY61" fmla="*/ 559486 h 1008269"/>
                  <a:gd name="connsiteX62" fmla="*/ 330759 w 1008541"/>
                  <a:gd name="connsiteY62" fmla="*/ 777226 h 1008269"/>
                  <a:gd name="connsiteX63" fmla="*/ 325600 w 1008541"/>
                  <a:gd name="connsiteY63" fmla="*/ 787000 h 1008269"/>
                  <a:gd name="connsiteX64" fmla="*/ 325328 w 1008541"/>
                  <a:gd name="connsiteY64" fmla="*/ 815507 h 1008269"/>
                  <a:gd name="connsiteX65" fmla="*/ 246847 w 1008541"/>
                  <a:gd name="connsiteY65" fmla="*/ 876594 h 1008269"/>
                  <a:gd name="connsiteX66" fmla="*/ 210730 w 1008541"/>
                  <a:gd name="connsiteY66" fmla="*/ 860576 h 1008269"/>
                  <a:gd name="connsiteX67" fmla="*/ 134422 w 1008541"/>
                  <a:gd name="connsiteY67" fmla="*/ 914061 h 1008269"/>
                  <a:gd name="connsiteX68" fmla="*/ 130348 w 1008541"/>
                  <a:gd name="connsiteY68" fmla="*/ 924378 h 1008269"/>
                  <a:gd name="connsiteX69" fmla="*/ 120844 w 1008541"/>
                  <a:gd name="connsiteY69" fmla="*/ 974876 h 1008269"/>
                  <a:gd name="connsiteX70" fmla="*/ 178958 w 1008541"/>
                  <a:gd name="connsiteY70" fmla="*/ 438942 h 1008269"/>
                  <a:gd name="connsiteX71" fmla="*/ 190363 w 1008541"/>
                  <a:gd name="connsiteY71" fmla="*/ 438942 h 1008269"/>
                  <a:gd name="connsiteX72" fmla="*/ 306319 w 1008541"/>
                  <a:gd name="connsiteY72" fmla="*/ 438942 h 1008269"/>
                  <a:gd name="connsiteX73" fmla="*/ 350583 w 1008541"/>
                  <a:gd name="connsiteY73" fmla="*/ 426453 h 1008269"/>
                  <a:gd name="connsiteX74" fmla="*/ 462194 w 1008541"/>
                  <a:gd name="connsiteY74" fmla="*/ 340117 h 1008269"/>
                  <a:gd name="connsiteX75" fmla="*/ 469798 w 1008541"/>
                  <a:gd name="connsiteY75" fmla="*/ 311610 h 1008269"/>
                  <a:gd name="connsiteX76" fmla="*/ 445629 w 1008541"/>
                  <a:gd name="connsiteY76" fmla="*/ 292877 h 1008269"/>
                  <a:gd name="connsiteX77" fmla="*/ 416300 w 1008541"/>
                  <a:gd name="connsiteY77" fmla="*/ 301293 h 1008269"/>
                  <a:gd name="connsiteX78" fmla="*/ 313923 w 1008541"/>
                  <a:gd name="connsiteY78" fmla="*/ 378127 h 1008269"/>
                  <a:gd name="connsiteX79" fmla="*/ 277262 w 1008541"/>
                  <a:gd name="connsiteY79" fmla="*/ 390344 h 1008269"/>
                  <a:gd name="connsiteX80" fmla="*/ 149358 w 1008541"/>
                  <a:gd name="connsiteY80" fmla="*/ 390344 h 1008269"/>
                  <a:gd name="connsiteX81" fmla="*/ 32316 w 1008541"/>
                  <a:gd name="connsiteY81" fmla="*/ 507087 h 1008269"/>
                  <a:gd name="connsiteX82" fmla="*/ 32316 w 1008541"/>
                  <a:gd name="connsiteY82" fmla="*/ 631161 h 1008269"/>
                  <a:gd name="connsiteX83" fmla="*/ 84455 w 1008541"/>
                  <a:gd name="connsiteY83" fmla="*/ 683289 h 1008269"/>
                  <a:gd name="connsiteX84" fmla="*/ 191178 w 1008541"/>
                  <a:gd name="connsiteY84" fmla="*/ 683289 h 1008269"/>
                  <a:gd name="connsiteX85" fmla="*/ 227567 w 1008541"/>
                  <a:gd name="connsiteY85" fmla="*/ 719941 h 1008269"/>
                  <a:gd name="connsiteX86" fmla="*/ 227567 w 1008541"/>
                  <a:gd name="connsiteY86" fmla="*/ 813335 h 1008269"/>
                  <a:gd name="connsiteX87" fmla="*/ 259611 w 1008541"/>
                  <a:gd name="connsiteY87" fmla="*/ 845915 h 1008269"/>
                  <a:gd name="connsiteX88" fmla="*/ 292198 w 1008541"/>
                  <a:gd name="connsiteY88" fmla="*/ 813878 h 1008269"/>
                  <a:gd name="connsiteX89" fmla="*/ 292198 w 1008541"/>
                  <a:gd name="connsiteY89" fmla="*/ 665641 h 1008269"/>
                  <a:gd name="connsiteX90" fmla="*/ 244675 w 1008541"/>
                  <a:gd name="connsiteY90" fmla="*/ 618401 h 1008269"/>
                  <a:gd name="connsiteX91" fmla="*/ 187648 w 1008541"/>
                  <a:gd name="connsiteY91" fmla="*/ 618401 h 1008269"/>
                  <a:gd name="connsiteX92" fmla="*/ 178958 w 1008541"/>
                  <a:gd name="connsiteY92" fmla="*/ 617858 h 1008269"/>
                  <a:gd name="connsiteX93" fmla="*/ 178958 w 1008541"/>
                  <a:gd name="connsiteY93" fmla="*/ 438942 h 1008269"/>
                  <a:gd name="connsiteX94" fmla="*/ 324785 w 1008541"/>
                  <a:gd name="connsiteY94" fmla="*/ 740846 h 1008269"/>
                  <a:gd name="connsiteX95" fmla="*/ 620513 w 1008541"/>
                  <a:gd name="connsiteY95" fmla="*/ 535052 h 1008269"/>
                  <a:gd name="connsiteX96" fmla="*/ 594715 w 1008541"/>
                  <a:gd name="connsiteY96" fmla="*/ 523106 h 1008269"/>
                  <a:gd name="connsiteX97" fmla="*/ 583853 w 1008541"/>
                  <a:gd name="connsiteY97" fmla="*/ 523649 h 1008269"/>
                  <a:gd name="connsiteX98" fmla="*/ 553710 w 1008541"/>
                  <a:gd name="connsiteY98" fmla="*/ 542111 h 1008269"/>
                  <a:gd name="connsiteX99" fmla="*/ 465724 w 1008541"/>
                  <a:gd name="connsiteY99" fmla="*/ 454417 h 1008269"/>
                  <a:gd name="connsiteX100" fmla="*/ 484190 w 1008541"/>
                  <a:gd name="connsiteY100" fmla="*/ 424281 h 1008269"/>
                  <a:gd name="connsiteX101" fmla="*/ 486363 w 1008541"/>
                  <a:gd name="connsiteY101" fmla="*/ 416951 h 1008269"/>
                  <a:gd name="connsiteX102" fmla="*/ 468168 w 1008541"/>
                  <a:gd name="connsiteY102" fmla="*/ 377041 h 1008269"/>
                  <a:gd name="connsiteX103" fmla="*/ 380998 w 1008541"/>
                  <a:gd name="connsiteY103" fmla="*/ 444915 h 1008269"/>
                  <a:gd name="connsiteX104" fmla="*/ 310935 w 1008541"/>
                  <a:gd name="connsiteY104" fmla="*/ 471521 h 1008269"/>
                  <a:gd name="connsiteX105" fmla="*/ 268301 w 1008541"/>
                  <a:gd name="connsiteY105" fmla="*/ 471793 h 1008269"/>
                  <a:gd name="connsiteX106" fmla="*/ 211545 w 1008541"/>
                  <a:gd name="connsiteY106" fmla="*/ 471793 h 1008269"/>
                  <a:gd name="connsiteX107" fmla="*/ 211545 w 1008541"/>
                  <a:gd name="connsiteY107" fmla="*/ 585550 h 1008269"/>
                  <a:gd name="connsiteX108" fmla="*/ 223222 w 1008541"/>
                  <a:gd name="connsiteY108" fmla="*/ 585550 h 1008269"/>
                  <a:gd name="connsiteX109" fmla="*/ 325057 w 1008541"/>
                  <a:gd name="connsiteY109" fmla="*/ 687633 h 1008269"/>
                  <a:gd name="connsiteX110" fmla="*/ 324785 w 1008541"/>
                  <a:gd name="connsiteY110" fmla="*/ 740846 h 1008269"/>
                  <a:gd name="connsiteX111" fmla="*/ 454590 w 1008541"/>
                  <a:gd name="connsiteY111" fmla="*/ 257039 h 1008269"/>
                  <a:gd name="connsiteX112" fmla="*/ 454590 w 1008541"/>
                  <a:gd name="connsiteY112" fmla="*/ 259754 h 1008269"/>
                  <a:gd name="connsiteX113" fmla="*/ 460293 w 1008541"/>
                  <a:gd name="connsiteY113" fmla="*/ 262469 h 1008269"/>
                  <a:gd name="connsiteX114" fmla="*/ 497768 w 1008541"/>
                  <a:gd name="connsiteY114" fmla="*/ 345547 h 1008269"/>
                  <a:gd name="connsiteX115" fmla="*/ 497225 w 1008541"/>
                  <a:gd name="connsiteY115" fmla="*/ 355864 h 1008269"/>
                  <a:gd name="connsiteX116" fmla="*/ 520036 w 1008541"/>
                  <a:gd name="connsiteY116" fmla="*/ 408806 h 1008269"/>
                  <a:gd name="connsiteX117" fmla="*/ 519221 w 1008541"/>
                  <a:gd name="connsiteY117" fmla="*/ 429439 h 1008269"/>
                  <a:gd name="connsiteX118" fmla="*/ 506458 w 1008541"/>
                  <a:gd name="connsiteY118" fmla="*/ 449530 h 1008269"/>
                  <a:gd name="connsiteX119" fmla="*/ 557511 w 1008541"/>
                  <a:gd name="connsiteY119" fmla="*/ 500843 h 1008269"/>
                  <a:gd name="connsiteX120" fmla="*/ 582766 w 1008541"/>
                  <a:gd name="connsiteY120" fmla="*/ 485639 h 1008269"/>
                  <a:gd name="connsiteX121" fmla="*/ 594172 w 1008541"/>
                  <a:gd name="connsiteY121" fmla="*/ 485639 h 1008269"/>
                  <a:gd name="connsiteX122" fmla="*/ 663419 w 1008541"/>
                  <a:gd name="connsiteY122" fmla="*/ 514146 h 1008269"/>
                  <a:gd name="connsiteX123" fmla="*/ 671566 w 1008541"/>
                  <a:gd name="connsiteY123" fmla="*/ 522563 h 1008269"/>
                  <a:gd name="connsiteX124" fmla="*/ 678898 w 1008541"/>
                  <a:gd name="connsiteY124" fmla="*/ 552156 h 1008269"/>
                  <a:gd name="connsiteX125" fmla="*/ 750862 w 1008541"/>
                  <a:gd name="connsiteY125" fmla="*/ 552156 h 1008269"/>
                  <a:gd name="connsiteX126" fmla="*/ 758194 w 1008541"/>
                  <a:gd name="connsiteY126" fmla="*/ 522563 h 1008269"/>
                  <a:gd name="connsiteX127" fmla="*/ 766340 w 1008541"/>
                  <a:gd name="connsiteY127" fmla="*/ 514418 h 1008269"/>
                  <a:gd name="connsiteX128" fmla="*/ 835588 w 1008541"/>
                  <a:gd name="connsiteY128" fmla="*/ 485911 h 1008269"/>
                  <a:gd name="connsiteX129" fmla="*/ 846994 w 1008541"/>
                  <a:gd name="connsiteY129" fmla="*/ 485911 h 1008269"/>
                  <a:gd name="connsiteX130" fmla="*/ 871434 w 1008541"/>
                  <a:gd name="connsiteY130" fmla="*/ 500572 h 1008269"/>
                  <a:gd name="connsiteX131" fmla="*/ 923302 w 1008541"/>
                  <a:gd name="connsiteY131" fmla="*/ 449259 h 1008269"/>
                  <a:gd name="connsiteX132" fmla="*/ 908638 w 1008541"/>
                  <a:gd name="connsiteY132" fmla="*/ 425910 h 1008269"/>
                  <a:gd name="connsiteX133" fmla="*/ 908094 w 1008541"/>
                  <a:gd name="connsiteY133" fmla="*/ 412335 h 1008269"/>
                  <a:gd name="connsiteX134" fmla="*/ 936880 w 1008541"/>
                  <a:gd name="connsiteY134" fmla="*/ 344461 h 1008269"/>
                  <a:gd name="connsiteX135" fmla="*/ 945841 w 1008541"/>
                  <a:gd name="connsiteY135" fmla="*/ 335773 h 1008269"/>
                  <a:gd name="connsiteX136" fmla="*/ 974626 w 1008541"/>
                  <a:gd name="connsiteY136" fmla="*/ 328714 h 1008269"/>
                  <a:gd name="connsiteX137" fmla="*/ 974626 w 1008541"/>
                  <a:gd name="connsiteY137" fmla="*/ 256768 h 1008269"/>
                  <a:gd name="connsiteX138" fmla="*/ 945570 w 1008541"/>
                  <a:gd name="connsiteY138" fmla="*/ 249709 h 1008269"/>
                  <a:gd name="connsiteX139" fmla="*/ 936880 w 1008541"/>
                  <a:gd name="connsiteY139" fmla="*/ 241835 h 1008269"/>
                  <a:gd name="connsiteX140" fmla="*/ 907823 w 1008541"/>
                  <a:gd name="connsiteY140" fmla="*/ 171789 h 1008269"/>
                  <a:gd name="connsiteX141" fmla="*/ 908366 w 1008541"/>
                  <a:gd name="connsiteY141" fmla="*/ 160387 h 1008269"/>
                  <a:gd name="connsiteX142" fmla="*/ 923030 w 1008541"/>
                  <a:gd name="connsiteY142" fmla="*/ 135952 h 1008269"/>
                  <a:gd name="connsiteX143" fmla="*/ 871706 w 1008541"/>
                  <a:gd name="connsiteY143" fmla="*/ 84368 h 1008269"/>
                  <a:gd name="connsiteX144" fmla="*/ 848623 w 1008541"/>
                  <a:gd name="connsiteY144" fmla="*/ 98757 h 1008269"/>
                  <a:gd name="connsiteX145" fmla="*/ 833959 w 1008541"/>
                  <a:gd name="connsiteY145" fmla="*/ 99300 h 1008269"/>
                  <a:gd name="connsiteX146" fmla="*/ 766884 w 1008541"/>
                  <a:gd name="connsiteY146" fmla="*/ 71336 h 1008269"/>
                  <a:gd name="connsiteX147" fmla="*/ 757379 w 1008541"/>
                  <a:gd name="connsiteY147" fmla="*/ 61290 h 1008269"/>
                  <a:gd name="connsiteX148" fmla="*/ 750590 w 1008541"/>
                  <a:gd name="connsiteY148" fmla="*/ 32783 h 1008269"/>
                  <a:gd name="connsiteX149" fmla="*/ 678627 w 1008541"/>
                  <a:gd name="connsiteY149" fmla="*/ 32783 h 1008269"/>
                  <a:gd name="connsiteX150" fmla="*/ 671566 w 1008541"/>
                  <a:gd name="connsiteY150" fmla="*/ 61562 h 1008269"/>
                  <a:gd name="connsiteX151" fmla="*/ 663148 w 1008541"/>
                  <a:gd name="connsiteY151" fmla="*/ 70793 h 1008269"/>
                  <a:gd name="connsiteX152" fmla="*/ 594172 w 1008541"/>
                  <a:gd name="connsiteY152" fmla="*/ 99571 h 1008269"/>
                  <a:gd name="connsiteX153" fmla="*/ 582766 w 1008541"/>
                  <a:gd name="connsiteY153" fmla="*/ 99300 h 1008269"/>
                  <a:gd name="connsiteX154" fmla="*/ 558598 w 1008541"/>
                  <a:gd name="connsiteY154" fmla="*/ 84639 h 1008269"/>
                  <a:gd name="connsiteX155" fmla="*/ 507001 w 1008541"/>
                  <a:gd name="connsiteY155" fmla="*/ 136223 h 1008269"/>
                  <a:gd name="connsiteX156" fmla="*/ 520851 w 1008541"/>
                  <a:gd name="connsiteY156" fmla="*/ 158486 h 1008269"/>
                  <a:gd name="connsiteX157" fmla="*/ 521394 w 1008541"/>
                  <a:gd name="connsiteY157" fmla="*/ 173961 h 1008269"/>
                  <a:gd name="connsiteX158" fmla="*/ 493966 w 1008541"/>
                  <a:gd name="connsiteY158" fmla="*/ 240206 h 1008269"/>
                  <a:gd name="connsiteX159" fmla="*/ 483376 w 1008541"/>
                  <a:gd name="connsiteY159" fmla="*/ 250252 h 1008269"/>
                  <a:gd name="connsiteX160" fmla="*/ 454590 w 1008541"/>
                  <a:gd name="connsiteY160" fmla="*/ 257039 h 1008269"/>
                  <a:gd name="connsiteX161" fmla="*/ 162936 w 1008541"/>
                  <a:gd name="connsiteY161" fmla="*/ 195138 h 1008269"/>
                  <a:gd name="connsiteX162" fmla="*/ 80925 w 1008541"/>
                  <a:gd name="connsiteY162" fmla="*/ 276044 h 1008269"/>
                  <a:gd name="connsiteX163" fmla="*/ 161035 w 1008541"/>
                  <a:gd name="connsiteY163" fmla="*/ 357764 h 1008269"/>
                  <a:gd name="connsiteX164" fmla="*/ 243589 w 1008541"/>
                  <a:gd name="connsiteY164" fmla="*/ 277401 h 1008269"/>
                  <a:gd name="connsiteX165" fmla="*/ 162936 w 1008541"/>
                  <a:gd name="connsiteY165" fmla="*/ 195138 h 1008269"/>
                  <a:gd name="connsiteX166" fmla="*/ 33402 w 1008541"/>
                  <a:gd name="connsiteY166" fmla="*/ 699850 h 1008269"/>
                  <a:gd name="connsiteX167" fmla="*/ 32316 w 1008541"/>
                  <a:gd name="connsiteY167" fmla="*/ 702836 h 1008269"/>
                  <a:gd name="connsiteX168" fmla="*/ 32587 w 1008541"/>
                  <a:gd name="connsiteY168" fmla="*/ 944740 h 1008269"/>
                  <a:gd name="connsiteX169" fmla="*/ 39105 w 1008541"/>
                  <a:gd name="connsiteY169" fmla="*/ 962387 h 1008269"/>
                  <a:gd name="connsiteX170" fmla="*/ 74950 w 1008541"/>
                  <a:gd name="connsiteY170" fmla="*/ 974061 h 1008269"/>
                  <a:gd name="connsiteX171" fmla="*/ 97218 w 1008541"/>
                  <a:gd name="connsiteY171" fmla="*/ 941210 h 1008269"/>
                  <a:gd name="connsiteX172" fmla="*/ 97218 w 1008541"/>
                  <a:gd name="connsiteY172" fmla="*/ 722656 h 1008269"/>
                  <a:gd name="connsiteX173" fmla="*/ 96404 w 1008541"/>
                  <a:gd name="connsiteY173" fmla="*/ 715325 h 1008269"/>
                  <a:gd name="connsiteX174" fmla="*/ 33402 w 1008541"/>
                  <a:gd name="connsiteY174" fmla="*/ 699850 h 1008269"/>
                  <a:gd name="connsiteX175" fmla="*/ 130077 w 1008541"/>
                  <a:gd name="connsiteY175" fmla="*/ 876323 h 1008269"/>
                  <a:gd name="connsiteX176" fmla="*/ 192264 w 1008541"/>
                  <a:gd name="connsiteY176" fmla="*/ 832612 h 1008269"/>
                  <a:gd name="connsiteX177" fmla="*/ 196066 w 1008541"/>
                  <a:gd name="connsiteY177" fmla="*/ 825553 h 1008269"/>
                  <a:gd name="connsiteX178" fmla="*/ 194708 w 1008541"/>
                  <a:gd name="connsiteY178" fmla="*/ 772068 h 1008269"/>
                  <a:gd name="connsiteX179" fmla="*/ 194708 w 1008541"/>
                  <a:gd name="connsiteY179" fmla="*/ 716140 h 1008269"/>
                  <a:gd name="connsiteX180" fmla="*/ 130077 w 1008541"/>
                  <a:gd name="connsiteY180" fmla="*/ 716140 h 1008269"/>
                  <a:gd name="connsiteX181" fmla="*/ 130077 w 1008541"/>
                  <a:gd name="connsiteY181" fmla="*/ 876323 h 100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008541" h="1008269">
                    <a:moveTo>
                      <a:pt x="92873" y="366995"/>
                    </a:moveTo>
                    <a:cubicBezTo>
                      <a:pt x="34488" y="317854"/>
                      <a:pt x="39105" y="245365"/>
                      <a:pt x="75493" y="202740"/>
                    </a:cubicBezTo>
                    <a:cubicBezTo>
                      <a:pt x="115141" y="156586"/>
                      <a:pt x="183031" y="149527"/>
                      <a:pt x="231097" y="185636"/>
                    </a:cubicBezTo>
                    <a:cubicBezTo>
                      <a:pt x="272646" y="216858"/>
                      <a:pt x="300616" y="291248"/>
                      <a:pt x="243317" y="357221"/>
                    </a:cubicBezTo>
                    <a:cubicBezTo>
                      <a:pt x="265857" y="357493"/>
                      <a:pt x="287038" y="360479"/>
                      <a:pt x="306591" y="343647"/>
                    </a:cubicBezTo>
                    <a:cubicBezTo>
                      <a:pt x="333475" y="320298"/>
                      <a:pt x="363075" y="300479"/>
                      <a:pt x="391589" y="279302"/>
                    </a:cubicBezTo>
                    <a:cubicBezTo>
                      <a:pt x="400822" y="272515"/>
                      <a:pt x="410869" y="266813"/>
                      <a:pt x="422275" y="259483"/>
                    </a:cubicBezTo>
                    <a:cubicBezTo>
                      <a:pt x="422275" y="254867"/>
                      <a:pt x="422546" y="247808"/>
                      <a:pt x="422275" y="241021"/>
                    </a:cubicBezTo>
                    <a:cubicBezTo>
                      <a:pt x="421732" y="233962"/>
                      <a:pt x="423089" y="229890"/>
                      <a:pt x="431508" y="228804"/>
                    </a:cubicBezTo>
                    <a:cubicBezTo>
                      <a:pt x="440741" y="227718"/>
                      <a:pt x="449974" y="225003"/>
                      <a:pt x="459207" y="222016"/>
                    </a:cubicBezTo>
                    <a:cubicBezTo>
                      <a:pt x="462466" y="220930"/>
                      <a:pt x="465724" y="217672"/>
                      <a:pt x="467082" y="214686"/>
                    </a:cubicBezTo>
                    <a:cubicBezTo>
                      <a:pt x="473328" y="200839"/>
                      <a:pt x="479302" y="186722"/>
                      <a:pt x="484462" y="172604"/>
                    </a:cubicBezTo>
                    <a:cubicBezTo>
                      <a:pt x="485820" y="169346"/>
                      <a:pt x="485548" y="164187"/>
                      <a:pt x="483919" y="160930"/>
                    </a:cubicBezTo>
                    <a:cubicBezTo>
                      <a:pt x="478216" y="150341"/>
                      <a:pt x="471427" y="140024"/>
                      <a:pt x="465453" y="130250"/>
                    </a:cubicBezTo>
                    <a:cubicBezTo>
                      <a:pt x="494510" y="100929"/>
                      <a:pt x="523295" y="72422"/>
                      <a:pt x="552895" y="42829"/>
                    </a:cubicBezTo>
                    <a:cubicBezTo>
                      <a:pt x="562399" y="48801"/>
                      <a:pt x="572719" y="55589"/>
                      <a:pt x="583853" y="61290"/>
                    </a:cubicBezTo>
                    <a:cubicBezTo>
                      <a:pt x="587111" y="62919"/>
                      <a:pt x="591999" y="63191"/>
                      <a:pt x="595530" y="61833"/>
                    </a:cubicBezTo>
                    <a:cubicBezTo>
                      <a:pt x="609379" y="56675"/>
                      <a:pt x="623229" y="50973"/>
                      <a:pt x="636535" y="44729"/>
                    </a:cubicBezTo>
                    <a:cubicBezTo>
                      <a:pt x="640065" y="43100"/>
                      <a:pt x="643867" y="39028"/>
                      <a:pt x="644953" y="35498"/>
                    </a:cubicBezTo>
                    <a:cubicBezTo>
                      <a:pt x="648212" y="25996"/>
                      <a:pt x="649570" y="15679"/>
                      <a:pt x="652557" y="5905"/>
                    </a:cubicBezTo>
                    <a:cubicBezTo>
                      <a:pt x="653372" y="3462"/>
                      <a:pt x="657174" y="204"/>
                      <a:pt x="659889" y="204"/>
                    </a:cubicBezTo>
                    <a:cubicBezTo>
                      <a:pt x="696821" y="-68"/>
                      <a:pt x="733753" y="-68"/>
                      <a:pt x="770685" y="204"/>
                    </a:cubicBezTo>
                    <a:cubicBezTo>
                      <a:pt x="773401" y="204"/>
                      <a:pt x="777474" y="3733"/>
                      <a:pt x="778289" y="6448"/>
                    </a:cubicBezTo>
                    <a:cubicBezTo>
                      <a:pt x="781819" y="17851"/>
                      <a:pt x="781005" y="31969"/>
                      <a:pt x="787794" y="40114"/>
                    </a:cubicBezTo>
                    <a:cubicBezTo>
                      <a:pt x="794583" y="47987"/>
                      <a:pt x="809518" y="48258"/>
                      <a:pt x="819295" y="54503"/>
                    </a:cubicBezTo>
                    <a:cubicBezTo>
                      <a:pt x="835860" y="65363"/>
                      <a:pt x="849981" y="63462"/>
                      <a:pt x="864373" y="50973"/>
                    </a:cubicBezTo>
                    <a:cubicBezTo>
                      <a:pt x="868447" y="47444"/>
                      <a:pt x="873606" y="45272"/>
                      <a:pt x="877137" y="43100"/>
                    </a:cubicBezTo>
                    <a:cubicBezTo>
                      <a:pt x="906465" y="72422"/>
                      <a:pt x="935250" y="101200"/>
                      <a:pt x="964850" y="131065"/>
                    </a:cubicBezTo>
                    <a:cubicBezTo>
                      <a:pt x="959419" y="139753"/>
                      <a:pt x="952630" y="150341"/>
                      <a:pt x="946656" y="161201"/>
                    </a:cubicBezTo>
                    <a:cubicBezTo>
                      <a:pt x="945027" y="164187"/>
                      <a:pt x="945027" y="168803"/>
                      <a:pt x="946113" y="172061"/>
                    </a:cubicBezTo>
                    <a:cubicBezTo>
                      <a:pt x="951544" y="186179"/>
                      <a:pt x="957247" y="200297"/>
                      <a:pt x="963764" y="214143"/>
                    </a:cubicBezTo>
                    <a:cubicBezTo>
                      <a:pt x="965393" y="217401"/>
                      <a:pt x="968924" y="220930"/>
                      <a:pt x="972454" y="222016"/>
                    </a:cubicBezTo>
                    <a:cubicBezTo>
                      <a:pt x="982230" y="225003"/>
                      <a:pt x="992278" y="226632"/>
                      <a:pt x="1001782" y="229618"/>
                    </a:cubicBezTo>
                    <a:cubicBezTo>
                      <a:pt x="1004498" y="230433"/>
                      <a:pt x="1006399" y="234505"/>
                      <a:pt x="1008300" y="237492"/>
                    </a:cubicBezTo>
                    <a:cubicBezTo>
                      <a:pt x="1008843" y="238306"/>
                      <a:pt x="1008300" y="240206"/>
                      <a:pt x="1008300" y="241564"/>
                    </a:cubicBezTo>
                    <a:cubicBezTo>
                      <a:pt x="1008300" y="493513"/>
                      <a:pt x="1008300" y="745733"/>
                      <a:pt x="1008300" y="997682"/>
                    </a:cubicBezTo>
                    <a:cubicBezTo>
                      <a:pt x="1008300" y="1000668"/>
                      <a:pt x="1008300" y="1003655"/>
                      <a:pt x="1008300" y="1008270"/>
                    </a:cubicBezTo>
                    <a:cubicBezTo>
                      <a:pt x="1004226" y="1008270"/>
                      <a:pt x="1000696" y="1008270"/>
                      <a:pt x="997166" y="1008270"/>
                    </a:cubicBezTo>
                    <a:cubicBezTo>
                      <a:pt x="688131" y="1008270"/>
                      <a:pt x="379097" y="1008270"/>
                      <a:pt x="70062" y="1008270"/>
                    </a:cubicBezTo>
                    <a:cubicBezTo>
                      <a:pt x="26884" y="1008270"/>
                      <a:pt x="0" y="981120"/>
                      <a:pt x="0" y="937681"/>
                    </a:cubicBezTo>
                    <a:cubicBezTo>
                      <a:pt x="0" y="795417"/>
                      <a:pt x="0" y="653153"/>
                      <a:pt x="0" y="510888"/>
                    </a:cubicBezTo>
                    <a:cubicBezTo>
                      <a:pt x="0" y="444643"/>
                      <a:pt x="29872" y="397131"/>
                      <a:pt x="90158" y="369439"/>
                    </a:cubicBezTo>
                    <a:cubicBezTo>
                      <a:pt x="90701" y="368896"/>
                      <a:pt x="91515" y="368081"/>
                      <a:pt x="92873" y="366995"/>
                    </a:cubicBezTo>
                    <a:close/>
                    <a:moveTo>
                      <a:pt x="120844" y="974876"/>
                    </a:moveTo>
                    <a:cubicBezTo>
                      <a:pt x="406524" y="974876"/>
                      <a:pt x="690847" y="974876"/>
                      <a:pt x="974898" y="974876"/>
                    </a:cubicBezTo>
                    <a:cubicBezTo>
                      <a:pt x="974898" y="770439"/>
                      <a:pt x="974898" y="566545"/>
                      <a:pt x="974898" y="362923"/>
                    </a:cubicBezTo>
                    <a:cubicBezTo>
                      <a:pt x="974083" y="362380"/>
                      <a:pt x="973269" y="361565"/>
                      <a:pt x="972454" y="361022"/>
                    </a:cubicBezTo>
                    <a:cubicBezTo>
                      <a:pt x="969467" y="364552"/>
                      <a:pt x="965122" y="367538"/>
                      <a:pt x="963221" y="371611"/>
                    </a:cubicBezTo>
                    <a:cubicBezTo>
                      <a:pt x="956975" y="385186"/>
                      <a:pt x="951272" y="398760"/>
                      <a:pt x="946113" y="412607"/>
                    </a:cubicBezTo>
                    <a:cubicBezTo>
                      <a:pt x="944755" y="416136"/>
                      <a:pt x="945027" y="421023"/>
                      <a:pt x="946656" y="424281"/>
                    </a:cubicBezTo>
                    <a:cubicBezTo>
                      <a:pt x="952359" y="434869"/>
                      <a:pt x="959148" y="445186"/>
                      <a:pt x="965122" y="454689"/>
                    </a:cubicBezTo>
                    <a:cubicBezTo>
                      <a:pt x="935793" y="484010"/>
                      <a:pt x="906737" y="513060"/>
                      <a:pt x="877408" y="542382"/>
                    </a:cubicBezTo>
                    <a:cubicBezTo>
                      <a:pt x="867904" y="536409"/>
                      <a:pt x="857856" y="529893"/>
                      <a:pt x="846994" y="523920"/>
                    </a:cubicBezTo>
                    <a:cubicBezTo>
                      <a:pt x="843735" y="522291"/>
                      <a:pt x="838847" y="522020"/>
                      <a:pt x="835316" y="523377"/>
                    </a:cubicBezTo>
                    <a:cubicBezTo>
                      <a:pt x="821467" y="528536"/>
                      <a:pt x="807617" y="534237"/>
                      <a:pt x="794311" y="540753"/>
                    </a:cubicBezTo>
                    <a:cubicBezTo>
                      <a:pt x="790781" y="542382"/>
                      <a:pt x="786979" y="546183"/>
                      <a:pt x="785893" y="549984"/>
                    </a:cubicBezTo>
                    <a:cubicBezTo>
                      <a:pt x="782634" y="559486"/>
                      <a:pt x="781276" y="569803"/>
                      <a:pt x="778289" y="579577"/>
                    </a:cubicBezTo>
                    <a:cubicBezTo>
                      <a:pt x="777474" y="582021"/>
                      <a:pt x="773673" y="585278"/>
                      <a:pt x="771229" y="585278"/>
                    </a:cubicBezTo>
                    <a:cubicBezTo>
                      <a:pt x="734296" y="585550"/>
                      <a:pt x="697364" y="585550"/>
                      <a:pt x="660432" y="585278"/>
                    </a:cubicBezTo>
                    <a:cubicBezTo>
                      <a:pt x="657717" y="585278"/>
                      <a:pt x="653643" y="581749"/>
                      <a:pt x="652829" y="579034"/>
                    </a:cubicBezTo>
                    <a:cubicBezTo>
                      <a:pt x="650113" y="572247"/>
                      <a:pt x="649027" y="564916"/>
                      <a:pt x="647126" y="557857"/>
                    </a:cubicBezTo>
                    <a:cubicBezTo>
                      <a:pt x="645225" y="558672"/>
                      <a:pt x="644139" y="558943"/>
                      <a:pt x="643324" y="559486"/>
                    </a:cubicBezTo>
                    <a:cubicBezTo>
                      <a:pt x="539045" y="631976"/>
                      <a:pt x="434767" y="704465"/>
                      <a:pt x="330759" y="777226"/>
                    </a:cubicBezTo>
                    <a:cubicBezTo>
                      <a:pt x="328044" y="779127"/>
                      <a:pt x="325871" y="783471"/>
                      <a:pt x="325600" y="787000"/>
                    </a:cubicBezTo>
                    <a:cubicBezTo>
                      <a:pt x="324785" y="796503"/>
                      <a:pt x="325600" y="806005"/>
                      <a:pt x="325328" y="815507"/>
                    </a:cubicBezTo>
                    <a:cubicBezTo>
                      <a:pt x="323970" y="855960"/>
                      <a:pt x="286224" y="886097"/>
                      <a:pt x="246847" y="876594"/>
                    </a:cubicBezTo>
                    <a:cubicBezTo>
                      <a:pt x="234627" y="873608"/>
                      <a:pt x="223765" y="866549"/>
                      <a:pt x="210730" y="860576"/>
                    </a:cubicBezTo>
                    <a:cubicBezTo>
                      <a:pt x="186561" y="877409"/>
                      <a:pt x="160220" y="895599"/>
                      <a:pt x="134422" y="914061"/>
                    </a:cubicBezTo>
                    <a:cubicBezTo>
                      <a:pt x="131978" y="915961"/>
                      <a:pt x="130348" y="920848"/>
                      <a:pt x="130348" y="924378"/>
                    </a:cubicBezTo>
                    <a:cubicBezTo>
                      <a:pt x="129805" y="941210"/>
                      <a:pt x="130620" y="958586"/>
                      <a:pt x="120844" y="974876"/>
                    </a:cubicBezTo>
                    <a:close/>
                    <a:moveTo>
                      <a:pt x="178958" y="438942"/>
                    </a:moveTo>
                    <a:cubicBezTo>
                      <a:pt x="183031" y="438942"/>
                      <a:pt x="186561" y="438942"/>
                      <a:pt x="190363" y="438942"/>
                    </a:cubicBezTo>
                    <a:cubicBezTo>
                      <a:pt x="228925" y="438942"/>
                      <a:pt x="267486" y="438942"/>
                      <a:pt x="306319" y="438942"/>
                    </a:cubicBezTo>
                    <a:cubicBezTo>
                      <a:pt x="322341" y="438942"/>
                      <a:pt x="337820" y="435955"/>
                      <a:pt x="350583" y="426453"/>
                    </a:cubicBezTo>
                    <a:cubicBezTo>
                      <a:pt x="388330" y="398217"/>
                      <a:pt x="425262" y="369167"/>
                      <a:pt x="462194" y="340117"/>
                    </a:cubicBezTo>
                    <a:cubicBezTo>
                      <a:pt x="471155" y="333058"/>
                      <a:pt x="473599" y="322741"/>
                      <a:pt x="469798" y="311610"/>
                    </a:cubicBezTo>
                    <a:cubicBezTo>
                      <a:pt x="465996" y="300207"/>
                      <a:pt x="457577" y="293963"/>
                      <a:pt x="445629" y="292877"/>
                    </a:cubicBezTo>
                    <a:cubicBezTo>
                      <a:pt x="434767" y="291519"/>
                      <a:pt x="425262" y="294506"/>
                      <a:pt x="416300" y="301293"/>
                    </a:cubicBezTo>
                    <a:cubicBezTo>
                      <a:pt x="382356" y="327085"/>
                      <a:pt x="348139" y="352335"/>
                      <a:pt x="313923" y="378127"/>
                    </a:cubicBezTo>
                    <a:cubicBezTo>
                      <a:pt x="303060" y="386543"/>
                      <a:pt x="291112" y="390344"/>
                      <a:pt x="277262" y="390344"/>
                    </a:cubicBezTo>
                    <a:cubicBezTo>
                      <a:pt x="234627" y="390073"/>
                      <a:pt x="191992" y="390073"/>
                      <a:pt x="149358" y="390344"/>
                    </a:cubicBezTo>
                    <a:cubicBezTo>
                      <a:pt x="82011" y="390616"/>
                      <a:pt x="32587" y="439756"/>
                      <a:pt x="32316" y="507087"/>
                    </a:cubicBezTo>
                    <a:cubicBezTo>
                      <a:pt x="32044" y="548355"/>
                      <a:pt x="32316" y="589622"/>
                      <a:pt x="32316" y="631161"/>
                    </a:cubicBezTo>
                    <a:cubicBezTo>
                      <a:pt x="32316" y="662926"/>
                      <a:pt x="52683" y="683289"/>
                      <a:pt x="84455" y="683289"/>
                    </a:cubicBezTo>
                    <a:cubicBezTo>
                      <a:pt x="120029" y="683289"/>
                      <a:pt x="155604" y="683289"/>
                      <a:pt x="191178" y="683289"/>
                    </a:cubicBezTo>
                    <a:cubicBezTo>
                      <a:pt x="214532" y="683289"/>
                      <a:pt x="227567" y="696321"/>
                      <a:pt x="227567" y="719941"/>
                    </a:cubicBezTo>
                    <a:cubicBezTo>
                      <a:pt x="227567" y="751163"/>
                      <a:pt x="227295" y="782385"/>
                      <a:pt x="227567" y="813335"/>
                    </a:cubicBezTo>
                    <a:cubicBezTo>
                      <a:pt x="227838" y="831797"/>
                      <a:pt x="241959" y="845644"/>
                      <a:pt x="259611" y="845915"/>
                    </a:cubicBezTo>
                    <a:cubicBezTo>
                      <a:pt x="277262" y="846187"/>
                      <a:pt x="292198" y="832069"/>
                      <a:pt x="292198" y="813878"/>
                    </a:cubicBezTo>
                    <a:cubicBezTo>
                      <a:pt x="292469" y="764466"/>
                      <a:pt x="292741" y="715054"/>
                      <a:pt x="292198" y="665641"/>
                    </a:cubicBezTo>
                    <a:cubicBezTo>
                      <a:pt x="291926" y="639578"/>
                      <a:pt x="270745" y="618944"/>
                      <a:pt x="244675" y="618401"/>
                    </a:cubicBezTo>
                    <a:cubicBezTo>
                      <a:pt x="225666" y="618130"/>
                      <a:pt x="206657" y="618401"/>
                      <a:pt x="187648" y="618401"/>
                    </a:cubicBezTo>
                    <a:cubicBezTo>
                      <a:pt x="184660" y="618401"/>
                      <a:pt x="181945" y="618130"/>
                      <a:pt x="178958" y="617858"/>
                    </a:cubicBezTo>
                    <a:cubicBezTo>
                      <a:pt x="178958" y="557586"/>
                      <a:pt x="178958" y="498943"/>
                      <a:pt x="178958" y="438942"/>
                    </a:cubicBezTo>
                    <a:close/>
                    <a:moveTo>
                      <a:pt x="324785" y="740846"/>
                    </a:moveTo>
                    <a:cubicBezTo>
                      <a:pt x="424176" y="671614"/>
                      <a:pt x="521665" y="603740"/>
                      <a:pt x="620513" y="535052"/>
                    </a:cubicBezTo>
                    <a:cubicBezTo>
                      <a:pt x="611009" y="530708"/>
                      <a:pt x="603133" y="526364"/>
                      <a:pt x="594715" y="523106"/>
                    </a:cubicBezTo>
                    <a:cubicBezTo>
                      <a:pt x="591456" y="522020"/>
                      <a:pt x="586840" y="522020"/>
                      <a:pt x="583853" y="523649"/>
                    </a:cubicBezTo>
                    <a:cubicBezTo>
                      <a:pt x="572990" y="529622"/>
                      <a:pt x="562399" y="536409"/>
                      <a:pt x="553710" y="542111"/>
                    </a:cubicBezTo>
                    <a:cubicBezTo>
                      <a:pt x="523838" y="512517"/>
                      <a:pt x="495053" y="483467"/>
                      <a:pt x="465724" y="454417"/>
                    </a:cubicBezTo>
                    <a:cubicBezTo>
                      <a:pt x="471699" y="444915"/>
                      <a:pt x="477944" y="434598"/>
                      <a:pt x="484190" y="424281"/>
                    </a:cubicBezTo>
                    <a:cubicBezTo>
                      <a:pt x="485548" y="422109"/>
                      <a:pt x="487177" y="418851"/>
                      <a:pt x="486363" y="416951"/>
                    </a:cubicBezTo>
                    <a:cubicBezTo>
                      <a:pt x="480660" y="403647"/>
                      <a:pt x="474414" y="390887"/>
                      <a:pt x="468168" y="377041"/>
                    </a:cubicBezTo>
                    <a:cubicBezTo>
                      <a:pt x="438568" y="400118"/>
                      <a:pt x="409783" y="422381"/>
                      <a:pt x="380998" y="444915"/>
                    </a:cubicBezTo>
                    <a:cubicBezTo>
                      <a:pt x="360359" y="461205"/>
                      <a:pt x="337277" y="470707"/>
                      <a:pt x="310935" y="471521"/>
                    </a:cubicBezTo>
                    <a:cubicBezTo>
                      <a:pt x="296814" y="472064"/>
                      <a:pt x="282422" y="471793"/>
                      <a:pt x="268301" y="471793"/>
                    </a:cubicBezTo>
                    <a:cubicBezTo>
                      <a:pt x="249563" y="471793"/>
                      <a:pt x="230554" y="471793"/>
                      <a:pt x="211545" y="471793"/>
                    </a:cubicBezTo>
                    <a:cubicBezTo>
                      <a:pt x="211545" y="510345"/>
                      <a:pt x="211545" y="547540"/>
                      <a:pt x="211545" y="585550"/>
                    </a:cubicBezTo>
                    <a:cubicBezTo>
                      <a:pt x="215890" y="585550"/>
                      <a:pt x="219691" y="585821"/>
                      <a:pt x="223222" y="585550"/>
                    </a:cubicBezTo>
                    <a:cubicBezTo>
                      <a:pt x="288668" y="579306"/>
                      <a:pt x="330759" y="620302"/>
                      <a:pt x="325057" y="687633"/>
                    </a:cubicBezTo>
                    <a:cubicBezTo>
                      <a:pt x="323699" y="704465"/>
                      <a:pt x="324785" y="721841"/>
                      <a:pt x="324785" y="740846"/>
                    </a:cubicBezTo>
                    <a:close/>
                    <a:moveTo>
                      <a:pt x="454590" y="257039"/>
                    </a:moveTo>
                    <a:cubicBezTo>
                      <a:pt x="454590" y="257854"/>
                      <a:pt x="454590" y="258940"/>
                      <a:pt x="454590" y="259754"/>
                    </a:cubicBezTo>
                    <a:cubicBezTo>
                      <a:pt x="456491" y="260569"/>
                      <a:pt x="458392" y="261655"/>
                      <a:pt x="460293" y="262469"/>
                    </a:cubicBezTo>
                    <a:cubicBezTo>
                      <a:pt x="497225" y="275501"/>
                      <a:pt x="512432" y="309438"/>
                      <a:pt x="497768" y="345547"/>
                    </a:cubicBezTo>
                    <a:cubicBezTo>
                      <a:pt x="496410" y="348534"/>
                      <a:pt x="495867" y="352878"/>
                      <a:pt x="497225" y="355864"/>
                    </a:cubicBezTo>
                    <a:cubicBezTo>
                      <a:pt x="504286" y="373783"/>
                      <a:pt x="511346" y="391702"/>
                      <a:pt x="520036" y="408806"/>
                    </a:cubicBezTo>
                    <a:cubicBezTo>
                      <a:pt x="524381" y="416951"/>
                      <a:pt x="524653" y="422381"/>
                      <a:pt x="519221" y="429439"/>
                    </a:cubicBezTo>
                    <a:cubicBezTo>
                      <a:pt x="514333" y="436227"/>
                      <a:pt x="510260" y="443557"/>
                      <a:pt x="506458" y="449530"/>
                    </a:cubicBezTo>
                    <a:cubicBezTo>
                      <a:pt x="523838" y="466906"/>
                      <a:pt x="540403" y="483739"/>
                      <a:pt x="557511" y="500843"/>
                    </a:cubicBezTo>
                    <a:cubicBezTo>
                      <a:pt x="565387" y="495956"/>
                      <a:pt x="573805" y="490255"/>
                      <a:pt x="582766" y="485639"/>
                    </a:cubicBezTo>
                    <a:cubicBezTo>
                      <a:pt x="585753" y="484010"/>
                      <a:pt x="591456" y="484010"/>
                      <a:pt x="594172" y="485639"/>
                    </a:cubicBezTo>
                    <a:cubicBezTo>
                      <a:pt x="615897" y="498400"/>
                      <a:pt x="638979" y="507902"/>
                      <a:pt x="663419" y="514146"/>
                    </a:cubicBezTo>
                    <a:cubicBezTo>
                      <a:pt x="666678" y="514961"/>
                      <a:pt x="670480" y="519033"/>
                      <a:pt x="671566" y="522563"/>
                    </a:cubicBezTo>
                    <a:cubicBezTo>
                      <a:pt x="674553" y="532065"/>
                      <a:pt x="676454" y="542111"/>
                      <a:pt x="678898" y="552156"/>
                    </a:cubicBezTo>
                    <a:cubicBezTo>
                      <a:pt x="703067" y="552156"/>
                      <a:pt x="726693" y="552156"/>
                      <a:pt x="750862" y="552156"/>
                    </a:cubicBezTo>
                    <a:cubicBezTo>
                      <a:pt x="753306" y="542111"/>
                      <a:pt x="754935" y="532065"/>
                      <a:pt x="758194" y="522563"/>
                    </a:cubicBezTo>
                    <a:cubicBezTo>
                      <a:pt x="759280" y="519305"/>
                      <a:pt x="763082" y="515232"/>
                      <a:pt x="766340" y="514418"/>
                    </a:cubicBezTo>
                    <a:cubicBezTo>
                      <a:pt x="790781" y="508173"/>
                      <a:pt x="813863" y="498671"/>
                      <a:pt x="835588" y="485911"/>
                    </a:cubicBezTo>
                    <a:cubicBezTo>
                      <a:pt x="838575" y="484282"/>
                      <a:pt x="844006" y="484282"/>
                      <a:pt x="846994" y="485911"/>
                    </a:cubicBezTo>
                    <a:cubicBezTo>
                      <a:pt x="855955" y="490526"/>
                      <a:pt x="864373" y="496228"/>
                      <a:pt x="871434" y="500572"/>
                    </a:cubicBezTo>
                    <a:cubicBezTo>
                      <a:pt x="889085" y="483196"/>
                      <a:pt x="905922" y="466363"/>
                      <a:pt x="923302" y="449259"/>
                    </a:cubicBezTo>
                    <a:cubicBezTo>
                      <a:pt x="918685" y="441928"/>
                      <a:pt x="914069" y="433783"/>
                      <a:pt x="908638" y="425910"/>
                    </a:cubicBezTo>
                    <a:cubicBezTo>
                      <a:pt x="905379" y="421295"/>
                      <a:pt x="905650" y="417494"/>
                      <a:pt x="908094" y="412335"/>
                    </a:cubicBezTo>
                    <a:cubicBezTo>
                      <a:pt x="918142" y="389801"/>
                      <a:pt x="926832" y="366995"/>
                      <a:pt x="936880" y="344461"/>
                    </a:cubicBezTo>
                    <a:cubicBezTo>
                      <a:pt x="938509" y="340932"/>
                      <a:pt x="942311" y="337131"/>
                      <a:pt x="945841" y="335773"/>
                    </a:cubicBezTo>
                    <a:cubicBezTo>
                      <a:pt x="955346" y="332515"/>
                      <a:pt x="965122" y="330886"/>
                      <a:pt x="974626" y="328714"/>
                    </a:cubicBezTo>
                    <a:cubicBezTo>
                      <a:pt x="974626" y="304008"/>
                      <a:pt x="974626" y="280388"/>
                      <a:pt x="974626" y="256768"/>
                    </a:cubicBezTo>
                    <a:cubicBezTo>
                      <a:pt x="964579" y="254324"/>
                      <a:pt x="954803" y="252695"/>
                      <a:pt x="945570" y="249709"/>
                    </a:cubicBezTo>
                    <a:cubicBezTo>
                      <a:pt x="942039" y="248623"/>
                      <a:pt x="937694" y="245093"/>
                      <a:pt x="936880" y="241835"/>
                    </a:cubicBezTo>
                    <a:cubicBezTo>
                      <a:pt x="930634" y="217129"/>
                      <a:pt x="920858" y="193781"/>
                      <a:pt x="907823" y="171789"/>
                    </a:cubicBezTo>
                    <a:cubicBezTo>
                      <a:pt x="906193" y="169074"/>
                      <a:pt x="906737" y="163373"/>
                      <a:pt x="908366" y="160387"/>
                    </a:cubicBezTo>
                    <a:cubicBezTo>
                      <a:pt x="912982" y="151427"/>
                      <a:pt x="918685" y="143011"/>
                      <a:pt x="923030" y="135952"/>
                    </a:cubicBezTo>
                    <a:cubicBezTo>
                      <a:pt x="905379" y="118305"/>
                      <a:pt x="888814" y="101743"/>
                      <a:pt x="871706" y="84368"/>
                    </a:cubicBezTo>
                    <a:cubicBezTo>
                      <a:pt x="864645" y="88711"/>
                      <a:pt x="856227" y="93327"/>
                      <a:pt x="848623" y="98757"/>
                    </a:cubicBezTo>
                    <a:cubicBezTo>
                      <a:pt x="843463" y="102286"/>
                      <a:pt x="839661" y="101743"/>
                      <a:pt x="833959" y="99300"/>
                    </a:cubicBezTo>
                    <a:cubicBezTo>
                      <a:pt x="811962" y="89526"/>
                      <a:pt x="789423" y="80024"/>
                      <a:pt x="766884" y="71336"/>
                    </a:cubicBezTo>
                    <a:cubicBezTo>
                      <a:pt x="761181" y="69164"/>
                      <a:pt x="758465" y="66992"/>
                      <a:pt x="757379" y="61290"/>
                    </a:cubicBezTo>
                    <a:cubicBezTo>
                      <a:pt x="755478" y="51788"/>
                      <a:pt x="753034" y="42286"/>
                      <a:pt x="750590" y="32783"/>
                    </a:cubicBezTo>
                    <a:cubicBezTo>
                      <a:pt x="726421" y="32783"/>
                      <a:pt x="702796" y="32783"/>
                      <a:pt x="678627" y="32783"/>
                    </a:cubicBezTo>
                    <a:cubicBezTo>
                      <a:pt x="676183" y="42557"/>
                      <a:pt x="674553" y="52331"/>
                      <a:pt x="671566" y="61562"/>
                    </a:cubicBezTo>
                    <a:cubicBezTo>
                      <a:pt x="670208" y="65091"/>
                      <a:pt x="666678" y="69707"/>
                      <a:pt x="663148" y="70793"/>
                    </a:cubicBezTo>
                    <a:cubicBezTo>
                      <a:pt x="638708" y="77037"/>
                      <a:pt x="615897" y="86811"/>
                      <a:pt x="594172" y="99571"/>
                    </a:cubicBezTo>
                    <a:cubicBezTo>
                      <a:pt x="591185" y="101200"/>
                      <a:pt x="585753" y="100929"/>
                      <a:pt x="582766" y="99300"/>
                    </a:cubicBezTo>
                    <a:cubicBezTo>
                      <a:pt x="573805" y="94684"/>
                      <a:pt x="565387" y="88983"/>
                      <a:pt x="558598" y="84639"/>
                    </a:cubicBezTo>
                    <a:cubicBezTo>
                      <a:pt x="540946" y="102286"/>
                      <a:pt x="524110" y="119119"/>
                      <a:pt x="507001" y="136223"/>
                    </a:cubicBezTo>
                    <a:cubicBezTo>
                      <a:pt x="511075" y="143011"/>
                      <a:pt x="515691" y="150884"/>
                      <a:pt x="520851" y="158486"/>
                    </a:cubicBezTo>
                    <a:cubicBezTo>
                      <a:pt x="524653" y="163916"/>
                      <a:pt x="524110" y="167988"/>
                      <a:pt x="521394" y="173961"/>
                    </a:cubicBezTo>
                    <a:cubicBezTo>
                      <a:pt x="511618" y="195681"/>
                      <a:pt x="502385" y="217944"/>
                      <a:pt x="493966" y="240206"/>
                    </a:cubicBezTo>
                    <a:cubicBezTo>
                      <a:pt x="491794" y="246179"/>
                      <a:pt x="489350" y="249166"/>
                      <a:pt x="483376" y="250252"/>
                    </a:cubicBezTo>
                    <a:cubicBezTo>
                      <a:pt x="473871" y="252152"/>
                      <a:pt x="464366" y="254596"/>
                      <a:pt x="454590" y="257039"/>
                    </a:cubicBezTo>
                    <a:close/>
                    <a:moveTo>
                      <a:pt x="162936" y="195138"/>
                    </a:moveTo>
                    <a:cubicBezTo>
                      <a:pt x="118128" y="194867"/>
                      <a:pt x="81196" y="231247"/>
                      <a:pt x="80925" y="276044"/>
                    </a:cubicBezTo>
                    <a:cubicBezTo>
                      <a:pt x="80653" y="320298"/>
                      <a:pt x="116771" y="357221"/>
                      <a:pt x="161035" y="357764"/>
                    </a:cubicBezTo>
                    <a:cubicBezTo>
                      <a:pt x="206114" y="358307"/>
                      <a:pt x="243046" y="322198"/>
                      <a:pt x="243589" y="277401"/>
                    </a:cubicBezTo>
                    <a:cubicBezTo>
                      <a:pt x="243860" y="232333"/>
                      <a:pt x="207743" y="195410"/>
                      <a:pt x="162936" y="195138"/>
                    </a:cubicBezTo>
                    <a:close/>
                    <a:moveTo>
                      <a:pt x="33402" y="699850"/>
                    </a:moveTo>
                    <a:cubicBezTo>
                      <a:pt x="32587" y="701750"/>
                      <a:pt x="32316" y="702293"/>
                      <a:pt x="32316" y="702836"/>
                    </a:cubicBezTo>
                    <a:cubicBezTo>
                      <a:pt x="32316" y="783471"/>
                      <a:pt x="32044" y="864105"/>
                      <a:pt x="32587" y="944740"/>
                    </a:cubicBezTo>
                    <a:cubicBezTo>
                      <a:pt x="32587" y="950713"/>
                      <a:pt x="35574" y="957229"/>
                      <a:pt x="39105" y="962387"/>
                    </a:cubicBezTo>
                    <a:cubicBezTo>
                      <a:pt x="47251" y="974333"/>
                      <a:pt x="61644" y="978405"/>
                      <a:pt x="74950" y="974061"/>
                    </a:cubicBezTo>
                    <a:cubicBezTo>
                      <a:pt x="89071" y="969446"/>
                      <a:pt x="97218" y="957500"/>
                      <a:pt x="97218" y="941210"/>
                    </a:cubicBezTo>
                    <a:cubicBezTo>
                      <a:pt x="97218" y="868449"/>
                      <a:pt x="97218" y="795417"/>
                      <a:pt x="97218" y="722656"/>
                    </a:cubicBezTo>
                    <a:cubicBezTo>
                      <a:pt x="97218" y="720484"/>
                      <a:pt x="96675" y="718312"/>
                      <a:pt x="96404" y="715325"/>
                    </a:cubicBezTo>
                    <a:cubicBezTo>
                      <a:pt x="73593" y="716954"/>
                      <a:pt x="52411" y="713696"/>
                      <a:pt x="33402" y="699850"/>
                    </a:cubicBezTo>
                    <a:close/>
                    <a:moveTo>
                      <a:pt x="130077" y="876323"/>
                    </a:moveTo>
                    <a:cubicBezTo>
                      <a:pt x="151802" y="861119"/>
                      <a:pt x="172169" y="847001"/>
                      <a:pt x="192264" y="832612"/>
                    </a:cubicBezTo>
                    <a:cubicBezTo>
                      <a:pt x="194165" y="831254"/>
                      <a:pt x="196066" y="827996"/>
                      <a:pt x="196066" y="825553"/>
                    </a:cubicBezTo>
                    <a:cubicBezTo>
                      <a:pt x="195794" y="807634"/>
                      <a:pt x="194980" y="789715"/>
                      <a:pt x="194708" y="772068"/>
                    </a:cubicBezTo>
                    <a:cubicBezTo>
                      <a:pt x="194436" y="753606"/>
                      <a:pt x="194708" y="735145"/>
                      <a:pt x="194708" y="716140"/>
                    </a:cubicBezTo>
                    <a:cubicBezTo>
                      <a:pt x="172440" y="716140"/>
                      <a:pt x="151530" y="716140"/>
                      <a:pt x="130077" y="716140"/>
                    </a:cubicBezTo>
                    <a:cubicBezTo>
                      <a:pt x="130077" y="769353"/>
                      <a:pt x="130077" y="821752"/>
                      <a:pt x="130077" y="876323"/>
                    </a:cubicBezTo>
                    <a:close/>
                  </a:path>
                </a:pathLst>
              </a:custGeom>
              <a:grpFill/>
              <a:ln w="2705" cap="flat">
                <a:noFill/>
                <a:prstDash val="solid"/>
                <a:miter/>
              </a:ln>
            </p:spPr>
            <p:txBody>
              <a:bodyPr rtlCol="0" anchor="ctr"/>
              <a:lstStyle/>
              <a:p>
                <a:endParaRPr lang="en-US" dirty="0"/>
              </a:p>
            </p:txBody>
          </p:sp>
          <p:sp>
            <p:nvSpPr>
              <p:cNvPr id="65" name="Freeform 64">
                <a:extLst>
                  <a:ext uri="{FF2B5EF4-FFF2-40B4-BE49-F238E27FC236}">
                    <a16:creationId xmlns:a16="http://schemas.microsoft.com/office/drawing/2014/main" id="{A02DEF54-2337-2860-62A0-B58D679B83DE}"/>
                  </a:ext>
                </a:extLst>
              </p:cNvPr>
              <p:cNvSpPr/>
              <p:nvPr/>
            </p:nvSpPr>
            <p:spPr>
              <a:xfrm>
                <a:off x="5136726" y="2858871"/>
                <a:ext cx="240058" cy="180816"/>
              </a:xfrm>
              <a:custGeom>
                <a:avLst/>
                <a:gdLst>
                  <a:gd name="connsiteX0" fmla="*/ 18738 w 240058"/>
                  <a:gd name="connsiteY0" fmla="*/ 180817 h 180816"/>
                  <a:gd name="connsiteX1" fmla="*/ 0 w 240058"/>
                  <a:gd name="connsiteY1" fmla="*/ 154210 h 180816"/>
                  <a:gd name="connsiteX2" fmla="*/ 221321 w 240058"/>
                  <a:gd name="connsiteY2" fmla="*/ 0 h 180816"/>
                  <a:gd name="connsiteX3" fmla="*/ 240058 w 240058"/>
                  <a:gd name="connsiteY3" fmla="*/ 26607 h 180816"/>
                  <a:gd name="connsiteX4" fmla="*/ 18738 w 240058"/>
                  <a:gd name="connsiteY4" fmla="*/ 180817 h 18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8" h="180816">
                    <a:moveTo>
                      <a:pt x="18738" y="180817"/>
                    </a:moveTo>
                    <a:cubicBezTo>
                      <a:pt x="12492" y="171586"/>
                      <a:pt x="6517" y="163169"/>
                      <a:pt x="0" y="154210"/>
                    </a:cubicBezTo>
                    <a:cubicBezTo>
                      <a:pt x="73864" y="102897"/>
                      <a:pt x="146914" y="51856"/>
                      <a:pt x="221321" y="0"/>
                    </a:cubicBezTo>
                    <a:cubicBezTo>
                      <a:pt x="227567" y="8688"/>
                      <a:pt x="233269" y="17104"/>
                      <a:pt x="240058" y="26607"/>
                    </a:cubicBezTo>
                    <a:cubicBezTo>
                      <a:pt x="166194" y="78191"/>
                      <a:pt x="92873" y="129232"/>
                      <a:pt x="18738" y="180817"/>
                    </a:cubicBezTo>
                    <a:close/>
                  </a:path>
                </a:pathLst>
              </a:custGeom>
              <a:grpFill/>
              <a:ln w="2705"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D32B6E4B-9906-7625-1965-D05E1A33D225}"/>
                  </a:ext>
                </a:extLst>
              </p:cNvPr>
              <p:cNvSpPr/>
              <p:nvPr/>
            </p:nvSpPr>
            <p:spPr>
              <a:xfrm>
                <a:off x="5634223" y="3035343"/>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131"/>
                      <a:pt x="0" y="0"/>
                    </a:cubicBezTo>
                    <a:close/>
                  </a:path>
                </a:pathLst>
              </a:custGeom>
              <a:grpFill/>
              <a:ln w="2705"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1B481826-0099-F5B5-60CA-697B1E821815}"/>
                  </a:ext>
                </a:extLst>
              </p:cNvPr>
              <p:cNvSpPr/>
              <p:nvPr/>
            </p:nvSpPr>
            <p:spPr>
              <a:xfrm>
                <a:off x="5633952" y="3100231"/>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591" y="0"/>
                      <a:pt x="20639" y="0"/>
                      <a:pt x="31229" y="0"/>
                    </a:cubicBezTo>
                    <a:cubicBezTo>
                      <a:pt x="31229" y="10317"/>
                      <a:pt x="31229" y="20634"/>
                      <a:pt x="31229" y="31494"/>
                    </a:cubicBezTo>
                    <a:cubicBezTo>
                      <a:pt x="20910" y="31494"/>
                      <a:pt x="10591" y="31494"/>
                      <a:pt x="0" y="31494"/>
                    </a:cubicBezTo>
                    <a:cubicBezTo>
                      <a:pt x="0" y="21177"/>
                      <a:pt x="0" y="11403"/>
                      <a:pt x="0" y="0"/>
                    </a:cubicBezTo>
                    <a:close/>
                  </a:path>
                </a:pathLst>
              </a:custGeom>
              <a:grpFill/>
              <a:ln w="2705"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0F63FB71-6A32-1E83-26A8-6E0BC7AB3CBF}"/>
                  </a:ext>
                </a:extLst>
              </p:cNvPr>
              <p:cNvSpPr/>
              <p:nvPr/>
            </p:nvSpPr>
            <p:spPr>
              <a:xfrm>
                <a:off x="4885806" y="3165390"/>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403"/>
                      <a:pt x="0" y="0"/>
                    </a:cubicBezTo>
                    <a:close/>
                  </a:path>
                </a:pathLst>
              </a:custGeom>
              <a:grpFill/>
              <a:ln w="2705" cap="flat">
                <a:noFill/>
                <a:prstDash val="solid"/>
                <a:miter/>
              </a:ln>
            </p:spPr>
            <p:txBody>
              <a:bodyPr rtlCol="0" anchor="ctr"/>
              <a:lstStyle/>
              <a:p>
                <a:endParaRPr lang="en-US" dirty="0"/>
              </a:p>
            </p:txBody>
          </p:sp>
          <p:sp>
            <p:nvSpPr>
              <p:cNvPr id="69" name="Freeform 68">
                <a:extLst>
                  <a:ext uri="{FF2B5EF4-FFF2-40B4-BE49-F238E27FC236}">
                    <a16:creationId xmlns:a16="http://schemas.microsoft.com/office/drawing/2014/main" id="{56BA1724-A8E2-2926-9FD5-34135AAD534F}"/>
                  </a:ext>
                </a:extLst>
              </p:cNvPr>
              <p:cNvSpPr/>
              <p:nvPr/>
            </p:nvSpPr>
            <p:spPr>
              <a:xfrm>
                <a:off x="4950708" y="316566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405" y="31222"/>
                      <a:pt x="0" y="31222"/>
                    </a:cubicBezTo>
                    <a:close/>
                  </a:path>
                </a:pathLst>
              </a:custGeom>
              <a:grpFill/>
              <a:ln w="2705" cap="flat">
                <a:noFill/>
                <a:prstDash val="solid"/>
                <a:miter/>
              </a:ln>
            </p:spPr>
            <p:txBody>
              <a:bodyPr rtlCol="0" anchor="ctr"/>
              <a:lstStyle/>
              <a:p>
                <a:endParaRPr lang="en-US" dirty="0"/>
              </a:p>
            </p:txBody>
          </p:sp>
          <p:sp>
            <p:nvSpPr>
              <p:cNvPr id="70" name="Freeform 69">
                <a:extLst>
                  <a:ext uri="{FF2B5EF4-FFF2-40B4-BE49-F238E27FC236}">
                    <a16:creationId xmlns:a16="http://schemas.microsoft.com/office/drawing/2014/main" id="{26DC0F20-5271-9E10-B537-92597A96279E}"/>
                  </a:ext>
                </a:extLst>
              </p:cNvPr>
              <p:cNvSpPr/>
              <p:nvPr/>
            </p:nvSpPr>
            <p:spPr>
              <a:xfrm>
                <a:off x="5015883" y="316566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134" y="31222"/>
                      <a:pt x="0" y="31222"/>
                    </a:cubicBezTo>
                    <a:close/>
                  </a:path>
                </a:pathLst>
              </a:custGeom>
              <a:grpFill/>
              <a:ln w="2705" cap="flat">
                <a:noFill/>
                <a:prstDash val="solid"/>
                <a:miter/>
              </a:ln>
            </p:spPr>
            <p:txBody>
              <a:bodyPr rtlCol="0" anchor="ctr"/>
              <a:lstStyle/>
              <a:p>
                <a:endParaRPr lang="en-US" dirty="0"/>
              </a:p>
            </p:txBody>
          </p:sp>
          <p:sp>
            <p:nvSpPr>
              <p:cNvPr id="71" name="Freeform 70">
                <a:extLst>
                  <a:ext uri="{FF2B5EF4-FFF2-40B4-BE49-F238E27FC236}">
                    <a16:creationId xmlns:a16="http://schemas.microsoft.com/office/drawing/2014/main" id="{07449212-6047-7B03-F75C-DE0DAA2F76F3}"/>
                  </a:ext>
                </a:extLst>
              </p:cNvPr>
              <p:cNvSpPr/>
              <p:nvPr/>
            </p:nvSpPr>
            <p:spPr>
              <a:xfrm>
                <a:off x="5634223" y="3165661"/>
                <a:ext cx="31500" cy="30950"/>
              </a:xfrm>
              <a:custGeom>
                <a:avLst/>
                <a:gdLst>
                  <a:gd name="connsiteX0" fmla="*/ 31501 w 31500"/>
                  <a:gd name="connsiteY0" fmla="*/ 0 h 30950"/>
                  <a:gd name="connsiteX1" fmla="*/ 31501 w 31500"/>
                  <a:gd name="connsiteY1" fmla="*/ 30951 h 30950"/>
                  <a:gd name="connsiteX2" fmla="*/ 0 w 31500"/>
                  <a:gd name="connsiteY2" fmla="*/ 30951 h 30950"/>
                  <a:gd name="connsiteX3" fmla="*/ 0 w 31500"/>
                  <a:gd name="connsiteY3" fmla="*/ 0 h 30950"/>
                  <a:gd name="connsiteX4" fmla="*/ 31501 w 31500"/>
                  <a:gd name="connsiteY4" fmla="*/ 0 h 3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0950">
                    <a:moveTo>
                      <a:pt x="31501" y="0"/>
                    </a:moveTo>
                    <a:cubicBezTo>
                      <a:pt x="31501" y="10317"/>
                      <a:pt x="31501" y="20362"/>
                      <a:pt x="31501" y="30951"/>
                    </a:cubicBezTo>
                    <a:cubicBezTo>
                      <a:pt x="20910" y="30951"/>
                      <a:pt x="10591" y="30951"/>
                      <a:pt x="0" y="30951"/>
                    </a:cubicBezTo>
                    <a:cubicBezTo>
                      <a:pt x="0" y="20634"/>
                      <a:pt x="0" y="10588"/>
                      <a:pt x="0" y="0"/>
                    </a:cubicBezTo>
                    <a:cubicBezTo>
                      <a:pt x="9776" y="0"/>
                      <a:pt x="20095" y="0"/>
                      <a:pt x="31501" y="0"/>
                    </a:cubicBezTo>
                    <a:close/>
                  </a:path>
                </a:pathLst>
              </a:custGeom>
              <a:grpFill/>
              <a:ln w="2705" cap="flat">
                <a:noFill/>
                <a:prstDash val="solid"/>
                <a:miter/>
              </a:ln>
            </p:spPr>
            <p:txBody>
              <a:bodyPr rtlCol="0" anchor="ctr"/>
              <a:lstStyle/>
              <a:p>
                <a:endParaRPr lang="en-US" dirty="0"/>
              </a:p>
            </p:txBody>
          </p:sp>
          <p:sp>
            <p:nvSpPr>
              <p:cNvPr id="72" name="Freeform 71">
                <a:extLst>
                  <a:ext uri="{FF2B5EF4-FFF2-40B4-BE49-F238E27FC236}">
                    <a16:creationId xmlns:a16="http://schemas.microsoft.com/office/drawing/2014/main" id="{2C5FDB0D-231B-55FD-1B83-131F0EF5DC6A}"/>
                  </a:ext>
                </a:extLst>
              </p:cNvPr>
              <p:cNvSpPr/>
              <p:nvPr/>
            </p:nvSpPr>
            <p:spPr>
              <a:xfrm>
                <a:off x="5077798" y="3035886"/>
                <a:ext cx="45078" cy="45068"/>
              </a:xfrm>
              <a:custGeom>
                <a:avLst/>
                <a:gdLst>
                  <a:gd name="connsiteX0" fmla="*/ 26613 w 45078"/>
                  <a:gd name="connsiteY0" fmla="*/ 0 h 45068"/>
                  <a:gd name="connsiteX1" fmla="*/ 45079 w 45078"/>
                  <a:gd name="connsiteY1" fmla="*/ 26607 h 45068"/>
                  <a:gd name="connsiteX2" fmla="*/ 18738 w 45078"/>
                  <a:gd name="connsiteY2" fmla="*/ 45068 h 45068"/>
                  <a:gd name="connsiteX3" fmla="*/ 0 w 45078"/>
                  <a:gd name="connsiteY3" fmla="*/ 18462 h 45068"/>
                  <a:gd name="connsiteX4" fmla="*/ 26613 w 45078"/>
                  <a:gd name="connsiteY4" fmla="*/ 0 h 4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8" h="45068">
                    <a:moveTo>
                      <a:pt x="26613" y="0"/>
                    </a:moveTo>
                    <a:cubicBezTo>
                      <a:pt x="32859" y="9231"/>
                      <a:pt x="38833" y="17376"/>
                      <a:pt x="45079" y="26607"/>
                    </a:cubicBezTo>
                    <a:cubicBezTo>
                      <a:pt x="36389" y="32851"/>
                      <a:pt x="27971" y="38552"/>
                      <a:pt x="18738" y="45068"/>
                    </a:cubicBezTo>
                    <a:cubicBezTo>
                      <a:pt x="12220" y="35837"/>
                      <a:pt x="6517" y="27421"/>
                      <a:pt x="0" y="18462"/>
                    </a:cubicBezTo>
                    <a:cubicBezTo>
                      <a:pt x="8961" y="12217"/>
                      <a:pt x="17108" y="6516"/>
                      <a:pt x="26613" y="0"/>
                    </a:cubicBezTo>
                    <a:close/>
                  </a:path>
                </a:pathLst>
              </a:custGeom>
              <a:grpFill/>
              <a:ln w="2705"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1D431C78-1E9F-7417-6C98-1D0B87FB37D7}"/>
                  </a:ext>
                </a:extLst>
              </p:cNvPr>
              <p:cNvSpPr/>
              <p:nvPr/>
            </p:nvSpPr>
            <p:spPr>
              <a:xfrm>
                <a:off x="5243177" y="2351715"/>
                <a:ext cx="390232" cy="390140"/>
              </a:xfrm>
              <a:custGeom>
                <a:avLst/>
                <a:gdLst>
                  <a:gd name="connsiteX0" fmla="*/ 195523 w 390232"/>
                  <a:gd name="connsiteY0" fmla="*/ 0 h 390140"/>
                  <a:gd name="connsiteX1" fmla="*/ 390231 w 390232"/>
                  <a:gd name="connsiteY1" fmla="*/ 195477 h 390140"/>
                  <a:gd name="connsiteX2" fmla="*/ 194709 w 390232"/>
                  <a:gd name="connsiteY2" fmla="*/ 390140 h 390140"/>
                  <a:gd name="connsiteX3" fmla="*/ 1 w 390232"/>
                  <a:gd name="connsiteY3" fmla="*/ 194663 h 390140"/>
                  <a:gd name="connsiteX4" fmla="*/ 195523 w 390232"/>
                  <a:gd name="connsiteY4" fmla="*/ 0 h 390140"/>
                  <a:gd name="connsiteX5" fmla="*/ 194980 w 390232"/>
                  <a:gd name="connsiteY5" fmla="*/ 32580 h 390140"/>
                  <a:gd name="connsiteX6" fmla="*/ 32588 w 390232"/>
                  <a:gd name="connsiteY6" fmla="*/ 194663 h 390140"/>
                  <a:gd name="connsiteX7" fmla="*/ 195252 w 390232"/>
                  <a:gd name="connsiteY7" fmla="*/ 357832 h 390140"/>
                  <a:gd name="connsiteX8" fmla="*/ 357916 w 390232"/>
                  <a:gd name="connsiteY8" fmla="*/ 195477 h 390140"/>
                  <a:gd name="connsiteX9" fmla="*/ 194980 w 390232"/>
                  <a:gd name="connsiteY9" fmla="*/ 32580 h 39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232" h="390140">
                    <a:moveTo>
                      <a:pt x="195523" y="0"/>
                    </a:moveTo>
                    <a:cubicBezTo>
                      <a:pt x="303061" y="271"/>
                      <a:pt x="390503" y="87965"/>
                      <a:pt x="390231" y="195477"/>
                    </a:cubicBezTo>
                    <a:cubicBezTo>
                      <a:pt x="389960" y="302990"/>
                      <a:pt x="302246" y="390412"/>
                      <a:pt x="194709" y="390140"/>
                    </a:cubicBezTo>
                    <a:cubicBezTo>
                      <a:pt x="87171" y="389869"/>
                      <a:pt x="-271" y="302176"/>
                      <a:pt x="1" y="194663"/>
                    </a:cubicBezTo>
                    <a:cubicBezTo>
                      <a:pt x="272" y="87422"/>
                      <a:pt x="87986" y="0"/>
                      <a:pt x="195523" y="0"/>
                    </a:cubicBezTo>
                    <a:close/>
                    <a:moveTo>
                      <a:pt x="194980" y="32580"/>
                    </a:moveTo>
                    <a:cubicBezTo>
                      <a:pt x="105637" y="32580"/>
                      <a:pt x="32588" y="105341"/>
                      <a:pt x="32588" y="194663"/>
                    </a:cubicBezTo>
                    <a:cubicBezTo>
                      <a:pt x="32316" y="284528"/>
                      <a:pt x="105637" y="357832"/>
                      <a:pt x="195252" y="357832"/>
                    </a:cubicBezTo>
                    <a:cubicBezTo>
                      <a:pt x="284595" y="357832"/>
                      <a:pt x="357644" y="284800"/>
                      <a:pt x="357916" y="195477"/>
                    </a:cubicBezTo>
                    <a:cubicBezTo>
                      <a:pt x="357916" y="105884"/>
                      <a:pt x="284866" y="32580"/>
                      <a:pt x="194980" y="32580"/>
                    </a:cubicBezTo>
                    <a:close/>
                  </a:path>
                </a:pathLst>
              </a:custGeom>
              <a:grpFill/>
              <a:ln w="2705" cap="flat">
                <a:noFill/>
                <a:prstDash val="solid"/>
                <a:miter/>
              </a:ln>
            </p:spPr>
            <p:txBody>
              <a:bodyPr rtlCol="0" anchor="ctr"/>
              <a:lstStyle/>
              <a:p>
                <a:endParaRPr lang="en-US" dirty="0"/>
              </a:p>
            </p:txBody>
          </p:sp>
          <p:sp>
            <p:nvSpPr>
              <p:cNvPr id="74" name="Freeform 73">
                <a:extLst>
                  <a:ext uri="{FF2B5EF4-FFF2-40B4-BE49-F238E27FC236}">
                    <a16:creationId xmlns:a16="http://schemas.microsoft.com/office/drawing/2014/main" id="{89C6A5D8-4C60-6494-FBBB-93B467C1C2B0}"/>
                  </a:ext>
                </a:extLst>
              </p:cNvPr>
              <p:cNvSpPr/>
              <p:nvPr/>
            </p:nvSpPr>
            <p:spPr>
              <a:xfrm>
                <a:off x="5340668" y="2449182"/>
                <a:ext cx="195251" cy="195205"/>
              </a:xfrm>
              <a:custGeom>
                <a:avLst/>
                <a:gdLst>
                  <a:gd name="connsiteX0" fmla="*/ 195251 w 195251"/>
                  <a:gd name="connsiteY0" fmla="*/ 97739 h 195205"/>
                  <a:gd name="connsiteX1" fmla="*/ 97490 w 195251"/>
                  <a:gd name="connsiteY1" fmla="*/ 195206 h 195205"/>
                  <a:gd name="connsiteX2" fmla="*/ 0 w 195251"/>
                  <a:gd name="connsiteY2" fmla="*/ 97467 h 195205"/>
                  <a:gd name="connsiteX3" fmla="*/ 97761 w 195251"/>
                  <a:gd name="connsiteY3" fmla="*/ 0 h 195205"/>
                  <a:gd name="connsiteX4" fmla="*/ 195251 w 195251"/>
                  <a:gd name="connsiteY4" fmla="*/ 97739 h 195205"/>
                  <a:gd name="connsiteX5" fmla="*/ 162664 w 195251"/>
                  <a:gd name="connsiteY5" fmla="*/ 98010 h 195205"/>
                  <a:gd name="connsiteX6" fmla="*/ 97490 w 195251"/>
                  <a:gd name="connsiteY6" fmla="*/ 32851 h 195205"/>
                  <a:gd name="connsiteX7" fmla="*/ 32587 w 195251"/>
                  <a:gd name="connsiteY7" fmla="*/ 97196 h 195205"/>
                  <a:gd name="connsiteX8" fmla="*/ 97218 w 195251"/>
                  <a:gd name="connsiteY8" fmla="*/ 162898 h 195205"/>
                  <a:gd name="connsiteX9" fmla="*/ 162664 w 195251"/>
                  <a:gd name="connsiteY9" fmla="*/ 98010 h 19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51" h="195205">
                    <a:moveTo>
                      <a:pt x="195251" y="97739"/>
                    </a:moveTo>
                    <a:cubicBezTo>
                      <a:pt x="195251" y="151495"/>
                      <a:pt x="151259" y="195206"/>
                      <a:pt x="97490" y="195206"/>
                    </a:cubicBezTo>
                    <a:cubicBezTo>
                      <a:pt x="43993" y="195206"/>
                      <a:pt x="0" y="151224"/>
                      <a:pt x="0" y="97467"/>
                    </a:cubicBezTo>
                    <a:cubicBezTo>
                      <a:pt x="0" y="43711"/>
                      <a:pt x="43993" y="0"/>
                      <a:pt x="97761" y="0"/>
                    </a:cubicBezTo>
                    <a:cubicBezTo>
                      <a:pt x="151530" y="272"/>
                      <a:pt x="195251" y="44254"/>
                      <a:pt x="195251" y="97739"/>
                    </a:cubicBezTo>
                    <a:close/>
                    <a:moveTo>
                      <a:pt x="162664" y="98010"/>
                    </a:moveTo>
                    <a:cubicBezTo>
                      <a:pt x="162664" y="62173"/>
                      <a:pt x="133336" y="32851"/>
                      <a:pt x="97490" y="32851"/>
                    </a:cubicBezTo>
                    <a:cubicBezTo>
                      <a:pt x="61915" y="32851"/>
                      <a:pt x="32859" y="61901"/>
                      <a:pt x="32587" y="97196"/>
                    </a:cubicBezTo>
                    <a:cubicBezTo>
                      <a:pt x="32316" y="133033"/>
                      <a:pt x="61372" y="162626"/>
                      <a:pt x="97218" y="162898"/>
                    </a:cubicBezTo>
                    <a:cubicBezTo>
                      <a:pt x="133336" y="162898"/>
                      <a:pt x="162664" y="133848"/>
                      <a:pt x="162664" y="98010"/>
                    </a:cubicBezTo>
                    <a:close/>
                  </a:path>
                </a:pathLst>
              </a:custGeom>
              <a:grpFill/>
              <a:ln w="2705" cap="flat">
                <a:noFill/>
                <a:prstDash val="solid"/>
                <a:miter/>
              </a:ln>
            </p:spPr>
            <p:txBody>
              <a:bodyPr rtlCol="0" anchor="ctr"/>
              <a:lstStyle/>
              <a:p>
                <a:endParaRPr lang="en-US" dirty="0"/>
              </a:p>
            </p:txBody>
          </p:sp>
        </p:grpSp>
        <p:grpSp>
          <p:nvGrpSpPr>
            <p:cNvPr id="61" name="Graphic 2">
              <a:extLst>
                <a:ext uri="{FF2B5EF4-FFF2-40B4-BE49-F238E27FC236}">
                  <a16:creationId xmlns:a16="http://schemas.microsoft.com/office/drawing/2014/main" id="{596379C5-EC19-0682-0C39-B63D99595B71}"/>
                </a:ext>
              </a:extLst>
            </p:cNvPr>
            <p:cNvGrpSpPr/>
            <p:nvPr/>
          </p:nvGrpSpPr>
          <p:grpSpPr>
            <a:xfrm>
              <a:off x="5177732" y="2287099"/>
              <a:ext cx="520036" cy="519372"/>
              <a:chOff x="4594347" y="2258759"/>
              <a:chExt cx="520036" cy="519372"/>
            </a:xfrm>
            <a:grpFill/>
          </p:grpSpPr>
          <p:sp>
            <p:nvSpPr>
              <p:cNvPr id="62" name="Freeform 61">
                <a:extLst>
                  <a:ext uri="{FF2B5EF4-FFF2-40B4-BE49-F238E27FC236}">
                    <a16:creationId xmlns:a16="http://schemas.microsoft.com/office/drawing/2014/main" id="{9AE522AF-AA0B-2453-EAA9-DB121BA872A3}"/>
                  </a:ext>
                </a:extLst>
              </p:cNvPr>
              <p:cNvSpPr/>
              <p:nvPr/>
            </p:nvSpPr>
            <p:spPr>
              <a:xfrm>
                <a:off x="4594347" y="2258759"/>
                <a:ext cx="520036" cy="519372"/>
              </a:xfrm>
              <a:custGeom>
                <a:avLst/>
                <a:gdLst>
                  <a:gd name="connsiteX0" fmla="*/ 0 w 520036"/>
                  <a:gd name="connsiteY0" fmla="*/ 224256 h 519372"/>
                  <a:gd name="connsiteX1" fmla="*/ 28785 w 520036"/>
                  <a:gd name="connsiteY1" fmla="*/ 217469 h 519372"/>
                  <a:gd name="connsiteX2" fmla="*/ 39376 w 520036"/>
                  <a:gd name="connsiteY2" fmla="*/ 207423 h 519372"/>
                  <a:gd name="connsiteX3" fmla="*/ 66804 w 520036"/>
                  <a:gd name="connsiteY3" fmla="*/ 141178 h 519372"/>
                  <a:gd name="connsiteX4" fmla="*/ 66260 w 520036"/>
                  <a:gd name="connsiteY4" fmla="*/ 125703 h 519372"/>
                  <a:gd name="connsiteX5" fmla="*/ 52411 w 520036"/>
                  <a:gd name="connsiteY5" fmla="*/ 103440 h 519372"/>
                  <a:gd name="connsiteX6" fmla="*/ 104007 w 520036"/>
                  <a:gd name="connsiteY6" fmla="*/ 51856 h 519372"/>
                  <a:gd name="connsiteX7" fmla="*/ 128176 w 520036"/>
                  <a:gd name="connsiteY7" fmla="*/ 66517 h 519372"/>
                  <a:gd name="connsiteX8" fmla="*/ 139581 w 520036"/>
                  <a:gd name="connsiteY8" fmla="*/ 66788 h 519372"/>
                  <a:gd name="connsiteX9" fmla="*/ 208558 w 520036"/>
                  <a:gd name="connsiteY9" fmla="*/ 38010 h 519372"/>
                  <a:gd name="connsiteX10" fmla="*/ 216976 w 520036"/>
                  <a:gd name="connsiteY10" fmla="*/ 28779 h 519372"/>
                  <a:gd name="connsiteX11" fmla="*/ 224036 w 520036"/>
                  <a:gd name="connsiteY11" fmla="*/ 0 h 519372"/>
                  <a:gd name="connsiteX12" fmla="*/ 296000 w 520036"/>
                  <a:gd name="connsiteY12" fmla="*/ 0 h 519372"/>
                  <a:gd name="connsiteX13" fmla="*/ 302789 w 520036"/>
                  <a:gd name="connsiteY13" fmla="*/ 28507 h 519372"/>
                  <a:gd name="connsiteX14" fmla="*/ 312293 w 520036"/>
                  <a:gd name="connsiteY14" fmla="*/ 38552 h 519372"/>
                  <a:gd name="connsiteX15" fmla="*/ 379368 w 520036"/>
                  <a:gd name="connsiteY15" fmla="*/ 66517 h 519372"/>
                  <a:gd name="connsiteX16" fmla="*/ 394033 w 520036"/>
                  <a:gd name="connsiteY16" fmla="*/ 65974 h 519372"/>
                  <a:gd name="connsiteX17" fmla="*/ 417115 w 520036"/>
                  <a:gd name="connsiteY17" fmla="*/ 51584 h 519372"/>
                  <a:gd name="connsiteX18" fmla="*/ 468440 w 520036"/>
                  <a:gd name="connsiteY18" fmla="*/ 103169 h 519372"/>
                  <a:gd name="connsiteX19" fmla="*/ 453776 w 520036"/>
                  <a:gd name="connsiteY19" fmla="*/ 127603 h 519372"/>
                  <a:gd name="connsiteX20" fmla="*/ 453233 w 520036"/>
                  <a:gd name="connsiteY20" fmla="*/ 139006 h 519372"/>
                  <a:gd name="connsiteX21" fmla="*/ 482289 w 520036"/>
                  <a:gd name="connsiteY21" fmla="*/ 209052 h 519372"/>
                  <a:gd name="connsiteX22" fmla="*/ 490979 w 520036"/>
                  <a:gd name="connsiteY22" fmla="*/ 216926 h 519372"/>
                  <a:gd name="connsiteX23" fmla="*/ 520036 w 520036"/>
                  <a:gd name="connsiteY23" fmla="*/ 223985 h 519372"/>
                  <a:gd name="connsiteX24" fmla="*/ 520036 w 520036"/>
                  <a:gd name="connsiteY24" fmla="*/ 295931 h 519372"/>
                  <a:gd name="connsiteX25" fmla="*/ 491251 w 520036"/>
                  <a:gd name="connsiteY25" fmla="*/ 302990 h 519372"/>
                  <a:gd name="connsiteX26" fmla="*/ 482289 w 520036"/>
                  <a:gd name="connsiteY26" fmla="*/ 311678 h 519372"/>
                  <a:gd name="connsiteX27" fmla="*/ 453504 w 520036"/>
                  <a:gd name="connsiteY27" fmla="*/ 379552 h 519372"/>
                  <a:gd name="connsiteX28" fmla="*/ 454047 w 520036"/>
                  <a:gd name="connsiteY28" fmla="*/ 393127 h 519372"/>
                  <a:gd name="connsiteX29" fmla="*/ 468711 w 520036"/>
                  <a:gd name="connsiteY29" fmla="*/ 416476 h 519372"/>
                  <a:gd name="connsiteX30" fmla="*/ 416844 w 520036"/>
                  <a:gd name="connsiteY30" fmla="*/ 467788 h 519372"/>
                  <a:gd name="connsiteX31" fmla="*/ 392403 w 520036"/>
                  <a:gd name="connsiteY31" fmla="*/ 453128 h 519372"/>
                  <a:gd name="connsiteX32" fmla="*/ 380998 w 520036"/>
                  <a:gd name="connsiteY32" fmla="*/ 453128 h 519372"/>
                  <a:gd name="connsiteX33" fmla="*/ 311750 w 520036"/>
                  <a:gd name="connsiteY33" fmla="*/ 481635 h 519372"/>
                  <a:gd name="connsiteX34" fmla="*/ 303603 w 520036"/>
                  <a:gd name="connsiteY34" fmla="*/ 489780 h 519372"/>
                  <a:gd name="connsiteX35" fmla="*/ 296271 w 520036"/>
                  <a:gd name="connsiteY35" fmla="*/ 519373 h 519372"/>
                  <a:gd name="connsiteX36" fmla="*/ 224308 w 520036"/>
                  <a:gd name="connsiteY36" fmla="*/ 519373 h 519372"/>
                  <a:gd name="connsiteX37" fmla="*/ 216976 w 520036"/>
                  <a:gd name="connsiteY37" fmla="*/ 489780 h 519372"/>
                  <a:gd name="connsiteX38" fmla="*/ 208829 w 520036"/>
                  <a:gd name="connsiteY38" fmla="*/ 481363 h 519372"/>
                  <a:gd name="connsiteX39" fmla="*/ 139581 w 520036"/>
                  <a:gd name="connsiteY39" fmla="*/ 452856 h 519372"/>
                  <a:gd name="connsiteX40" fmla="*/ 128176 w 520036"/>
                  <a:gd name="connsiteY40" fmla="*/ 452856 h 519372"/>
                  <a:gd name="connsiteX41" fmla="*/ 102921 w 520036"/>
                  <a:gd name="connsiteY41" fmla="*/ 468060 h 519372"/>
                  <a:gd name="connsiteX42" fmla="*/ 51868 w 520036"/>
                  <a:gd name="connsiteY42" fmla="*/ 416747 h 519372"/>
                  <a:gd name="connsiteX43" fmla="*/ 64631 w 520036"/>
                  <a:gd name="connsiteY43" fmla="*/ 396656 h 519372"/>
                  <a:gd name="connsiteX44" fmla="*/ 65446 w 520036"/>
                  <a:gd name="connsiteY44" fmla="*/ 376023 h 519372"/>
                  <a:gd name="connsiteX45" fmla="*/ 42635 w 520036"/>
                  <a:gd name="connsiteY45" fmla="*/ 323081 h 519372"/>
                  <a:gd name="connsiteX46" fmla="*/ 43178 w 520036"/>
                  <a:gd name="connsiteY46" fmla="*/ 312764 h 519372"/>
                  <a:gd name="connsiteX47" fmla="*/ 5703 w 520036"/>
                  <a:gd name="connsiteY47" fmla="*/ 229686 h 519372"/>
                  <a:gd name="connsiteX48" fmla="*/ 0 w 520036"/>
                  <a:gd name="connsiteY48" fmla="*/ 226971 h 519372"/>
                  <a:gd name="connsiteX49" fmla="*/ 0 w 520036"/>
                  <a:gd name="connsiteY49" fmla="*/ 224256 h 519372"/>
                  <a:gd name="connsiteX50" fmla="*/ 260969 w 520036"/>
                  <a:gd name="connsiteY50" fmla="*/ 64616 h 519372"/>
                  <a:gd name="connsiteX51" fmla="*/ 65446 w 520036"/>
                  <a:gd name="connsiteY51" fmla="*/ 259279 h 519372"/>
                  <a:gd name="connsiteX52" fmla="*/ 260154 w 520036"/>
                  <a:gd name="connsiteY52" fmla="*/ 454757 h 519372"/>
                  <a:gd name="connsiteX53" fmla="*/ 455677 w 520036"/>
                  <a:gd name="connsiteY53" fmla="*/ 260094 h 519372"/>
                  <a:gd name="connsiteX54" fmla="*/ 260969 w 520036"/>
                  <a:gd name="connsiteY54" fmla="*/ 64616 h 51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0036" h="519372">
                    <a:moveTo>
                      <a:pt x="0" y="224256"/>
                    </a:moveTo>
                    <a:cubicBezTo>
                      <a:pt x="9505" y="221813"/>
                      <a:pt x="19009" y="219369"/>
                      <a:pt x="28785" y="217469"/>
                    </a:cubicBezTo>
                    <a:cubicBezTo>
                      <a:pt x="34760" y="216383"/>
                      <a:pt x="37204" y="213396"/>
                      <a:pt x="39376" y="207423"/>
                    </a:cubicBezTo>
                    <a:cubicBezTo>
                      <a:pt x="47794" y="185161"/>
                      <a:pt x="57027" y="162898"/>
                      <a:pt x="66804" y="141178"/>
                    </a:cubicBezTo>
                    <a:cubicBezTo>
                      <a:pt x="69519" y="135205"/>
                      <a:pt x="70062" y="131133"/>
                      <a:pt x="66260" y="125703"/>
                    </a:cubicBezTo>
                    <a:cubicBezTo>
                      <a:pt x="61101" y="118372"/>
                      <a:pt x="56484" y="110228"/>
                      <a:pt x="52411" y="103440"/>
                    </a:cubicBezTo>
                    <a:cubicBezTo>
                      <a:pt x="69519" y="86336"/>
                      <a:pt x="86356" y="69503"/>
                      <a:pt x="104007" y="51856"/>
                    </a:cubicBezTo>
                    <a:cubicBezTo>
                      <a:pt x="110796" y="56200"/>
                      <a:pt x="119215" y="61901"/>
                      <a:pt x="128176" y="66517"/>
                    </a:cubicBezTo>
                    <a:cubicBezTo>
                      <a:pt x="131163" y="68146"/>
                      <a:pt x="136866" y="68417"/>
                      <a:pt x="139581" y="66788"/>
                    </a:cubicBezTo>
                    <a:cubicBezTo>
                      <a:pt x="161306" y="54028"/>
                      <a:pt x="184389" y="44525"/>
                      <a:pt x="208558" y="38010"/>
                    </a:cubicBezTo>
                    <a:cubicBezTo>
                      <a:pt x="212088" y="37195"/>
                      <a:pt x="215890" y="32580"/>
                      <a:pt x="216976" y="28779"/>
                    </a:cubicBezTo>
                    <a:cubicBezTo>
                      <a:pt x="219963" y="19548"/>
                      <a:pt x="221864" y="9774"/>
                      <a:pt x="224036" y="0"/>
                    </a:cubicBezTo>
                    <a:cubicBezTo>
                      <a:pt x="247934" y="0"/>
                      <a:pt x="271559" y="0"/>
                      <a:pt x="296000" y="0"/>
                    </a:cubicBezTo>
                    <a:cubicBezTo>
                      <a:pt x="298172" y="9502"/>
                      <a:pt x="300888" y="19005"/>
                      <a:pt x="302789" y="28507"/>
                    </a:cubicBezTo>
                    <a:cubicBezTo>
                      <a:pt x="303875" y="34209"/>
                      <a:pt x="306590" y="36381"/>
                      <a:pt x="312293" y="38552"/>
                    </a:cubicBezTo>
                    <a:cubicBezTo>
                      <a:pt x="334833" y="47240"/>
                      <a:pt x="357372" y="56471"/>
                      <a:pt x="379368" y="66517"/>
                    </a:cubicBezTo>
                    <a:cubicBezTo>
                      <a:pt x="385071" y="68960"/>
                      <a:pt x="388873" y="69775"/>
                      <a:pt x="394033" y="65974"/>
                    </a:cubicBezTo>
                    <a:cubicBezTo>
                      <a:pt x="401636" y="60544"/>
                      <a:pt x="410055" y="55928"/>
                      <a:pt x="417115" y="51584"/>
                    </a:cubicBezTo>
                    <a:cubicBezTo>
                      <a:pt x="434223" y="68689"/>
                      <a:pt x="450788" y="85521"/>
                      <a:pt x="468440" y="103169"/>
                    </a:cubicBezTo>
                    <a:cubicBezTo>
                      <a:pt x="464095" y="110228"/>
                      <a:pt x="458392" y="118644"/>
                      <a:pt x="453776" y="127603"/>
                    </a:cubicBezTo>
                    <a:cubicBezTo>
                      <a:pt x="452146" y="130861"/>
                      <a:pt x="451603" y="136291"/>
                      <a:pt x="453233" y="139006"/>
                    </a:cubicBezTo>
                    <a:cubicBezTo>
                      <a:pt x="466267" y="160997"/>
                      <a:pt x="476043" y="184346"/>
                      <a:pt x="482289" y="209052"/>
                    </a:cubicBezTo>
                    <a:cubicBezTo>
                      <a:pt x="483104" y="212310"/>
                      <a:pt x="487449" y="215840"/>
                      <a:pt x="490979" y="216926"/>
                    </a:cubicBezTo>
                    <a:cubicBezTo>
                      <a:pt x="500212" y="219912"/>
                      <a:pt x="509988" y="221541"/>
                      <a:pt x="520036" y="223985"/>
                    </a:cubicBezTo>
                    <a:cubicBezTo>
                      <a:pt x="520036" y="247605"/>
                      <a:pt x="520036" y="271225"/>
                      <a:pt x="520036" y="295931"/>
                    </a:cubicBezTo>
                    <a:cubicBezTo>
                      <a:pt x="510532" y="298103"/>
                      <a:pt x="500755" y="300004"/>
                      <a:pt x="491251" y="302990"/>
                    </a:cubicBezTo>
                    <a:cubicBezTo>
                      <a:pt x="487721" y="304076"/>
                      <a:pt x="483919" y="308148"/>
                      <a:pt x="482289" y="311678"/>
                    </a:cubicBezTo>
                    <a:cubicBezTo>
                      <a:pt x="472513" y="334212"/>
                      <a:pt x="463552" y="357289"/>
                      <a:pt x="453504" y="379552"/>
                    </a:cubicBezTo>
                    <a:cubicBezTo>
                      <a:pt x="451060" y="384982"/>
                      <a:pt x="450788" y="388511"/>
                      <a:pt x="454047" y="393127"/>
                    </a:cubicBezTo>
                    <a:cubicBezTo>
                      <a:pt x="459478" y="401000"/>
                      <a:pt x="464095" y="409145"/>
                      <a:pt x="468711" y="416476"/>
                    </a:cubicBezTo>
                    <a:cubicBezTo>
                      <a:pt x="451603" y="433580"/>
                      <a:pt x="434495" y="450413"/>
                      <a:pt x="416844" y="467788"/>
                    </a:cubicBezTo>
                    <a:cubicBezTo>
                      <a:pt x="409783" y="463444"/>
                      <a:pt x="401365" y="457471"/>
                      <a:pt x="392403" y="453128"/>
                    </a:cubicBezTo>
                    <a:cubicBezTo>
                      <a:pt x="389416" y="451499"/>
                      <a:pt x="383713" y="451499"/>
                      <a:pt x="380998" y="453128"/>
                    </a:cubicBezTo>
                    <a:cubicBezTo>
                      <a:pt x="359273" y="465888"/>
                      <a:pt x="336190" y="475390"/>
                      <a:pt x="311750" y="481635"/>
                    </a:cubicBezTo>
                    <a:cubicBezTo>
                      <a:pt x="308491" y="482449"/>
                      <a:pt x="304690" y="486522"/>
                      <a:pt x="303603" y="489780"/>
                    </a:cubicBezTo>
                    <a:cubicBezTo>
                      <a:pt x="300616" y="499282"/>
                      <a:pt x="298715" y="509327"/>
                      <a:pt x="296271" y="519373"/>
                    </a:cubicBezTo>
                    <a:cubicBezTo>
                      <a:pt x="272102" y="519373"/>
                      <a:pt x="248477" y="519373"/>
                      <a:pt x="224308" y="519373"/>
                    </a:cubicBezTo>
                    <a:cubicBezTo>
                      <a:pt x="221864" y="509327"/>
                      <a:pt x="220235" y="499282"/>
                      <a:pt x="216976" y="489780"/>
                    </a:cubicBezTo>
                    <a:cubicBezTo>
                      <a:pt x="215890" y="486522"/>
                      <a:pt x="212088" y="482449"/>
                      <a:pt x="208829" y="481363"/>
                    </a:cubicBezTo>
                    <a:cubicBezTo>
                      <a:pt x="184389" y="475119"/>
                      <a:pt x="161306" y="465616"/>
                      <a:pt x="139581" y="452856"/>
                    </a:cubicBezTo>
                    <a:cubicBezTo>
                      <a:pt x="136594" y="451227"/>
                      <a:pt x="131163" y="451227"/>
                      <a:pt x="128176" y="452856"/>
                    </a:cubicBezTo>
                    <a:cubicBezTo>
                      <a:pt x="119215" y="457471"/>
                      <a:pt x="110796" y="463173"/>
                      <a:pt x="102921" y="468060"/>
                    </a:cubicBezTo>
                    <a:cubicBezTo>
                      <a:pt x="85813" y="450956"/>
                      <a:pt x="69248" y="434123"/>
                      <a:pt x="51868" y="416747"/>
                    </a:cubicBezTo>
                    <a:cubicBezTo>
                      <a:pt x="55670" y="410774"/>
                      <a:pt x="59471" y="403172"/>
                      <a:pt x="64631" y="396656"/>
                    </a:cubicBezTo>
                    <a:cubicBezTo>
                      <a:pt x="69791" y="389597"/>
                      <a:pt x="69791" y="384167"/>
                      <a:pt x="65446" y="376023"/>
                    </a:cubicBezTo>
                    <a:cubicBezTo>
                      <a:pt x="56484" y="359190"/>
                      <a:pt x="49695" y="341000"/>
                      <a:pt x="42635" y="323081"/>
                    </a:cubicBezTo>
                    <a:cubicBezTo>
                      <a:pt x="41549" y="320094"/>
                      <a:pt x="41820" y="315750"/>
                      <a:pt x="43178" y="312764"/>
                    </a:cubicBezTo>
                    <a:cubicBezTo>
                      <a:pt x="57842" y="276926"/>
                      <a:pt x="42635" y="242718"/>
                      <a:pt x="5703" y="229686"/>
                    </a:cubicBezTo>
                    <a:cubicBezTo>
                      <a:pt x="3802" y="228872"/>
                      <a:pt x="1901" y="227786"/>
                      <a:pt x="0" y="226971"/>
                    </a:cubicBezTo>
                    <a:cubicBezTo>
                      <a:pt x="272" y="226157"/>
                      <a:pt x="272" y="225071"/>
                      <a:pt x="0" y="224256"/>
                    </a:cubicBezTo>
                    <a:close/>
                    <a:moveTo>
                      <a:pt x="260969" y="64616"/>
                    </a:moveTo>
                    <a:cubicBezTo>
                      <a:pt x="153431" y="64345"/>
                      <a:pt x="65446" y="151766"/>
                      <a:pt x="65446" y="259279"/>
                    </a:cubicBezTo>
                    <a:cubicBezTo>
                      <a:pt x="65174" y="366792"/>
                      <a:pt x="152616" y="454757"/>
                      <a:pt x="260154" y="454757"/>
                    </a:cubicBezTo>
                    <a:cubicBezTo>
                      <a:pt x="367691" y="455028"/>
                      <a:pt x="455677" y="367606"/>
                      <a:pt x="455677" y="260094"/>
                    </a:cubicBezTo>
                    <a:cubicBezTo>
                      <a:pt x="455948" y="152581"/>
                      <a:pt x="368506" y="64888"/>
                      <a:pt x="260969" y="64616"/>
                    </a:cubicBezTo>
                    <a:close/>
                  </a:path>
                </a:pathLst>
              </a:custGeom>
              <a:solidFill>
                <a:srgbClr val="7ABB57"/>
              </a:solidFill>
              <a:ln w="2705" cap="flat">
                <a:noFill/>
                <a:prstDash val="solid"/>
                <a:miter/>
              </a:ln>
            </p:spPr>
            <p:txBody>
              <a:bodyPr rtlCol="0" anchor="ctr"/>
              <a:lstStyle/>
              <a:p>
                <a:endParaRPr lang="en-US" dirty="0"/>
              </a:p>
            </p:txBody>
          </p:sp>
          <p:sp>
            <p:nvSpPr>
              <p:cNvPr id="63" name="Freeform 62">
                <a:extLst>
                  <a:ext uri="{FF2B5EF4-FFF2-40B4-BE49-F238E27FC236}">
                    <a16:creationId xmlns:a16="http://schemas.microsoft.com/office/drawing/2014/main" id="{D8CD2592-F0D6-63BE-AF3B-F7F090B0E97B}"/>
                  </a:ext>
                </a:extLst>
              </p:cNvPr>
              <p:cNvSpPr/>
              <p:nvPr/>
            </p:nvSpPr>
            <p:spPr>
              <a:xfrm>
                <a:off x="4692108" y="2355955"/>
                <a:ext cx="325329" cy="325252"/>
              </a:xfrm>
              <a:custGeom>
                <a:avLst/>
                <a:gdLst>
                  <a:gd name="connsiteX0" fmla="*/ 162665 w 325329"/>
                  <a:gd name="connsiteY0" fmla="*/ 0 h 325252"/>
                  <a:gd name="connsiteX1" fmla="*/ 325329 w 325329"/>
                  <a:gd name="connsiteY1" fmla="*/ 162898 h 325252"/>
                  <a:gd name="connsiteX2" fmla="*/ 162665 w 325329"/>
                  <a:gd name="connsiteY2" fmla="*/ 325253 h 325252"/>
                  <a:gd name="connsiteX3" fmla="*/ 1 w 325329"/>
                  <a:gd name="connsiteY3" fmla="*/ 162083 h 325252"/>
                  <a:gd name="connsiteX4" fmla="*/ 162665 w 325329"/>
                  <a:gd name="connsiteY4" fmla="*/ 0 h 325252"/>
                  <a:gd name="connsiteX5" fmla="*/ 260426 w 325329"/>
                  <a:gd name="connsiteY5" fmla="*/ 162626 h 325252"/>
                  <a:gd name="connsiteX6" fmla="*/ 162936 w 325329"/>
                  <a:gd name="connsiteY6" fmla="*/ 64888 h 325252"/>
                  <a:gd name="connsiteX7" fmla="*/ 65175 w 325329"/>
                  <a:gd name="connsiteY7" fmla="*/ 162355 h 325252"/>
                  <a:gd name="connsiteX8" fmla="*/ 162665 w 325329"/>
                  <a:gd name="connsiteY8" fmla="*/ 260094 h 325252"/>
                  <a:gd name="connsiteX9" fmla="*/ 260426 w 325329"/>
                  <a:gd name="connsiteY9" fmla="*/ 162626 h 32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29" h="325252">
                    <a:moveTo>
                      <a:pt x="162665" y="0"/>
                    </a:moveTo>
                    <a:cubicBezTo>
                      <a:pt x="252551" y="0"/>
                      <a:pt x="325600" y="73033"/>
                      <a:pt x="325329" y="162898"/>
                    </a:cubicBezTo>
                    <a:cubicBezTo>
                      <a:pt x="325057" y="252220"/>
                      <a:pt x="252008" y="324981"/>
                      <a:pt x="162665" y="325253"/>
                    </a:cubicBezTo>
                    <a:cubicBezTo>
                      <a:pt x="72779" y="325253"/>
                      <a:pt x="-271" y="251949"/>
                      <a:pt x="1" y="162083"/>
                    </a:cubicBezTo>
                    <a:cubicBezTo>
                      <a:pt x="272" y="73033"/>
                      <a:pt x="73322" y="0"/>
                      <a:pt x="162665" y="0"/>
                    </a:cubicBezTo>
                    <a:close/>
                    <a:moveTo>
                      <a:pt x="260426" y="162626"/>
                    </a:moveTo>
                    <a:cubicBezTo>
                      <a:pt x="260426" y="108870"/>
                      <a:pt x="216705" y="65159"/>
                      <a:pt x="162936" y="64888"/>
                    </a:cubicBezTo>
                    <a:cubicBezTo>
                      <a:pt x="109168" y="64888"/>
                      <a:pt x="65447" y="108599"/>
                      <a:pt x="65175" y="162355"/>
                    </a:cubicBezTo>
                    <a:cubicBezTo>
                      <a:pt x="65175" y="216111"/>
                      <a:pt x="109168" y="260094"/>
                      <a:pt x="162665" y="260094"/>
                    </a:cubicBezTo>
                    <a:cubicBezTo>
                      <a:pt x="216433" y="260365"/>
                      <a:pt x="260426" y="216383"/>
                      <a:pt x="260426" y="162626"/>
                    </a:cubicBezTo>
                    <a:close/>
                  </a:path>
                </a:pathLst>
              </a:custGeom>
              <a:solidFill>
                <a:srgbClr val="7ABB57"/>
              </a:solidFill>
              <a:ln w="2705" cap="flat">
                <a:noFill/>
                <a:prstDash val="solid"/>
                <a:miter/>
              </a:ln>
            </p:spPr>
            <p:txBody>
              <a:bodyPr rtlCol="0" anchor="ctr"/>
              <a:lstStyle/>
              <a:p>
                <a:endParaRPr lang="en-US" dirty="0"/>
              </a:p>
            </p:txBody>
          </p:sp>
        </p:grpSp>
      </p:grpSp>
      <p:grpSp>
        <p:nvGrpSpPr>
          <p:cNvPr id="79" name="Group 78">
            <a:extLst>
              <a:ext uri="{FF2B5EF4-FFF2-40B4-BE49-F238E27FC236}">
                <a16:creationId xmlns:a16="http://schemas.microsoft.com/office/drawing/2014/main" id="{0C214527-EC01-82AF-D247-405AC46432B8}"/>
              </a:ext>
            </a:extLst>
          </p:cNvPr>
          <p:cNvGrpSpPr/>
          <p:nvPr/>
        </p:nvGrpSpPr>
        <p:grpSpPr>
          <a:xfrm>
            <a:off x="304875" y="2516884"/>
            <a:ext cx="5727056" cy="554125"/>
            <a:chOff x="466698" y="2394989"/>
            <a:chExt cx="5727056" cy="554125"/>
          </a:xfrm>
        </p:grpSpPr>
        <p:grpSp>
          <p:nvGrpSpPr>
            <p:cNvPr id="54" name="Group 53">
              <a:extLst>
                <a:ext uri="{FF2B5EF4-FFF2-40B4-BE49-F238E27FC236}">
                  <a16:creationId xmlns:a16="http://schemas.microsoft.com/office/drawing/2014/main" id="{E5E5D0EB-426E-E7A7-433D-1E6C43CC452A}"/>
                </a:ext>
              </a:extLst>
            </p:cNvPr>
            <p:cNvGrpSpPr/>
            <p:nvPr/>
          </p:nvGrpSpPr>
          <p:grpSpPr>
            <a:xfrm>
              <a:off x="466698" y="2394989"/>
              <a:ext cx="5601056" cy="554125"/>
              <a:chOff x="579166" y="4631634"/>
              <a:chExt cx="5601056" cy="554125"/>
            </a:xfrm>
          </p:grpSpPr>
          <p:cxnSp>
            <p:nvCxnSpPr>
              <p:cNvPr id="55" name="Straight Connector 54">
                <a:extLst>
                  <a:ext uri="{FF2B5EF4-FFF2-40B4-BE49-F238E27FC236}">
                    <a16:creationId xmlns:a16="http://schemas.microsoft.com/office/drawing/2014/main" id="{BB1F6FAE-8D45-6F80-1D76-E6EA28561CA4}"/>
                  </a:ext>
                </a:extLst>
              </p:cNvPr>
              <p:cNvCxnSpPr>
                <a:cxnSpLocks/>
              </p:cNvCxnSpPr>
              <p:nvPr/>
            </p:nvCxnSpPr>
            <p:spPr>
              <a:xfrm>
                <a:off x="966792" y="4908696"/>
                <a:ext cx="5213430" cy="0"/>
              </a:xfrm>
              <a:prstGeom prst="line">
                <a:avLst/>
              </a:prstGeom>
              <a:ln w="19050">
                <a:solidFill>
                  <a:srgbClr val="0C2D45"/>
                </a:solidFill>
                <a:prstDash val="sysDash"/>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7C128377-BEAF-5674-61C0-BBD07C92B66C}"/>
                  </a:ext>
                </a:extLst>
              </p:cNvPr>
              <p:cNvSpPr/>
              <p:nvPr/>
            </p:nvSpPr>
            <p:spPr>
              <a:xfrm>
                <a:off x="579166" y="4631634"/>
                <a:ext cx="554125" cy="554125"/>
              </a:xfrm>
              <a:prstGeom prst="ellipse">
                <a:avLst/>
              </a:prstGeom>
              <a:solidFill>
                <a:srgbClr val="7A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Placeholder 17">
                <a:extLst>
                  <a:ext uri="{FF2B5EF4-FFF2-40B4-BE49-F238E27FC236}">
                    <a16:creationId xmlns:a16="http://schemas.microsoft.com/office/drawing/2014/main" id="{19861CB9-9F0D-3E2C-4D74-C1265E01B610}"/>
                  </a:ext>
                </a:extLst>
              </p:cNvPr>
              <p:cNvSpPr txBox="1">
                <a:spLocks/>
              </p:cNvSpPr>
              <p:nvPr/>
            </p:nvSpPr>
            <p:spPr>
              <a:xfrm>
                <a:off x="593213" y="4802774"/>
                <a:ext cx="593831" cy="350990"/>
              </a:xfrm>
              <a:prstGeom prst="rect">
                <a:avLst/>
              </a:prstGeom>
              <a:noFill/>
            </p:spPr>
            <p:txBody>
              <a:bodyPr numCol="1" spcCol="288000" anchor="b">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262626"/>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720"/>
                  </a:lnSpc>
                </a:pPr>
                <a:r>
                  <a:rPr lang="en-US" sz="2800" b="1" dirty="0">
                    <a:solidFill>
                      <a:schemeClr val="bg1"/>
                    </a:solidFill>
                  </a:rPr>
                  <a:t>01</a:t>
                </a:r>
                <a:endParaRPr lang="en-US" sz="1600" dirty="0">
                  <a:solidFill>
                    <a:schemeClr val="bg1"/>
                  </a:solidFill>
                </a:endParaRPr>
              </a:p>
            </p:txBody>
          </p:sp>
        </p:grpSp>
        <p:sp>
          <p:nvSpPr>
            <p:cNvPr id="77" name="Oval 76">
              <a:extLst>
                <a:ext uri="{FF2B5EF4-FFF2-40B4-BE49-F238E27FC236}">
                  <a16:creationId xmlns:a16="http://schemas.microsoft.com/office/drawing/2014/main" id="{629F42CE-EF0B-CAAE-3666-9118A144FF4A}"/>
                </a:ext>
              </a:extLst>
            </p:cNvPr>
            <p:cNvSpPr>
              <a:spLocks noChangeAspect="1"/>
            </p:cNvSpPr>
            <p:nvPr/>
          </p:nvSpPr>
          <p:spPr>
            <a:xfrm>
              <a:off x="6067754" y="2600747"/>
              <a:ext cx="126000" cy="126000"/>
            </a:xfrm>
            <a:prstGeom prst="ellipse">
              <a:avLst/>
            </a:prstGeom>
            <a:solidFill>
              <a:srgbClr val="7A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0" name="Text Placeholder 12">
            <a:extLst>
              <a:ext uri="{FF2B5EF4-FFF2-40B4-BE49-F238E27FC236}">
                <a16:creationId xmlns:a16="http://schemas.microsoft.com/office/drawing/2014/main" id="{490B87FA-42B3-034B-365F-7D42F3D0CD49}"/>
              </a:ext>
            </a:extLst>
          </p:cNvPr>
          <p:cNvSpPr txBox="1">
            <a:spLocks/>
          </p:cNvSpPr>
          <p:nvPr/>
        </p:nvSpPr>
        <p:spPr>
          <a:xfrm>
            <a:off x="982478" y="2547801"/>
            <a:ext cx="2565826" cy="657238"/>
          </a:xfrm>
          <a:prstGeom prst="rect">
            <a:avLst/>
          </a:prstGeom>
          <a:solidFill>
            <a:schemeClr val="bg1"/>
          </a:solidFill>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sv-SE" sz="2000" b="1" dirty="0">
                <a:solidFill>
                  <a:srgbClr val="915F9E"/>
                </a:solidFill>
                <a:latin typeface="Calibri" panose="020F0502020204030204" pitchFamily="34" charset="0"/>
                <a:cs typeface="Calibri" panose="020F0502020204030204" pitchFamily="34" charset="0"/>
              </a:rPr>
              <a:t>Overcoming Socio-Economic Challenges</a:t>
            </a:r>
          </a:p>
        </p:txBody>
      </p:sp>
      <p:sp>
        <p:nvSpPr>
          <p:cNvPr id="82" name="Text Placeholder 3">
            <a:extLst>
              <a:ext uri="{FF2B5EF4-FFF2-40B4-BE49-F238E27FC236}">
                <a16:creationId xmlns:a16="http://schemas.microsoft.com/office/drawing/2014/main" id="{05019B05-38E1-36F6-B7D5-3BD9D26A8261}"/>
              </a:ext>
            </a:extLst>
          </p:cNvPr>
          <p:cNvSpPr txBox="1">
            <a:spLocks/>
          </p:cNvSpPr>
          <p:nvPr/>
        </p:nvSpPr>
        <p:spPr>
          <a:xfrm>
            <a:off x="962236" y="6959959"/>
            <a:ext cx="2626868" cy="2032922"/>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pPr>
            <a:r>
              <a:rPr lang="en-US" sz="1500" b="0" i="1" dirty="0"/>
              <a:t>The competence area </a:t>
            </a:r>
            <a:r>
              <a:rPr lang="en-US" sz="1500" i="1" dirty="0"/>
              <a:t>'Obtaining Knowledge and Information</a:t>
            </a:r>
            <a:r>
              <a:rPr lang="en-US" sz="1500" b="0" i="1" dirty="0"/>
              <a:t>' is designed to </a:t>
            </a:r>
            <a:r>
              <a:rPr lang="en-US" sz="1500" i="1" dirty="0"/>
              <a:t>honor and support the diverse journeys of migrant entrepreneurs. </a:t>
            </a:r>
            <a:endParaRPr lang="en-US" sz="1100" dirty="0"/>
          </a:p>
        </p:txBody>
      </p:sp>
      <p:sp>
        <p:nvSpPr>
          <p:cNvPr id="83" name="Text Placeholder 3">
            <a:extLst>
              <a:ext uri="{FF2B5EF4-FFF2-40B4-BE49-F238E27FC236}">
                <a16:creationId xmlns:a16="http://schemas.microsoft.com/office/drawing/2014/main" id="{44376D6B-84C0-2DFF-4269-60A6FA4B4016}"/>
              </a:ext>
            </a:extLst>
          </p:cNvPr>
          <p:cNvSpPr txBox="1">
            <a:spLocks/>
          </p:cNvSpPr>
          <p:nvPr/>
        </p:nvSpPr>
        <p:spPr>
          <a:xfrm>
            <a:off x="3589104" y="6959959"/>
            <a:ext cx="3265014" cy="2634544"/>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pPr>
            <a:r>
              <a:rPr lang="en-US" sz="1100" b="0" dirty="0"/>
              <a:t>This encompasses a range of crucial skills, including proficiency in the language of operation, understanding the legal system, and mastering vital business development skills such as market analysis, business modeling, and establishing enterprises. It acknowledges the challenges faced, and thus, addresses them through competencies including Communication and Language Proficiency, which empower entrepreneurs to communicate effectively. Furthermore, Legal Compliance and Risk Management ensure they navigate the legal landscape adeptly. Market Analysis and Strategy Development equip them with essential insights for business success, while Self-awareness and Entrepreneurial Leverage empower them to leverage their unique strengths. Additionally, Regional Business Planning and Adaptation foster an understanding of the local business landscape, enabling entrepreneurs to adapt and thrive, all while respecting their cultural backgrounds and experiences.</a:t>
            </a:r>
          </a:p>
          <a:p>
            <a:pPr algn="just">
              <a:lnSpc>
                <a:spcPts val="1120"/>
              </a:lnSpc>
            </a:pPr>
            <a:endParaRPr lang="en-US" sz="1100" b="0" dirty="0"/>
          </a:p>
        </p:txBody>
      </p:sp>
      <p:grpSp>
        <p:nvGrpSpPr>
          <p:cNvPr id="100" name="Group 99">
            <a:extLst>
              <a:ext uri="{FF2B5EF4-FFF2-40B4-BE49-F238E27FC236}">
                <a16:creationId xmlns:a16="http://schemas.microsoft.com/office/drawing/2014/main" id="{5C1AD28D-B297-3EBA-9A46-B02487F92ABE}"/>
              </a:ext>
            </a:extLst>
          </p:cNvPr>
          <p:cNvGrpSpPr/>
          <p:nvPr/>
        </p:nvGrpSpPr>
        <p:grpSpPr>
          <a:xfrm>
            <a:off x="304875" y="6135983"/>
            <a:ext cx="5727056" cy="554125"/>
            <a:chOff x="466698" y="2394989"/>
            <a:chExt cx="5727056" cy="554125"/>
          </a:xfrm>
        </p:grpSpPr>
        <p:grpSp>
          <p:nvGrpSpPr>
            <p:cNvPr id="101" name="Group 100">
              <a:extLst>
                <a:ext uri="{FF2B5EF4-FFF2-40B4-BE49-F238E27FC236}">
                  <a16:creationId xmlns:a16="http://schemas.microsoft.com/office/drawing/2014/main" id="{C8FC28CC-2999-6084-6CFD-94580EB96D60}"/>
                </a:ext>
              </a:extLst>
            </p:cNvPr>
            <p:cNvGrpSpPr/>
            <p:nvPr/>
          </p:nvGrpSpPr>
          <p:grpSpPr>
            <a:xfrm>
              <a:off x="466698" y="2394989"/>
              <a:ext cx="5601056" cy="554125"/>
              <a:chOff x="579166" y="4631634"/>
              <a:chExt cx="5601056" cy="554125"/>
            </a:xfrm>
          </p:grpSpPr>
          <p:cxnSp>
            <p:nvCxnSpPr>
              <p:cNvPr id="103" name="Straight Connector 102">
                <a:extLst>
                  <a:ext uri="{FF2B5EF4-FFF2-40B4-BE49-F238E27FC236}">
                    <a16:creationId xmlns:a16="http://schemas.microsoft.com/office/drawing/2014/main" id="{5D4757A7-29CB-6CC7-A0C1-A413AFC7F912}"/>
                  </a:ext>
                </a:extLst>
              </p:cNvPr>
              <p:cNvCxnSpPr>
                <a:cxnSpLocks/>
              </p:cNvCxnSpPr>
              <p:nvPr/>
            </p:nvCxnSpPr>
            <p:spPr>
              <a:xfrm>
                <a:off x="966792" y="4908696"/>
                <a:ext cx="5213430" cy="0"/>
              </a:xfrm>
              <a:prstGeom prst="line">
                <a:avLst/>
              </a:prstGeom>
              <a:ln w="19050">
                <a:solidFill>
                  <a:srgbClr val="0C2D45"/>
                </a:solidFill>
                <a:prstDash val="sysDash"/>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E2A690B8-7663-5CC8-B66D-F8E37D8EBFA6}"/>
                  </a:ext>
                </a:extLst>
              </p:cNvPr>
              <p:cNvSpPr/>
              <p:nvPr/>
            </p:nvSpPr>
            <p:spPr>
              <a:xfrm>
                <a:off x="579166" y="4631634"/>
                <a:ext cx="554125" cy="554125"/>
              </a:xfrm>
              <a:prstGeom prst="ellipse">
                <a:avLst/>
              </a:prstGeom>
              <a:solidFill>
                <a:srgbClr val="7A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 Placeholder 17">
                <a:extLst>
                  <a:ext uri="{FF2B5EF4-FFF2-40B4-BE49-F238E27FC236}">
                    <a16:creationId xmlns:a16="http://schemas.microsoft.com/office/drawing/2014/main" id="{DA595FB7-4318-34A1-8234-A56C81AD8A25}"/>
                  </a:ext>
                </a:extLst>
              </p:cNvPr>
              <p:cNvSpPr txBox="1">
                <a:spLocks/>
              </p:cNvSpPr>
              <p:nvPr/>
            </p:nvSpPr>
            <p:spPr>
              <a:xfrm>
                <a:off x="593213" y="4802774"/>
                <a:ext cx="593831" cy="350990"/>
              </a:xfrm>
              <a:prstGeom prst="rect">
                <a:avLst/>
              </a:prstGeom>
              <a:noFill/>
            </p:spPr>
            <p:txBody>
              <a:bodyPr numCol="1" spcCol="288000" anchor="b">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262626"/>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720"/>
                  </a:lnSpc>
                </a:pPr>
                <a:r>
                  <a:rPr lang="en-US" sz="2800" b="1" dirty="0">
                    <a:solidFill>
                      <a:schemeClr val="bg1"/>
                    </a:solidFill>
                  </a:rPr>
                  <a:t>02</a:t>
                </a:r>
                <a:endParaRPr lang="en-US" sz="1600" dirty="0">
                  <a:solidFill>
                    <a:schemeClr val="bg1"/>
                  </a:solidFill>
                </a:endParaRPr>
              </a:p>
            </p:txBody>
          </p:sp>
        </p:grpSp>
        <p:sp>
          <p:nvSpPr>
            <p:cNvPr id="102" name="Oval 101">
              <a:extLst>
                <a:ext uri="{FF2B5EF4-FFF2-40B4-BE49-F238E27FC236}">
                  <a16:creationId xmlns:a16="http://schemas.microsoft.com/office/drawing/2014/main" id="{205794F8-5A29-BF99-29F6-F189A08841BE}"/>
                </a:ext>
              </a:extLst>
            </p:cNvPr>
            <p:cNvSpPr>
              <a:spLocks noChangeAspect="1"/>
            </p:cNvSpPr>
            <p:nvPr/>
          </p:nvSpPr>
          <p:spPr>
            <a:xfrm>
              <a:off x="6067754" y="2600747"/>
              <a:ext cx="126000" cy="126000"/>
            </a:xfrm>
            <a:prstGeom prst="ellipse">
              <a:avLst/>
            </a:prstGeom>
            <a:solidFill>
              <a:srgbClr val="7A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Text Placeholder 12">
            <a:extLst>
              <a:ext uri="{FF2B5EF4-FFF2-40B4-BE49-F238E27FC236}">
                <a16:creationId xmlns:a16="http://schemas.microsoft.com/office/drawing/2014/main" id="{0182A5D7-6CD0-3823-0D29-206A5B2EC4D8}"/>
              </a:ext>
            </a:extLst>
          </p:cNvPr>
          <p:cNvSpPr txBox="1">
            <a:spLocks/>
          </p:cNvSpPr>
          <p:nvPr/>
        </p:nvSpPr>
        <p:spPr>
          <a:xfrm>
            <a:off x="982478" y="6166900"/>
            <a:ext cx="2797360" cy="657238"/>
          </a:xfrm>
          <a:prstGeom prst="rect">
            <a:avLst/>
          </a:prstGeom>
          <a:solidFill>
            <a:schemeClr val="bg1"/>
          </a:solidFill>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sv-SE" sz="2000" b="1" dirty="0">
                <a:solidFill>
                  <a:srgbClr val="915F9E"/>
                </a:solidFill>
                <a:latin typeface="Calibri" panose="020F0502020204030204" pitchFamily="34" charset="0"/>
                <a:cs typeface="Calibri" panose="020F0502020204030204" pitchFamily="34" charset="0"/>
              </a:rPr>
              <a:t>Obtaining Knowledge and Information</a:t>
            </a:r>
          </a:p>
        </p:txBody>
      </p:sp>
      <p:grpSp>
        <p:nvGrpSpPr>
          <p:cNvPr id="114" name="Group 113">
            <a:extLst>
              <a:ext uri="{FF2B5EF4-FFF2-40B4-BE49-F238E27FC236}">
                <a16:creationId xmlns:a16="http://schemas.microsoft.com/office/drawing/2014/main" id="{D707C235-D86D-2C99-9AD9-AB9E71659D1C}"/>
              </a:ext>
            </a:extLst>
          </p:cNvPr>
          <p:cNvGrpSpPr/>
          <p:nvPr/>
        </p:nvGrpSpPr>
        <p:grpSpPr>
          <a:xfrm>
            <a:off x="6235496" y="6057970"/>
            <a:ext cx="551474" cy="550933"/>
            <a:chOff x="10376768" y="2334933"/>
            <a:chExt cx="920484" cy="919581"/>
          </a:xfrm>
          <a:solidFill>
            <a:srgbClr val="0C2D45"/>
          </a:solidFill>
        </p:grpSpPr>
        <p:sp>
          <p:nvSpPr>
            <p:cNvPr id="115" name="Freeform 114">
              <a:extLst>
                <a:ext uri="{FF2B5EF4-FFF2-40B4-BE49-F238E27FC236}">
                  <a16:creationId xmlns:a16="http://schemas.microsoft.com/office/drawing/2014/main" id="{3C6E2022-7421-30D5-FCFA-FB31A8501A98}"/>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7ABB57"/>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6" name="Freeform 115">
              <a:extLst>
                <a:ext uri="{FF2B5EF4-FFF2-40B4-BE49-F238E27FC236}">
                  <a16:creationId xmlns:a16="http://schemas.microsoft.com/office/drawing/2014/main" id="{8B7AB6AE-1AE6-ACCE-C414-EE4F4E46CC4A}"/>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7ABB57"/>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117" name="Graphic 2">
              <a:extLst>
                <a:ext uri="{FF2B5EF4-FFF2-40B4-BE49-F238E27FC236}">
                  <a16:creationId xmlns:a16="http://schemas.microsoft.com/office/drawing/2014/main" id="{C64F4AE8-44B7-B537-2133-866D69326AE4}"/>
                </a:ext>
              </a:extLst>
            </p:cNvPr>
            <p:cNvGrpSpPr/>
            <p:nvPr/>
          </p:nvGrpSpPr>
          <p:grpSpPr>
            <a:xfrm>
              <a:off x="10376768" y="2334933"/>
              <a:ext cx="920484" cy="919581"/>
              <a:chOff x="10376768" y="2334933"/>
              <a:chExt cx="920484" cy="919581"/>
            </a:xfrm>
            <a:grpFill/>
          </p:grpSpPr>
          <p:sp>
            <p:nvSpPr>
              <p:cNvPr id="118" name="Freeform 117">
                <a:extLst>
                  <a:ext uri="{FF2B5EF4-FFF2-40B4-BE49-F238E27FC236}">
                    <a16:creationId xmlns:a16="http://schemas.microsoft.com/office/drawing/2014/main" id="{6F6ECA72-7D38-6E5B-1C42-152416DF323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9" name="Freeform 118">
                <a:extLst>
                  <a:ext uri="{FF2B5EF4-FFF2-40B4-BE49-F238E27FC236}">
                    <a16:creationId xmlns:a16="http://schemas.microsoft.com/office/drawing/2014/main" id="{5F86D4B2-A2AC-4BA0-C704-92BC8917B302}"/>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sp>
        <p:nvSpPr>
          <p:cNvPr id="120" name="Slide Number Placeholder 5">
            <a:extLst>
              <a:ext uri="{FF2B5EF4-FFF2-40B4-BE49-F238E27FC236}">
                <a16:creationId xmlns:a16="http://schemas.microsoft.com/office/drawing/2014/main" id="{B95CF85A-E37B-0D2B-9BC6-B37BA30DFFE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C2D45"/>
                </a:solidFill>
                <a:latin typeface="Calibri" panose="020F0502020204030204" pitchFamily="34" charset="0"/>
                <a:cs typeface="Calibri" panose="020F0502020204030204" pitchFamily="34" charset="0"/>
              </a:defRPr>
            </a:lvl1pPr>
          </a:lstStyle>
          <a:p>
            <a:fld id="{CB2079F2-58AF-ED44-82D7-E04B2F6FD686}" type="slidenum">
              <a:rPr lang="en-US" smtClean="0">
                <a:solidFill>
                  <a:schemeClr val="bg1"/>
                </a:solidFill>
              </a:rPr>
              <a:pPr/>
              <a:t>14</a:t>
            </a:fld>
            <a:endParaRPr lang="en-US" dirty="0">
              <a:solidFill>
                <a:schemeClr val="bg1"/>
              </a:solidFill>
            </a:endParaRPr>
          </a:p>
        </p:txBody>
      </p:sp>
      <p:sp>
        <p:nvSpPr>
          <p:cNvPr id="121" name="Rectangle 120">
            <a:extLst>
              <a:ext uri="{FF2B5EF4-FFF2-40B4-BE49-F238E27FC236}">
                <a16:creationId xmlns:a16="http://schemas.microsoft.com/office/drawing/2014/main" id="{23C6AD84-AF10-49B9-8F14-F2C28EFA2584}"/>
              </a:ext>
            </a:extLst>
          </p:cNvPr>
          <p:cNvSpPr/>
          <p:nvPr/>
        </p:nvSpPr>
        <p:spPr>
          <a:xfrm rot="16200000">
            <a:off x="5726607" y="8441311"/>
            <a:ext cx="3173496" cy="184666"/>
          </a:xfrm>
          <a:prstGeom prst="rect">
            <a:avLst/>
          </a:prstGeom>
        </p:spPr>
        <p:txBody>
          <a:bodyPr wrap="square">
            <a:spAutoFit/>
          </a:bodyPr>
          <a:lstStyle/>
          <a:p>
            <a:pPr lvl="0" algn="l"/>
            <a:r>
              <a:rPr lang="en-GB" sz="600" spc="200" dirty="0">
                <a:solidFill>
                  <a:schemeClr val="bg1"/>
                </a:solidFill>
                <a:latin typeface="Calibri" panose="020F0502020204030204" pitchFamily="34" charset="0"/>
                <a:cs typeface="Calibri" panose="020F0502020204030204" pitchFamily="34" charset="0"/>
              </a:rPr>
              <a:t>promoting inclusive </a:t>
            </a:r>
            <a:r>
              <a:rPr lang="en-GB" sz="600" kern="1000" spc="200" baseline="0" dirty="0">
                <a:solidFill>
                  <a:schemeClr val="bg1"/>
                </a:solidFill>
                <a:latin typeface="Calibri" panose="020F0502020204030204" pitchFamily="34" charset="0"/>
                <a:cs typeface="Calibri" panose="020F0502020204030204" pitchFamily="34" charset="0"/>
              </a:rPr>
              <a:t>entrepreneurship</a:t>
            </a:r>
          </a:p>
        </p:txBody>
      </p:sp>
      <p:cxnSp>
        <p:nvCxnSpPr>
          <p:cNvPr id="122" name="Straight Connector 121">
            <a:extLst>
              <a:ext uri="{FF2B5EF4-FFF2-40B4-BE49-F238E27FC236}">
                <a16:creationId xmlns:a16="http://schemas.microsoft.com/office/drawing/2014/main" id="{47FA372F-62C0-387B-4F54-615EC417E2C0}"/>
              </a:ext>
            </a:extLst>
          </p:cNvPr>
          <p:cNvCxnSpPr>
            <a:cxnSpLocks/>
          </p:cNvCxnSpPr>
          <p:nvPr/>
        </p:nvCxnSpPr>
        <p:spPr>
          <a:xfrm flipH="1">
            <a:off x="7204622" y="10183258"/>
            <a:ext cx="224149" cy="0"/>
          </a:xfrm>
          <a:prstGeom prst="line">
            <a:avLst/>
          </a:prstGeom>
          <a:noFill/>
          <a:ln w="95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002700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E60BF0DD-5F55-30A5-2928-C4D273D0DE3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
            <a:ext cx="7559675" cy="2695074"/>
          </a:xfrm>
          <a:prstGeom prst="rect">
            <a:avLst/>
          </a:prstGeom>
        </p:spPr>
      </p:pic>
      <p:sp>
        <p:nvSpPr>
          <p:cNvPr id="47" name="Freeform 46">
            <a:extLst>
              <a:ext uri="{FF2B5EF4-FFF2-40B4-BE49-F238E27FC236}">
                <a16:creationId xmlns:a16="http://schemas.microsoft.com/office/drawing/2014/main" id="{4E8285ED-8469-BF71-53D3-95E76866FB95}"/>
              </a:ext>
            </a:extLst>
          </p:cNvPr>
          <p:cNvSpPr/>
          <p:nvPr/>
        </p:nvSpPr>
        <p:spPr>
          <a:xfrm>
            <a:off x="1" y="2"/>
            <a:ext cx="7559674" cy="10691811"/>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gradFill flip="none" rotWithShape="1">
            <a:gsLst>
              <a:gs pos="31000">
                <a:srgbClr val="915F9E"/>
              </a:gs>
              <a:gs pos="56000">
                <a:srgbClr val="915F9E"/>
              </a:gs>
              <a:gs pos="0">
                <a:srgbClr val="915F9E">
                  <a:alpha val="56000"/>
                </a:srgbClr>
              </a:gs>
            </a:gsLst>
            <a:lin ang="5400000" scaled="0"/>
            <a:tileRect/>
          </a:gradFill>
          <a:ln w="28891"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E8039FDD-AA2F-E8C0-C637-0B0EC369B4DD}"/>
              </a:ext>
            </a:extLst>
          </p:cNvPr>
          <p:cNvSpPr/>
          <p:nvPr/>
        </p:nvSpPr>
        <p:spPr>
          <a:xfrm>
            <a:off x="638322" y="2111188"/>
            <a:ext cx="6406529" cy="807207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chemeClr val="bg1"/>
          </a:solidFill>
          <a:ln w="28891" cap="flat">
            <a:noFill/>
            <a:prstDash val="solid"/>
            <a:miter/>
          </a:ln>
        </p:spPr>
        <p:txBody>
          <a:bodyPr rtlCol="0" anchor="ctr"/>
          <a:lstStyle/>
          <a:p>
            <a:endParaRPr lang="en-US" dirty="0">
              <a:solidFill>
                <a:schemeClr val="bg1"/>
              </a:solidFill>
            </a:endParaRPr>
          </a:p>
        </p:txBody>
      </p:sp>
      <p:sp>
        <p:nvSpPr>
          <p:cNvPr id="3" name="Text Placeholder 3">
            <a:extLst>
              <a:ext uri="{FF2B5EF4-FFF2-40B4-BE49-F238E27FC236}">
                <a16:creationId xmlns:a16="http://schemas.microsoft.com/office/drawing/2014/main" id="{D52811F0-2B89-7609-BE6B-33AD5C1F0FBA}"/>
              </a:ext>
            </a:extLst>
          </p:cNvPr>
          <p:cNvSpPr txBox="1">
            <a:spLocks/>
          </p:cNvSpPr>
          <p:nvPr/>
        </p:nvSpPr>
        <p:spPr>
          <a:xfrm>
            <a:off x="962236" y="3340860"/>
            <a:ext cx="2537164" cy="2032922"/>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pPr>
            <a:r>
              <a:rPr lang="en-US" sz="1500" b="0" i="1" dirty="0"/>
              <a:t>The competence area </a:t>
            </a:r>
            <a:r>
              <a:rPr lang="en-US" sz="1500" i="1" dirty="0"/>
              <a:t>'Tackling Financial Challenges' </a:t>
            </a:r>
            <a:r>
              <a:rPr lang="en-US" sz="1500" b="0" i="1" dirty="0"/>
              <a:t>recognizes the unique </a:t>
            </a:r>
            <a:r>
              <a:rPr lang="en-US" sz="1500" i="1" dirty="0"/>
              <a:t>financial landscapes that migrant and ethnic minority background entrepreneurs navigate</a:t>
            </a:r>
            <a:r>
              <a:rPr lang="en-US" sz="1500" b="0" i="1" dirty="0"/>
              <a:t>. </a:t>
            </a:r>
            <a:endParaRPr lang="en-US" sz="1100" dirty="0"/>
          </a:p>
        </p:txBody>
      </p:sp>
      <p:sp>
        <p:nvSpPr>
          <p:cNvPr id="2" name="Text Placeholder 3">
            <a:extLst>
              <a:ext uri="{FF2B5EF4-FFF2-40B4-BE49-F238E27FC236}">
                <a16:creationId xmlns:a16="http://schemas.microsoft.com/office/drawing/2014/main" id="{119A960C-2D84-65E3-DA9C-A1E717DDD15A}"/>
              </a:ext>
            </a:extLst>
          </p:cNvPr>
          <p:cNvSpPr txBox="1">
            <a:spLocks/>
          </p:cNvSpPr>
          <p:nvPr/>
        </p:nvSpPr>
        <p:spPr>
          <a:xfrm>
            <a:off x="3589104" y="3340860"/>
            <a:ext cx="3265014" cy="2634544"/>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pPr>
            <a:r>
              <a:rPr lang="en-US" sz="1100" b="0" dirty="0"/>
              <a:t>To address these, we've developed competencies including Financial Management and Analysis, empowering entrepreneurs to effectively manage and analyze their finances. Personal Financial Management supports them in managing their own financial well-being. Local Financial and Regulatory Compliance ensures they navigate financial regulations adeptly. Additionally, Financial Consulting and Collaboration foster partnerships and expert advice, enhancing financial acumen. Funding Strategy and Management equips them with strategies for securing and managing resources. By addressing these challenges, we aim to empower entrepreneurs to navigate the financial aspects of their businesses, ultimately contributing to their success and growth.</a:t>
            </a:r>
          </a:p>
          <a:p>
            <a:pPr algn="just">
              <a:lnSpc>
                <a:spcPts val="1120"/>
              </a:lnSpc>
            </a:pPr>
            <a:endParaRPr lang="en-US" sz="1100" b="0" dirty="0"/>
          </a:p>
        </p:txBody>
      </p:sp>
      <p:sp>
        <p:nvSpPr>
          <p:cNvPr id="43" name="TextBox 42">
            <a:extLst>
              <a:ext uri="{FF2B5EF4-FFF2-40B4-BE49-F238E27FC236}">
                <a16:creationId xmlns:a16="http://schemas.microsoft.com/office/drawing/2014/main" id="{D7DFCEAE-752F-C86A-E737-538D5BB112E9}"/>
              </a:ext>
            </a:extLst>
          </p:cNvPr>
          <p:cNvSpPr txBox="1"/>
          <p:nvPr/>
        </p:nvSpPr>
        <p:spPr>
          <a:xfrm>
            <a:off x="538214" y="623340"/>
            <a:ext cx="3659737" cy="1033488"/>
          </a:xfrm>
          <a:prstGeom prst="rect">
            <a:avLst/>
          </a:prstGeom>
          <a:noFill/>
        </p:spPr>
        <p:txBody>
          <a:bodyPr wrap="square">
            <a:spAutoFit/>
          </a:bodyPr>
          <a:lstStyle/>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THE 5</a:t>
            </a:r>
            <a:r>
              <a:rPr lang="de-DE" sz="2800" b="1" dirty="0">
                <a:solidFill>
                  <a:srgbClr val="7ABB57"/>
                </a:solidFill>
                <a:highlight>
                  <a:srgbClr val="7ABB57"/>
                </a:highlight>
                <a:latin typeface="Calibri" panose="020F0502020204030204" pitchFamily="34" charset="0"/>
                <a:cs typeface="Calibri" panose="020F0502020204030204" pitchFamily="34" charset="0"/>
              </a:rPr>
              <a:t>.</a:t>
            </a:r>
            <a:r>
              <a:rPr lang="de-DE" sz="2800" b="1" dirty="0">
                <a:solidFill>
                  <a:schemeClr val="bg1"/>
                </a:solidFill>
                <a:highlight>
                  <a:srgbClr val="7ABB57"/>
                </a:highlight>
                <a:latin typeface="Calibri" panose="020F0502020204030204" pitchFamily="34" charset="0"/>
                <a:cs typeface="Calibri" panose="020F0502020204030204" pitchFamily="34" charset="0"/>
              </a:rPr>
              <a:t>  </a:t>
            </a:r>
          </a:p>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COMPETENCE</a:t>
            </a:r>
            <a:r>
              <a:rPr lang="de-DE" sz="2800" b="1" dirty="0">
                <a:solidFill>
                  <a:srgbClr val="7ABB57"/>
                </a:solidFill>
                <a:highlight>
                  <a:srgbClr val="7ABB57"/>
                </a:highlight>
                <a:latin typeface="Calibri" panose="020F0502020204030204" pitchFamily="34" charset="0"/>
                <a:cs typeface="Calibri" panose="020F0502020204030204" pitchFamily="34" charset="0"/>
              </a:rPr>
              <a:t>.</a:t>
            </a:r>
          </a:p>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AREAS</a:t>
            </a:r>
            <a:r>
              <a:rPr lang="de-DE" sz="2800" b="1" dirty="0">
                <a:solidFill>
                  <a:srgbClr val="7ABB57"/>
                </a:solidFill>
                <a:highlight>
                  <a:srgbClr val="7ABB57"/>
                </a:highlight>
                <a:latin typeface="Calibri" panose="020F0502020204030204" pitchFamily="34" charset="0"/>
                <a:cs typeface="Calibri" panose="020F0502020204030204" pitchFamily="34" charset="0"/>
              </a:rPr>
              <a:t>. </a:t>
            </a:r>
          </a:p>
        </p:txBody>
      </p:sp>
      <p:grpSp>
        <p:nvGrpSpPr>
          <p:cNvPr id="79" name="Group 78">
            <a:extLst>
              <a:ext uri="{FF2B5EF4-FFF2-40B4-BE49-F238E27FC236}">
                <a16:creationId xmlns:a16="http://schemas.microsoft.com/office/drawing/2014/main" id="{0C214527-EC01-82AF-D247-405AC46432B8}"/>
              </a:ext>
            </a:extLst>
          </p:cNvPr>
          <p:cNvGrpSpPr/>
          <p:nvPr/>
        </p:nvGrpSpPr>
        <p:grpSpPr>
          <a:xfrm>
            <a:off x="304875" y="2516884"/>
            <a:ext cx="5727056" cy="554125"/>
            <a:chOff x="466698" y="2394989"/>
            <a:chExt cx="5727056" cy="554125"/>
          </a:xfrm>
        </p:grpSpPr>
        <p:grpSp>
          <p:nvGrpSpPr>
            <p:cNvPr id="54" name="Group 53">
              <a:extLst>
                <a:ext uri="{FF2B5EF4-FFF2-40B4-BE49-F238E27FC236}">
                  <a16:creationId xmlns:a16="http://schemas.microsoft.com/office/drawing/2014/main" id="{E5E5D0EB-426E-E7A7-433D-1E6C43CC452A}"/>
                </a:ext>
              </a:extLst>
            </p:cNvPr>
            <p:cNvGrpSpPr/>
            <p:nvPr/>
          </p:nvGrpSpPr>
          <p:grpSpPr>
            <a:xfrm>
              <a:off x="466698" y="2394989"/>
              <a:ext cx="5601056" cy="554125"/>
              <a:chOff x="579166" y="4631634"/>
              <a:chExt cx="5601056" cy="554125"/>
            </a:xfrm>
          </p:grpSpPr>
          <p:cxnSp>
            <p:nvCxnSpPr>
              <p:cNvPr id="55" name="Straight Connector 54">
                <a:extLst>
                  <a:ext uri="{FF2B5EF4-FFF2-40B4-BE49-F238E27FC236}">
                    <a16:creationId xmlns:a16="http://schemas.microsoft.com/office/drawing/2014/main" id="{BB1F6FAE-8D45-6F80-1D76-E6EA28561CA4}"/>
                  </a:ext>
                </a:extLst>
              </p:cNvPr>
              <p:cNvCxnSpPr>
                <a:cxnSpLocks/>
              </p:cNvCxnSpPr>
              <p:nvPr/>
            </p:nvCxnSpPr>
            <p:spPr>
              <a:xfrm>
                <a:off x="966792" y="4908696"/>
                <a:ext cx="5213430" cy="0"/>
              </a:xfrm>
              <a:prstGeom prst="line">
                <a:avLst/>
              </a:prstGeom>
              <a:ln w="19050">
                <a:solidFill>
                  <a:srgbClr val="0C2D45"/>
                </a:solidFill>
                <a:prstDash val="sysDash"/>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7C128377-BEAF-5674-61C0-BBD07C92B66C}"/>
                  </a:ext>
                </a:extLst>
              </p:cNvPr>
              <p:cNvSpPr/>
              <p:nvPr/>
            </p:nvSpPr>
            <p:spPr>
              <a:xfrm>
                <a:off x="579166" y="4631634"/>
                <a:ext cx="554125" cy="554125"/>
              </a:xfrm>
              <a:prstGeom prst="ellipse">
                <a:avLst/>
              </a:prstGeom>
              <a:solidFill>
                <a:srgbClr val="7A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Placeholder 17">
                <a:extLst>
                  <a:ext uri="{FF2B5EF4-FFF2-40B4-BE49-F238E27FC236}">
                    <a16:creationId xmlns:a16="http://schemas.microsoft.com/office/drawing/2014/main" id="{19861CB9-9F0D-3E2C-4D74-C1265E01B610}"/>
                  </a:ext>
                </a:extLst>
              </p:cNvPr>
              <p:cNvSpPr txBox="1">
                <a:spLocks/>
              </p:cNvSpPr>
              <p:nvPr/>
            </p:nvSpPr>
            <p:spPr>
              <a:xfrm>
                <a:off x="593213" y="4802774"/>
                <a:ext cx="593831" cy="350990"/>
              </a:xfrm>
              <a:prstGeom prst="rect">
                <a:avLst/>
              </a:prstGeom>
              <a:noFill/>
            </p:spPr>
            <p:txBody>
              <a:bodyPr numCol="1" spcCol="288000" anchor="b">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262626"/>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720"/>
                  </a:lnSpc>
                </a:pPr>
                <a:r>
                  <a:rPr lang="en-US" sz="2800" b="1" dirty="0">
                    <a:solidFill>
                      <a:schemeClr val="bg1"/>
                    </a:solidFill>
                  </a:rPr>
                  <a:t>03</a:t>
                </a:r>
                <a:endParaRPr lang="en-US" sz="1600" dirty="0">
                  <a:solidFill>
                    <a:schemeClr val="bg1"/>
                  </a:solidFill>
                </a:endParaRPr>
              </a:p>
            </p:txBody>
          </p:sp>
        </p:grpSp>
        <p:sp>
          <p:nvSpPr>
            <p:cNvPr id="77" name="Oval 76">
              <a:extLst>
                <a:ext uri="{FF2B5EF4-FFF2-40B4-BE49-F238E27FC236}">
                  <a16:creationId xmlns:a16="http://schemas.microsoft.com/office/drawing/2014/main" id="{629F42CE-EF0B-CAAE-3666-9118A144FF4A}"/>
                </a:ext>
              </a:extLst>
            </p:cNvPr>
            <p:cNvSpPr>
              <a:spLocks noChangeAspect="1"/>
            </p:cNvSpPr>
            <p:nvPr/>
          </p:nvSpPr>
          <p:spPr>
            <a:xfrm>
              <a:off x="6067754" y="2600747"/>
              <a:ext cx="126000" cy="126000"/>
            </a:xfrm>
            <a:prstGeom prst="ellipse">
              <a:avLst/>
            </a:prstGeom>
            <a:solidFill>
              <a:srgbClr val="7A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0" name="Text Placeholder 12">
            <a:extLst>
              <a:ext uri="{FF2B5EF4-FFF2-40B4-BE49-F238E27FC236}">
                <a16:creationId xmlns:a16="http://schemas.microsoft.com/office/drawing/2014/main" id="{490B87FA-42B3-034B-365F-7D42F3D0CD49}"/>
              </a:ext>
            </a:extLst>
          </p:cNvPr>
          <p:cNvSpPr txBox="1">
            <a:spLocks/>
          </p:cNvSpPr>
          <p:nvPr/>
        </p:nvSpPr>
        <p:spPr>
          <a:xfrm>
            <a:off x="982478" y="2547801"/>
            <a:ext cx="2204475" cy="657238"/>
          </a:xfrm>
          <a:prstGeom prst="rect">
            <a:avLst/>
          </a:prstGeom>
          <a:solidFill>
            <a:schemeClr val="bg1"/>
          </a:solidFill>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sv-SE" sz="2000" b="1" dirty="0">
                <a:solidFill>
                  <a:srgbClr val="915F9E"/>
                </a:solidFill>
                <a:latin typeface="Calibri" panose="020F0502020204030204" pitchFamily="34" charset="0"/>
                <a:cs typeface="Calibri" panose="020F0502020204030204" pitchFamily="34" charset="0"/>
              </a:rPr>
              <a:t>Tackling Financial Challenge</a:t>
            </a:r>
          </a:p>
        </p:txBody>
      </p:sp>
      <p:sp>
        <p:nvSpPr>
          <p:cNvPr id="82" name="Text Placeholder 3">
            <a:extLst>
              <a:ext uri="{FF2B5EF4-FFF2-40B4-BE49-F238E27FC236}">
                <a16:creationId xmlns:a16="http://schemas.microsoft.com/office/drawing/2014/main" id="{05019B05-38E1-36F6-B7D5-3BD9D26A8261}"/>
              </a:ext>
            </a:extLst>
          </p:cNvPr>
          <p:cNvSpPr txBox="1">
            <a:spLocks/>
          </p:cNvSpPr>
          <p:nvPr/>
        </p:nvSpPr>
        <p:spPr>
          <a:xfrm>
            <a:off x="962236" y="6959959"/>
            <a:ext cx="2626868" cy="2032922"/>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pPr>
            <a:r>
              <a:rPr lang="en-US" sz="1500" b="0" i="1" dirty="0"/>
              <a:t>The competence area </a:t>
            </a:r>
            <a:r>
              <a:rPr lang="en-US" sz="1500" i="1" dirty="0"/>
              <a:t>'Overcoming Personal Challenges To Build Resilience</a:t>
            </a:r>
            <a:r>
              <a:rPr lang="en-US" sz="1500" b="0" i="1" dirty="0"/>
              <a:t>' acknowledges the </a:t>
            </a:r>
            <a:r>
              <a:rPr lang="en-US" sz="1500" i="1" dirty="0"/>
              <a:t>personal hurdles that migrant and ethnic minority background entrepreneurs may encounter. </a:t>
            </a:r>
            <a:endParaRPr lang="en-US" sz="1100" dirty="0"/>
          </a:p>
        </p:txBody>
      </p:sp>
      <p:sp>
        <p:nvSpPr>
          <p:cNvPr id="83" name="Text Placeholder 3">
            <a:extLst>
              <a:ext uri="{FF2B5EF4-FFF2-40B4-BE49-F238E27FC236}">
                <a16:creationId xmlns:a16="http://schemas.microsoft.com/office/drawing/2014/main" id="{44376D6B-84C0-2DFF-4269-60A6FA4B4016}"/>
              </a:ext>
            </a:extLst>
          </p:cNvPr>
          <p:cNvSpPr txBox="1">
            <a:spLocks/>
          </p:cNvSpPr>
          <p:nvPr/>
        </p:nvSpPr>
        <p:spPr>
          <a:xfrm>
            <a:off x="3589104" y="6959959"/>
            <a:ext cx="3265014" cy="2634544"/>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pPr>
            <a:r>
              <a:rPr lang="en-US" sz="1100" b="0" dirty="0"/>
              <a:t>These challenges demand a high capacity for resilience, often accompanied by the need of self-reflection and a desire for a supportive community. To address these, we've developed competencies including Resilience and Positive Mindset Building, fostering a strong foundation for navigating adversity. Diversity and Inclusion Management instills an appreciation for varied perspectives and experiences. Self-Confidence and Assertiveness empower entrepreneurs to communicate their value effectively. Global Business Acumen ensures they understand the broader business landscape. Additionally, Emotional Resilience and Well-being support their mental and emotional health.</a:t>
            </a:r>
          </a:p>
          <a:p>
            <a:pPr algn="just">
              <a:lnSpc>
                <a:spcPts val="1120"/>
              </a:lnSpc>
            </a:pPr>
            <a:endParaRPr lang="en-US" sz="1100" b="0" dirty="0"/>
          </a:p>
        </p:txBody>
      </p:sp>
      <p:grpSp>
        <p:nvGrpSpPr>
          <p:cNvPr id="100" name="Group 99">
            <a:extLst>
              <a:ext uri="{FF2B5EF4-FFF2-40B4-BE49-F238E27FC236}">
                <a16:creationId xmlns:a16="http://schemas.microsoft.com/office/drawing/2014/main" id="{5C1AD28D-B297-3EBA-9A46-B02487F92ABE}"/>
              </a:ext>
            </a:extLst>
          </p:cNvPr>
          <p:cNvGrpSpPr/>
          <p:nvPr/>
        </p:nvGrpSpPr>
        <p:grpSpPr>
          <a:xfrm>
            <a:off x="304875" y="6135983"/>
            <a:ext cx="5727056" cy="554125"/>
            <a:chOff x="466698" y="2394989"/>
            <a:chExt cx="5727056" cy="554125"/>
          </a:xfrm>
        </p:grpSpPr>
        <p:grpSp>
          <p:nvGrpSpPr>
            <p:cNvPr id="101" name="Group 100">
              <a:extLst>
                <a:ext uri="{FF2B5EF4-FFF2-40B4-BE49-F238E27FC236}">
                  <a16:creationId xmlns:a16="http://schemas.microsoft.com/office/drawing/2014/main" id="{C8FC28CC-2999-6084-6CFD-94580EB96D60}"/>
                </a:ext>
              </a:extLst>
            </p:cNvPr>
            <p:cNvGrpSpPr/>
            <p:nvPr/>
          </p:nvGrpSpPr>
          <p:grpSpPr>
            <a:xfrm>
              <a:off x="466698" y="2394989"/>
              <a:ext cx="5601056" cy="554125"/>
              <a:chOff x="579166" y="4631634"/>
              <a:chExt cx="5601056" cy="554125"/>
            </a:xfrm>
          </p:grpSpPr>
          <p:cxnSp>
            <p:nvCxnSpPr>
              <p:cNvPr id="103" name="Straight Connector 102">
                <a:extLst>
                  <a:ext uri="{FF2B5EF4-FFF2-40B4-BE49-F238E27FC236}">
                    <a16:creationId xmlns:a16="http://schemas.microsoft.com/office/drawing/2014/main" id="{5D4757A7-29CB-6CC7-A0C1-A413AFC7F912}"/>
                  </a:ext>
                </a:extLst>
              </p:cNvPr>
              <p:cNvCxnSpPr>
                <a:cxnSpLocks/>
              </p:cNvCxnSpPr>
              <p:nvPr/>
            </p:nvCxnSpPr>
            <p:spPr>
              <a:xfrm>
                <a:off x="966792" y="4908696"/>
                <a:ext cx="5213430" cy="0"/>
              </a:xfrm>
              <a:prstGeom prst="line">
                <a:avLst/>
              </a:prstGeom>
              <a:ln w="19050">
                <a:solidFill>
                  <a:srgbClr val="0C2D45"/>
                </a:solidFill>
                <a:prstDash val="sysDash"/>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E2A690B8-7663-5CC8-B66D-F8E37D8EBFA6}"/>
                  </a:ext>
                </a:extLst>
              </p:cNvPr>
              <p:cNvSpPr/>
              <p:nvPr/>
            </p:nvSpPr>
            <p:spPr>
              <a:xfrm>
                <a:off x="579166" y="4631634"/>
                <a:ext cx="554125" cy="554125"/>
              </a:xfrm>
              <a:prstGeom prst="ellipse">
                <a:avLst/>
              </a:prstGeom>
              <a:solidFill>
                <a:srgbClr val="7A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 Placeholder 17">
                <a:extLst>
                  <a:ext uri="{FF2B5EF4-FFF2-40B4-BE49-F238E27FC236}">
                    <a16:creationId xmlns:a16="http://schemas.microsoft.com/office/drawing/2014/main" id="{DA595FB7-4318-34A1-8234-A56C81AD8A25}"/>
                  </a:ext>
                </a:extLst>
              </p:cNvPr>
              <p:cNvSpPr txBox="1">
                <a:spLocks/>
              </p:cNvSpPr>
              <p:nvPr/>
            </p:nvSpPr>
            <p:spPr>
              <a:xfrm>
                <a:off x="593213" y="4802774"/>
                <a:ext cx="593831" cy="350990"/>
              </a:xfrm>
              <a:prstGeom prst="rect">
                <a:avLst/>
              </a:prstGeom>
              <a:noFill/>
            </p:spPr>
            <p:txBody>
              <a:bodyPr numCol="1" spcCol="288000" anchor="b">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262626"/>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720"/>
                  </a:lnSpc>
                </a:pPr>
                <a:r>
                  <a:rPr lang="en-US" sz="2800" b="1" dirty="0">
                    <a:solidFill>
                      <a:schemeClr val="bg1"/>
                    </a:solidFill>
                  </a:rPr>
                  <a:t>04</a:t>
                </a:r>
                <a:endParaRPr lang="en-US" sz="1600" dirty="0">
                  <a:solidFill>
                    <a:schemeClr val="bg1"/>
                  </a:solidFill>
                </a:endParaRPr>
              </a:p>
            </p:txBody>
          </p:sp>
        </p:grpSp>
        <p:sp>
          <p:nvSpPr>
            <p:cNvPr id="102" name="Oval 101">
              <a:extLst>
                <a:ext uri="{FF2B5EF4-FFF2-40B4-BE49-F238E27FC236}">
                  <a16:creationId xmlns:a16="http://schemas.microsoft.com/office/drawing/2014/main" id="{205794F8-5A29-BF99-29F6-F189A08841BE}"/>
                </a:ext>
              </a:extLst>
            </p:cNvPr>
            <p:cNvSpPr>
              <a:spLocks noChangeAspect="1"/>
            </p:cNvSpPr>
            <p:nvPr/>
          </p:nvSpPr>
          <p:spPr>
            <a:xfrm>
              <a:off x="6067754" y="2600747"/>
              <a:ext cx="126000" cy="126000"/>
            </a:xfrm>
            <a:prstGeom prst="ellipse">
              <a:avLst/>
            </a:prstGeom>
            <a:solidFill>
              <a:srgbClr val="7A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Text Placeholder 12">
            <a:extLst>
              <a:ext uri="{FF2B5EF4-FFF2-40B4-BE49-F238E27FC236}">
                <a16:creationId xmlns:a16="http://schemas.microsoft.com/office/drawing/2014/main" id="{0182A5D7-6CD0-3823-0D29-206A5B2EC4D8}"/>
              </a:ext>
            </a:extLst>
          </p:cNvPr>
          <p:cNvSpPr txBox="1">
            <a:spLocks/>
          </p:cNvSpPr>
          <p:nvPr/>
        </p:nvSpPr>
        <p:spPr>
          <a:xfrm>
            <a:off x="982477" y="6166900"/>
            <a:ext cx="3360923" cy="657238"/>
          </a:xfrm>
          <a:prstGeom prst="rect">
            <a:avLst/>
          </a:prstGeom>
          <a:solidFill>
            <a:schemeClr val="bg1"/>
          </a:solidFill>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sv-SE" sz="2000" b="1" dirty="0">
                <a:solidFill>
                  <a:srgbClr val="915F9E"/>
                </a:solidFill>
                <a:latin typeface="Calibri" panose="020F0502020204030204" pitchFamily="34" charset="0"/>
                <a:cs typeface="Calibri" panose="020F0502020204030204" pitchFamily="34" charset="0"/>
              </a:rPr>
              <a:t>Overcoming Personal Challenges To Build Resilience</a:t>
            </a:r>
          </a:p>
        </p:txBody>
      </p:sp>
      <p:sp>
        <p:nvSpPr>
          <p:cNvPr id="120" name="Slide Number Placeholder 5">
            <a:extLst>
              <a:ext uri="{FF2B5EF4-FFF2-40B4-BE49-F238E27FC236}">
                <a16:creationId xmlns:a16="http://schemas.microsoft.com/office/drawing/2014/main" id="{B95CF85A-E37B-0D2B-9BC6-B37BA30DFFE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C2D45"/>
                </a:solidFill>
                <a:latin typeface="Calibri" panose="020F0502020204030204" pitchFamily="34" charset="0"/>
                <a:cs typeface="Calibri" panose="020F0502020204030204" pitchFamily="34" charset="0"/>
              </a:defRPr>
            </a:lvl1pPr>
          </a:lstStyle>
          <a:p>
            <a:fld id="{CB2079F2-58AF-ED44-82D7-E04B2F6FD686}" type="slidenum">
              <a:rPr lang="en-US" smtClean="0">
                <a:solidFill>
                  <a:schemeClr val="bg1"/>
                </a:solidFill>
              </a:rPr>
              <a:pPr/>
              <a:t>15</a:t>
            </a:fld>
            <a:endParaRPr lang="en-US" dirty="0">
              <a:solidFill>
                <a:schemeClr val="bg1"/>
              </a:solidFill>
            </a:endParaRPr>
          </a:p>
        </p:txBody>
      </p:sp>
      <p:sp>
        <p:nvSpPr>
          <p:cNvPr id="121" name="Rectangle 120">
            <a:extLst>
              <a:ext uri="{FF2B5EF4-FFF2-40B4-BE49-F238E27FC236}">
                <a16:creationId xmlns:a16="http://schemas.microsoft.com/office/drawing/2014/main" id="{23C6AD84-AF10-49B9-8F14-F2C28EFA2584}"/>
              </a:ext>
            </a:extLst>
          </p:cNvPr>
          <p:cNvSpPr/>
          <p:nvPr/>
        </p:nvSpPr>
        <p:spPr>
          <a:xfrm rot="16200000">
            <a:off x="5726607" y="8441311"/>
            <a:ext cx="3173496" cy="184666"/>
          </a:xfrm>
          <a:prstGeom prst="rect">
            <a:avLst/>
          </a:prstGeom>
        </p:spPr>
        <p:txBody>
          <a:bodyPr wrap="square">
            <a:spAutoFit/>
          </a:bodyPr>
          <a:lstStyle/>
          <a:p>
            <a:pPr lvl="0" algn="l"/>
            <a:r>
              <a:rPr lang="en-GB" sz="600" spc="200" dirty="0">
                <a:solidFill>
                  <a:schemeClr val="bg1"/>
                </a:solidFill>
                <a:latin typeface="Calibri" panose="020F0502020204030204" pitchFamily="34" charset="0"/>
                <a:cs typeface="Calibri" panose="020F0502020204030204" pitchFamily="34" charset="0"/>
              </a:rPr>
              <a:t>promoting inclusive </a:t>
            </a:r>
            <a:r>
              <a:rPr lang="en-GB" sz="600" kern="1000" spc="200" baseline="0" dirty="0">
                <a:solidFill>
                  <a:schemeClr val="bg1"/>
                </a:solidFill>
                <a:latin typeface="Calibri" panose="020F0502020204030204" pitchFamily="34" charset="0"/>
                <a:cs typeface="Calibri" panose="020F0502020204030204" pitchFamily="34" charset="0"/>
              </a:rPr>
              <a:t>entrepreneurship</a:t>
            </a:r>
          </a:p>
        </p:txBody>
      </p:sp>
      <p:cxnSp>
        <p:nvCxnSpPr>
          <p:cNvPr id="122" name="Straight Connector 121">
            <a:extLst>
              <a:ext uri="{FF2B5EF4-FFF2-40B4-BE49-F238E27FC236}">
                <a16:creationId xmlns:a16="http://schemas.microsoft.com/office/drawing/2014/main" id="{47FA372F-62C0-387B-4F54-615EC417E2C0}"/>
              </a:ext>
            </a:extLst>
          </p:cNvPr>
          <p:cNvCxnSpPr>
            <a:cxnSpLocks/>
          </p:cNvCxnSpPr>
          <p:nvPr/>
        </p:nvCxnSpPr>
        <p:spPr>
          <a:xfrm flipH="1">
            <a:off x="7204622" y="10183258"/>
            <a:ext cx="224149" cy="0"/>
          </a:xfrm>
          <a:prstGeom prst="line">
            <a:avLst/>
          </a:prstGeom>
          <a:noFill/>
          <a:ln w="9525" cap="flat">
            <a:solidFill>
              <a:schemeClr val="bg1"/>
            </a:solidFill>
            <a:prstDash val="solid"/>
            <a:miter lim="400000"/>
          </a:ln>
          <a:effectLst/>
          <a:sp3d/>
        </p:spPr>
        <p:style>
          <a:lnRef idx="0">
            <a:scrgbClr r="0" g="0" b="0"/>
          </a:lnRef>
          <a:fillRef idx="0">
            <a:scrgbClr r="0" g="0" b="0"/>
          </a:fillRef>
          <a:effectRef idx="0">
            <a:scrgbClr r="0" g="0" b="0"/>
          </a:effectRef>
          <a:fontRef idx="none"/>
        </p:style>
      </p:cxnSp>
      <p:grpSp>
        <p:nvGrpSpPr>
          <p:cNvPr id="7" name="Graphic 3">
            <a:extLst>
              <a:ext uri="{FF2B5EF4-FFF2-40B4-BE49-F238E27FC236}">
                <a16:creationId xmlns:a16="http://schemas.microsoft.com/office/drawing/2014/main" id="{C7EE7E96-053E-A88C-2F38-7431C60E8FAD}"/>
              </a:ext>
            </a:extLst>
          </p:cNvPr>
          <p:cNvGrpSpPr/>
          <p:nvPr/>
        </p:nvGrpSpPr>
        <p:grpSpPr>
          <a:xfrm>
            <a:off x="6261436" y="2409153"/>
            <a:ext cx="533729" cy="591107"/>
            <a:chOff x="2453684" y="1880578"/>
            <a:chExt cx="1089670" cy="1206815"/>
          </a:xfrm>
          <a:solidFill>
            <a:srgbClr val="0C2D45"/>
          </a:solidFill>
        </p:grpSpPr>
        <p:sp>
          <p:nvSpPr>
            <p:cNvPr id="8" name="Freeform 7">
              <a:extLst>
                <a:ext uri="{FF2B5EF4-FFF2-40B4-BE49-F238E27FC236}">
                  <a16:creationId xmlns:a16="http://schemas.microsoft.com/office/drawing/2014/main" id="{1ACFFF3C-DBAA-35BB-BAF4-596B3B8581A6}"/>
                </a:ext>
              </a:extLst>
            </p:cNvPr>
            <p:cNvSpPr/>
            <p:nvPr/>
          </p:nvSpPr>
          <p:spPr>
            <a:xfrm>
              <a:off x="2463532" y="2012230"/>
              <a:ext cx="1079822" cy="1075163"/>
            </a:xfrm>
            <a:custGeom>
              <a:avLst/>
              <a:gdLst>
                <a:gd name="connsiteX0" fmla="*/ 1054346 w 1079822"/>
                <a:gd name="connsiteY0" fmla="*/ 496440 h 1075163"/>
                <a:gd name="connsiteX1" fmla="*/ 936407 w 1079822"/>
                <a:gd name="connsiteY1" fmla="*/ 493697 h 1075163"/>
                <a:gd name="connsiteX2" fmla="*/ 936407 w 1079822"/>
                <a:gd name="connsiteY2" fmla="*/ 202965 h 1075163"/>
                <a:gd name="connsiteX3" fmla="*/ 919950 w 1079822"/>
                <a:gd name="connsiteY3" fmla="*/ 186508 h 1075163"/>
                <a:gd name="connsiteX4" fmla="*/ 903494 w 1079822"/>
                <a:gd name="connsiteY4" fmla="*/ 202965 h 1075163"/>
                <a:gd name="connsiteX5" fmla="*/ 903494 w 1079822"/>
                <a:gd name="connsiteY5" fmla="*/ 518382 h 1075163"/>
                <a:gd name="connsiteX6" fmla="*/ 782812 w 1079822"/>
                <a:gd name="connsiteY6" fmla="*/ 600665 h 1075163"/>
                <a:gd name="connsiteX7" fmla="*/ 782812 w 1079822"/>
                <a:gd name="connsiteY7" fmla="*/ 79540 h 1075163"/>
                <a:gd name="connsiteX8" fmla="*/ 826696 w 1079822"/>
                <a:gd name="connsiteY8" fmla="*/ 35656 h 1075163"/>
                <a:gd name="connsiteX9" fmla="*/ 859610 w 1079822"/>
                <a:gd name="connsiteY9" fmla="*/ 35656 h 1075163"/>
                <a:gd name="connsiteX10" fmla="*/ 903494 w 1079822"/>
                <a:gd name="connsiteY10" fmla="*/ 79540 h 1075163"/>
                <a:gd name="connsiteX11" fmla="*/ 903494 w 1079822"/>
                <a:gd name="connsiteY11" fmla="*/ 131653 h 1075163"/>
                <a:gd name="connsiteX12" fmla="*/ 919950 w 1079822"/>
                <a:gd name="connsiteY12" fmla="*/ 148109 h 1075163"/>
                <a:gd name="connsiteX13" fmla="*/ 936407 w 1079822"/>
                <a:gd name="connsiteY13" fmla="*/ 131653 h 1075163"/>
                <a:gd name="connsiteX14" fmla="*/ 936407 w 1079822"/>
                <a:gd name="connsiteY14" fmla="*/ 79540 h 1075163"/>
                <a:gd name="connsiteX15" fmla="*/ 856867 w 1079822"/>
                <a:gd name="connsiteY15" fmla="*/ 0 h 1075163"/>
                <a:gd name="connsiteX16" fmla="*/ 823954 w 1079822"/>
                <a:gd name="connsiteY16" fmla="*/ 0 h 1075163"/>
                <a:gd name="connsiteX17" fmla="*/ 744413 w 1079822"/>
                <a:gd name="connsiteY17" fmla="*/ 79540 h 1075163"/>
                <a:gd name="connsiteX18" fmla="*/ 744413 w 1079822"/>
                <a:gd name="connsiteY18" fmla="*/ 614379 h 1075163"/>
                <a:gd name="connsiteX19" fmla="*/ 711500 w 1079822"/>
                <a:gd name="connsiteY19" fmla="*/ 619864 h 1075163"/>
                <a:gd name="connsiteX20" fmla="*/ 711500 w 1079822"/>
                <a:gd name="connsiteY20" fmla="*/ 249592 h 1075163"/>
                <a:gd name="connsiteX21" fmla="*/ 631960 w 1079822"/>
                <a:gd name="connsiteY21" fmla="*/ 170052 h 1075163"/>
                <a:gd name="connsiteX22" fmla="*/ 601789 w 1079822"/>
                <a:gd name="connsiteY22" fmla="*/ 170052 h 1075163"/>
                <a:gd name="connsiteX23" fmla="*/ 522249 w 1079822"/>
                <a:gd name="connsiteY23" fmla="*/ 249592 h 1075163"/>
                <a:gd name="connsiteX24" fmla="*/ 522249 w 1079822"/>
                <a:gd name="connsiteY24" fmla="*/ 430614 h 1075163"/>
                <a:gd name="connsiteX25" fmla="*/ 489336 w 1079822"/>
                <a:gd name="connsiteY25" fmla="*/ 447070 h 1075163"/>
                <a:gd name="connsiteX26" fmla="*/ 489336 w 1079822"/>
                <a:gd name="connsiteY26" fmla="*/ 386730 h 1075163"/>
                <a:gd name="connsiteX27" fmla="*/ 418024 w 1079822"/>
                <a:gd name="connsiteY27" fmla="*/ 315418 h 1075163"/>
                <a:gd name="connsiteX28" fmla="*/ 371397 w 1079822"/>
                <a:gd name="connsiteY28" fmla="*/ 315418 h 1075163"/>
                <a:gd name="connsiteX29" fmla="*/ 300085 w 1079822"/>
                <a:gd name="connsiteY29" fmla="*/ 386730 h 1075163"/>
                <a:gd name="connsiteX30" fmla="*/ 300085 w 1079822"/>
                <a:gd name="connsiteY30" fmla="*/ 548552 h 1075163"/>
                <a:gd name="connsiteX31" fmla="*/ 242487 w 1079822"/>
                <a:gd name="connsiteY31" fmla="*/ 578723 h 1075163"/>
                <a:gd name="connsiteX32" fmla="*/ 80663 w 1079822"/>
                <a:gd name="connsiteY32" fmla="*/ 625350 h 1075163"/>
                <a:gd name="connsiteX33" fmla="*/ 14837 w 1079822"/>
                <a:gd name="connsiteY33" fmla="*/ 677463 h 1075163"/>
                <a:gd name="connsiteX34" fmla="*/ 3866 w 1079822"/>
                <a:gd name="connsiteY34" fmla="*/ 759745 h 1075163"/>
                <a:gd name="connsiteX35" fmla="*/ 23066 w 1079822"/>
                <a:gd name="connsiteY35" fmla="*/ 828315 h 1075163"/>
                <a:gd name="connsiteX36" fmla="*/ 45007 w 1079822"/>
                <a:gd name="connsiteY36" fmla="*/ 842028 h 1075163"/>
                <a:gd name="connsiteX37" fmla="*/ 58721 w 1079822"/>
                <a:gd name="connsiteY37" fmla="*/ 820086 h 1075163"/>
                <a:gd name="connsiteX38" fmla="*/ 39522 w 1079822"/>
                <a:gd name="connsiteY38" fmla="*/ 751517 h 1075163"/>
                <a:gd name="connsiteX39" fmla="*/ 91635 w 1079822"/>
                <a:gd name="connsiteY39" fmla="*/ 658263 h 1075163"/>
                <a:gd name="connsiteX40" fmla="*/ 239744 w 1079822"/>
                <a:gd name="connsiteY40" fmla="*/ 617122 h 1075163"/>
                <a:gd name="connsiteX41" fmla="*/ 352198 w 1079822"/>
                <a:gd name="connsiteY41" fmla="*/ 913340 h 1075163"/>
                <a:gd name="connsiteX42" fmla="*/ 300085 w 1079822"/>
                <a:gd name="connsiteY42" fmla="*/ 1012080 h 1075163"/>
                <a:gd name="connsiteX43" fmla="*/ 187632 w 1079822"/>
                <a:gd name="connsiteY43" fmla="*/ 1036764 h 1075163"/>
                <a:gd name="connsiteX44" fmla="*/ 99863 w 1079822"/>
                <a:gd name="connsiteY44" fmla="*/ 984652 h 1075163"/>
                <a:gd name="connsiteX45" fmla="*/ 77921 w 1079822"/>
                <a:gd name="connsiteY45" fmla="*/ 896884 h 1075163"/>
                <a:gd name="connsiteX46" fmla="*/ 55979 w 1079822"/>
                <a:gd name="connsiteY46" fmla="*/ 883170 h 1075163"/>
                <a:gd name="connsiteX47" fmla="*/ 42265 w 1079822"/>
                <a:gd name="connsiteY47" fmla="*/ 905112 h 1075163"/>
                <a:gd name="connsiteX48" fmla="*/ 64207 w 1079822"/>
                <a:gd name="connsiteY48" fmla="*/ 992880 h 1075163"/>
                <a:gd name="connsiteX49" fmla="*/ 168432 w 1079822"/>
                <a:gd name="connsiteY49" fmla="*/ 1075163 h 1075163"/>
                <a:gd name="connsiteX50" fmla="*/ 305570 w 1079822"/>
                <a:gd name="connsiteY50" fmla="*/ 1047736 h 1075163"/>
                <a:gd name="connsiteX51" fmla="*/ 376882 w 1079822"/>
                <a:gd name="connsiteY51" fmla="*/ 992880 h 1075163"/>
                <a:gd name="connsiteX52" fmla="*/ 387853 w 1079822"/>
                <a:gd name="connsiteY52" fmla="*/ 918825 h 1075163"/>
                <a:gd name="connsiteX53" fmla="*/ 774584 w 1079822"/>
                <a:gd name="connsiteY53" fmla="*/ 825572 h 1075163"/>
                <a:gd name="connsiteX54" fmla="*/ 862352 w 1079822"/>
                <a:gd name="connsiteY54" fmla="*/ 781687 h 1075163"/>
                <a:gd name="connsiteX55" fmla="*/ 1051603 w 1079822"/>
                <a:gd name="connsiteY55" fmla="*/ 628093 h 1075163"/>
                <a:gd name="connsiteX56" fmla="*/ 1054346 w 1079822"/>
                <a:gd name="connsiteY56" fmla="*/ 496440 h 1075163"/>
                <a:gd name="connsiteX57" fmla="*/ 1054346 w 1079822"/>
                <a:gd name="connsiteY57" fmla="*/ 496440 h 1075163"/>
                <a:gd name="connsiteX58" fmla="*/ 599047 w 1079822"/>
                <a:gd name="connsiteY58" fmla="*/ 202965 h 1075163"/>
                <a:gd name="connsiteX59" fmla="*/ 629217 w 1079822"/>
                <a:gd name="connsiteY59" fmla="*/ 202965 h 1075163"/>
                <a:gd name="connsiteX60" fmla="*/ 673101 w 1079822"/>
                <a:gd name="connsiteY60" fmla="*/ 246849 h 1075163"/>
                <a:gd name="connsiteX61" fmla="*/ 673101 w 1079822"/>
                <a:gd name="connsiteY61" fmla="*/ 619864 h 1075163"/>
                <a:gd name="connsiteX62" fmla="*/ 560648 w 1079822"/>
                <a:gd name="connsiteY62" fmla="*/ 619864 h 1075163"/>
                <a:gd name="connsiteX63" fmla="*/ 557905 w 1079822"/>
                <a:gd name="connsiteY63" fmla="*/ 611636 h 1075163"/>
                <a:gd name="connsiteX64" fmla="*/ 590818 w 1079822"/>
                <a:gd name="connsiteY64" fmla="*/ 586951 h 1075163"/>
                <a:gd name="connsiteX65" fmla="*/ 648416 w 1079822"/>
                <a:gd name="connsiteY65" fmla="*/ 488212 h 1075163"/>
                <a:gd name="connsiteX66" fmla="*/ 620989 w 1079822"/>
                <a:gd name="connsiteY66" fmla="*/ 416900 h 1075163"/>
                <a:gd name="connsiteX67" fmla="*/ 552419 w 1079822"/>
                <a:gd name="connsiteY67" fmla="*/ 408672 h 1075163"/>
                <a:gd name="connsiteX68" fmla="*/ 552419 w 1079822"/>
                <a:gd name="connsiteY68" fmla="*/ 249592 h 1075163"/>
                <a:gd name="connsiteX69" fmla="*/ 599047 w 1079822"/>
                <a:gd name="connsiteY69" fmla="*/ 202965 h 1075163"/>
                <a:gd name="connsiteX70" fmla="*/ 599047 w 1079822"/>
                <a:gd name="connsiteY70" fmla="*/ 202965 h 1075163"/>
                <a:gd name="connsiteX71" fmla="*/ 332998 w 1079822"/>
                <a:gd name="connsiteY71" fmla="*/ 386730 h 1075163"/>
                <a:gd name="connsiteX72" fmla="*/ 368654 w 1079822"/>
                <a:gd name="connsiteY72" fmla="*/ 351074 h 1075163"/>
                <a:gd name="connsiteX73" fmla="*/ 415281 w 1079822"/>
                <a:gd name="connsiteY73" fmla="*/ 351074 h 1075163"/>
                <a:gd name="connsiteX74" fmla="*/ 450937 w 1079822"/>
                <a:gd name="connsiteY74" fmla="*/ 386730 h 1075163"/>
                <a:gd name="connsiteX75" fmla="*/ 450937 w 1079822"/>
                <a:gd name="connsiteY75" fmla="*/ 466270 h 1075163"/>
                <a:gd name="connsiteX76" fmla="*/ 330255 w 1079822"/>
                <a:gd name="connsiteY76" fmla="*/ 529353 h 1075163"/>
                <a:gd name="connsiteX77" fmla="*/ 332998 w 1079822"/>
                <a:gd name="connsiteY77" fmla="*/ 386730 h 1075163"/>
                <a:gd name="connsiteX78" fmla="*/ 332998 w 1079822"/>
                <a:gd name="connsiteY78" fmla="*/ 386730 h 1075163"/>
                <a:gd name="connsiteX79" fmla="*/ 1024176 w 1079822"/>
                <a:gd name="connsiteY79" fmla="*/ 595180 h 1075163"/>
                <a:gd name="connsiteX80" fmla="*/ 834924 w 1079822"/>
                <a:gd name="connsiteY80" fmla="*/ 748774 h 1075163"/>
                <a:gd name="connsiteX81" fmla="*/ 760870 w 1079822"/>
                <a:gd name="connsiteY81" fmla="*/ 784430 h 1075163"/>
                <a:gd name="connsiteX82" fmla="*/ 371397 w 1079822"/>
                <a:gd name="connsiteY82" fmla="*/ 880427 h 1075163"/>
                <a:gd name="connsiteX83" fmla="*/ 267172 w 1079822"/>
                <a:gd name="connsiteY83" fmla="*/ 600665 h 1075163"/>
                <a:gd name="connsiteX84" fmla="*/ 566133 w 1079822"/>
                <a:gd name="connsiteY84" fmla="*/ 441585 h 1075163"/>
                <a:gd name="connsiteX85" fmla="*/ 601789 w 1079822"/>
                <a:gd name="connsiteY85" fmla="*/ 444328 h 1075163"/>
                <a:gd name="connsiteX86" fmla="*/ 615503 w 1079822"/>
                <a:gd name="connsiteY86" fmla="*/ 479983 h 1075163"/>
                <a:gd name="connsiteX87" fmla="*/ 568876 w 1079822"/>
                <a:gd name="connsiteY87" fmla="*/ 559524 h 1075163"/>
                <a:gd name="connsiteX88" fmla="*/ 535963 w 1079822"/>
                <a:gd name="connsiteY88" fmla="*/ 584208 h 1075163"/>
                <a:gd name="connsiteX89" fmla="*/ 524992 w 1079822"/>
                <a:gd name="connsiteY89" fmla="*/ 628093 h 1075163"/>
                <a:gd name="connsiteX90" fmla="*/ 563391 w 1079822"/>
                <a:gd name="connsiteY90" fmla="*/ 655520 h 1075163"/>
                <a:gd name="connsiteX91" fmla="*/ 692301 w 1079822"/>
                <a:gd name="connsiteY91" fmla="*/ 655520 h 1075163"/>
                <a:gd name="connsiteX92" fmla="*/ 692301 w 1079822"/>
                <a:gd name="connsiteY92" fmla="*/ 655520 h 1075163"/>
                <a:gd name="connsiteX93" fmla="*/ 818468 w 1079822"/>
                <a:gd name="connsiteY93" fmla="*/ 614379 h 1075163"/>
                <a:gd name="connsiteX94" fmla="*/ 961092 w 1079822"/>
                <a:gd name="connsiteY94" fmla="*/ 512897 h 1075163"/>
                <a:gd name="connsiteX95" fmla="*/ 1024176 w 1079822"/>
                <a:gd name="connsiteY95" fmla="*/ 518382 h 1075163"/>
                <a:gd name="connsiteX96" fmla="*/ 1024176 w 1079822"/>
                <a:gd name="connsiteY96" fmla="*/ 595180 h 1075163"/>
                <a:gd name="connsiteX97" fmla="*/ 1024176 w 1079822"/>
                <a:gd name="connsiteY97" fmla="*/ 595180 h 10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79822" h="1075163">
                  <a:moveTo>
                    <a:pt x="1054346" y="496440"/>
                  </a:moveTo>
                  <a:cubicBezTo>
                    <a:pt x="999490" y="441585"/>
                    <a:pt x="936407" y="493697"/>
                    <a:pt x="936407" y="493697"/>
                  </a:cubicBezTo>
                  <a:lnTo>
                    <a:pt x="936407" y="202965"/>
                  </a:lnTo>
                  <a:cubicBezTo>
                    <a:pt x="936407" y="191993"/>
                    <a:pt x="928179" y="186508"/>
                    <a:pt x="919950" y="186508"/>
                  </a:cubicBezTo>
                  <a:cubicBezTo>
                    <a:pt x="908979" y="186508"/>
                    <a:pt x="903494" y="194736"/>
                    <a:pt x="903494" y="202965"/>
                  </a:cubicBezTo>
                  <a:lnTo>
                    <a:pt x="903494" y="518382"/>
                  </a:lnTo>
                  <a:cubicBezTo>
                    <a:pt x="903494" y="518382"/>
                    <a:pt x="818468" y="584208"/>
                    <a:pt x="782812" y="600665"/>
                  </a:cubicBezTo>
                  <a:lnTo>
                    <a:pt x="782812" y="79540"/>
                  </a:lnTo>
                  <a:cubicBezTo>
                    <a:pt x="782812" y="54855"/>
                    <a:pt x="802011" y="35656"/>
                    <a:pt x="826696" y="35656"/>
                  </a:cubicBezTo>
                  <a:lnTo>
                    <a:pt x="859610" y="35656"/>
                  </a:lnTo>
                  <a:cubicBezTo>
                    <a:pt x="884294" y="35656"/>
                    <a:pt x="903494" y="54855"/>
                    <a:pt x="903494" y="79540"/>
                  </a:cubicBezTo>
                  <a:lnTo>
                    <a:pt x="903494" y="131653"/>
                  </a:lnTo>
                  <a:cubicBezTo>
                    <a:pt x="903494" y="142624"/>
                    <a:pt x="911722" y="148109"/>
                    <a:pt x="919950" y="148109"/>
                  </a:cubicBezTo>
                  <a:cubicBezTo>
                    <a:pt x="930921" y="148109"/>
                    <a:pt x="936407" y="139881"/>
                    <a:pt x="936407" y="131653"/>
                  </a:cubicBezTo>
                  <a:lnTo>
                    <a:pt x="936407" y="79540"/>
                  </a:lnTo>
                  <a:cubicBezTo>
                    <a:pt x="936407" y="35656"/>
                    <a:pt x="900751" y="0"/>
                    <a:pt x="856867" y="0"/>
                  </a:cubicBezTo>
                  <a:lnTo>
                    <a:pt x="823954" y="0"/>
                  </a:lnTo>
                  <a:cubicBezTo>
                    <a:pt x="780069" y="0"/>
                    <a:pt x="744413" y="35656"/>
                    <a:pt x="744413" y="79540"/>
                  </a:cubicBezTo>
                  <a:lnTo>
                    <a:pt x="744413" y="614379"/>
                  </a:lnTo>
                  <a:cubicBezTo>
                    <a:pt x="733442" y="617122"/>
                    <a:pt x="722471" y="619864"/>
                    <a:pt x="711500" y="619864"/>
                  </a:cubicBezTo>
                  <a:lnTo>
                    <a:pt x="711500" y="249592"/>
                  </a:lnTo>
                  <a:cubicBezTo>
                    <a:pt x="711500" y="205707"/>
                    <a:pt x="675844" y="170052"/>
                    <a:pt x="631960" y="170052"/>
                  </a:cubicBezTo>
                  <a:lnTo>
                    <a:pt x="601789" y="170052"/>
                  </a:lnTo>
                  <a:cubicBezTo>
                    <a:pt x="557905" y="170052"/>
                    <a:pt x="522249" y="205707"/>
                    <a:pt x="522249" y="249592"/>
                  </a:cubicBezTo>
                  <a:lnTo>
                    <a:pt x="522249" y="430614"/>
                  </a:lnTo>
                  <a:lnTo>
                    <a:pt x="489336" y="447070"/>
                  </a:lnTo>
                  <a:lnTo>
                    <a:pt x="489336" y="386730"/>
                  </a:lnTo>
                  <a:cubicBezTo>
                    <a:pt x="489336" y="348331"/>
                    <a:pt x="456422" y="315418"/>
                    <a:pt x="418024" y="315418"/>
                  </a:cubicBezTo>
                  <a:lnTo>
                    <a:pt x="371397" y="315418"/>
                  </a:lnTo>
                  <a:cubicBezTo>
                    <a:pt x="332998" y="315418"/>
                    <a:pt x="300085" y="348331"/>
                    <a:pt x="300085" y="386730"/>
                  </a:cubicBezTo>
                  <a:lnTo>
                    <a:pt x="300085" y="548552"/>
                  </a:lnTo>
                  <a:lnTo>
                    <a:pt x="242487" y="578723"/>
                  </a:lnTo>
                  <a:lnTo>
                    <a:pt x="80663" y="625350"/>
                  </a:lnTo>
                  <a:cubicBezTo>
                    <a:pt x="53236" y="633578"/>
                    <a:pt x="28551" y="652778"/>
                    <a:pt x="14837" y="677463"/>
                  </a:cubicBezTo>
                  <a:cubicBezTo>
                    <a:pt x="1123" y="702147"/>
                    <a:pt x="-4362" y="732318"/>
                    <a:pt x="3866" y="759745"/>
                  </a:cubicBezTo>
                  <a:lnTo>
                    <a:pt x="23066" y="828315"/>
                  </a:lnTo>
                  <a:cubicBezTo>
                    <a:pt x="25808" y="836542"/>
                    <a:pt x="34036" y="842028"/>
                    <a:pt x="45007" y="842028"/>
                  </a:cubicBezTo>
                  <a:cubicBezTo>
                    <a:pt x="53236" y="839285"/>
                    <a:pt x="58721" y="831057"/>
                    <a:pt x="58721" y="820086"/>
                  </a:cubicBezTo>
                  <a:lnTo>
                    <a:pt x="39522" y="751517"/>
                  </a:lnTo>
                  <a:cubicBezTo>
                    <a:pt x="28551" y="710376"/>
                    <a:pt x="53236" y="669234"/>
                    <a:pt x="91635" y="658263"/>
                  </a:cubicBezTo>
                  <a:lnTo>
                    <a:pt x="239744" y="617122"/>
                  </a:lnTo>
                  <a:lnTo>
                    <a:pt x="352198" y="913340"/>
                  </a:lnTo>
                  <a:cubicBezTo>
                    <a:pt x="360426" y="932539"/>
                    <a:pt x="357683" y="990137"/>
                    <a:pt x="300085" y="1012080"/>
                  </a:cubicBezTo>
                  <a:lnTo>
                    <a:pt x="187632" y="1036764"/>
                  </a:lnTo>
                  <a:cubicBezTo>
                    <a:pt x="149233" y="1044993"/>
                    <a:pt x="110834" y="1023050"/>
                    <a:pt x="99863" y="984652"/>
                  </a:cubicBezTo>
                  <a:lnTo>
                    <a:pt x="77921" y="896884"/>
                  </a:lnTo>
                  <a:cubicBezTo>
                    <a:pt x="75178" y="888655"/>
                    <a:pt x="66950" y="883170"/>
                    <a:pt x="55979" y="883170"/>
                  </a:cubicBezTo>
                  <a:cubicBezTo>
                    <a:pt x="47750" y="885912"/>
                    <a:pt x="42265" y="894141"/>
                    <a:pt x="42265" y="905112"/>
                  </a:cubicBezTo>
                  <a:lnTo>
                    <a:pt x="64207" y="992880"/>
                  </a:lnTo>
                  <a:cubicBezTo>
                    <a:pt x="77921" y="1042250"/>
                    <a:pt x="121805" y="1075163"/>
                    <a:pt x="168432" y="1075163"/>
                  </a:cubicBezTo>
                  <a:cubicBezTo>
                    <a:pt x="204088" y="1075163"/>
                    <a:pt x="305570" y="1047736"/>
                    <a:pt x="305570" y="1047736"/>
                  </a:cubicBezTo>
                  <a:cubicBezTo>
                    <a:pt x="335741" y="1039507"/>
                    <a:pt x="363169" y="1020308"/>
                    <a:pt x="376882" y="992880"/>
                  </a:cubicBezTo>
                  <a:cubicBezTo>
                    <a:pt x="387853" y="970938"/>
                    <a:pt x="393339" y="943510"/>
                    <a:pt x="387853" y="918825"/>
                  </a:cubicBezTo>
                  <a:lnTo>
                    <a:pt x="774584" y="825572"/>
                  </a:lnTo>
                  <a:cubicBezTo>
                    <a:pt x="807497" y="817343"/>
                    <a:pt x="837667" y="803629"/>
                    <a:pt x="862352" y="781687"/>
                  </a:cubicBezTo>
                  <a:lnTo>
                    <a:pt x="1051603" y="628093"/>
                  </a:lnTo>
                  <a:cubicBezTo>
                    <a:pt x="1103716" y="570495"/>
                    <a:pt x="1070803" y="512897"/>
                    <a:pt x="1054346" y="496440"/>
                  </a:cubicBezTo>
                  <a:lnTo>
                    <a:pt x="1054346" y="496440"/>
                  </a:lnTo>
                  <a:close/>
                  <a:moveTo>
                    <a:pt x="599047" y="202965"/>
                  </a:moveTo>
                  <a:lnTo>
                    <a:pt x="629217" y="202965"/>
                  </a:lnTo>
                  <a:cubicBezTo>
                    <a:pt x="653902" y="202965"/>
                    <a:pt x="673101" y="222164"/>
                    <a:pt x="673101" y="246849"/>
                  </a:cubicBezTo>
                  <a:lnTo>
                    <a:pt x="673101" y="619864"/>
                  </a:lnTo>
                  <a:lnTo>
                    <a:pt x="560648" y="619864"/>
                  </a:lnTo>
                  <a:cubicBezTo>
                    <a:pt x="549677" y="619864"/>
                    <a:pt x="557905" y="614379"/>
                    <a:pt x="557905" y="611636"/>
                  </a:cubicBezTo>
                  <a:lnTo>
                    <a:pt x="590818" y="586951"/>
                  </a:lnTo>
                  <a:cubicBezTo>
                    <a:pt x="620989" y="562266"/>
                    <a:pt x="640188" y="529353"/>
                    <a:pt x="648416" y="488212"/>
                  </a:cubicBezTo>
                  <a:cubicBezTo>
                    <a:pt x="653902" y="460784"/>
                    <a:pt x="642931" y="433357"/>
                    <a:pt x="620989" y="416900"/>
                  </a:cubicBezTo>
                  <a:cubicBezTo>
                    <a:pt x="601789" y="400443"/>
                    <a:pt x="574362" y="397701"/>
                    <a:pt x="552419" y="408672"/>
                  </a:cubicBezTo>
                  <a:lnTo>
                    <a:pt x="552419" y="249592"/>
                  </a:lnTo>
                  <a:cubicBezTo>
                    <a:pt x="555162" y="224907"/>
                    <a:pt x="574362" y="202965"/>
                    <a:pt x="599047" y="202965"/>
                  </a:cubicBezTo>
                  <a:lnTo>
                    <a:pt x="599047" y="202965"/>
                  </a:lnTo>
                  <a:close/>
                  <a:moveTo>
                    <a:pt x="332998" y="386730"/>
                  </a:moveTo>
                  <a:cubicBezTo>
                    <a:pt x="332998" y="367530"/>
                    <a:pt x="349455" y="351074"/>
                    <a:pt x="368654" y="351074"/>
                  </a:cubicBezTo>
                  <a:lnTo>
                    <a:pt x="415281" y="351074"/>
                  </a:lnTo>
                  <a:cubicBezTo>
                    <a:pt x="434481" y="351074"/>
                    <a:pt x="450937" y="367530"/>
                    <a:pt x="450937" y="386730"/>
                  </a:cubicBezTo>
                  <a:lnTo>
                    <a:pt x="450937" y="466270"/>
                  </a:lnTo>
                  <a:lnTo>
                    <a:pt x="330255" y="529353"/>
                  </a:lnTo>
                  <a:lnTo>
                    <a:pt x="332998" y="386730"/>
                  </a:lnTo>
                  <a:lnTo>
                    <a:pt x="332998" y="386730"/>
                  </a:lnTo>
                  <a:close/>
                  <a:moveTo>
                    <a:pt x="1024176" y="595180"/>
                  </a:moveTo>
                  <a:lnTo>
                    <a:pt x="834924" y="748774"/>
                  </a:lnTo>
                  <a:cubicBezTo>
                    <a:pt x="812982" y="765231"/>
                    <a:pt x="788297" y="778945"/>
                    <a:pt x="760870" y="784430"/>
                  </a:cubicBezTo>
                  <a:lnTo>
                    <a:pt x="371397" y="880427"/>
                  </a:lnTo>
                  <a:lnTo>
                    <a:pt x="267172" y="600665"/>
                  </a:lnTo>
                  <a:lnTo>
                    <a:pt x="566133" y="441585"/>
                  </a:lnTo>
                  <a:cubicBezTo>
                    <a:pt x="577104" y="436099"/>
                    <a:pt x="590818" y="436099"/>
                    <a:pt x="601789" y="444328"/>
                  </a:cubicBezTo>
                  <a:cubicBezTo>
                    <a:pt x="612761" y="452556"/>
                    <a:pt x="618246" y="466270"/>
                    <a:pt x="615503" y="479983"/>
                  </a:cubicBezTo>
                  <a:cubicBezTo>
                    <a:pt x="607275" y="512897"/>
                    <a:pt x="593561" y="540325"/>
                    <a:pt x="568876" y="559524"/>
                  </a:cubicBezTo>
                  <a:lnTo>
                    <a:pt x="535963" y="584208"/>
                  </a:lnTo>
                  <a:cubicBezTo>
                    <a:pt x="522249" y="595180"/>
                    <a:pt x="516764" y="611636"/>
                    <a:pt x="524992" y="628093"/>
                  </a:cubicBezTo>
                  <a:cubicBezTo>
                    <a:pt x="530478" y="644549"/>
                    <a:pt x="544191" y="655520"/>
                    <a:pt x="563391" y="655520"/>
                  </a:cubicBezTo>
                  <a:lnTo>
                    <a:pt x="692301" y="655520"/>
                  </a:lnTo>
                  <a:lnTo>
                    <a:pt x="692301" y="655520"/>
                  </a:lnTo>
                  <a:cubicBezTo>
                    <a:pt x="738928" y="655520"/>
                    <a:pt x="782812" y="641807"/>
                    <a:pt x="818468" y="614379"/>
                  </a:cubicBezTo>
                  <a:lnTo>
                    <a:pt x="961092" y="512897"/>
                  </a:lnTo>
                  <a:cubicBezTo>
                    <a:pt x="980291" y="499183"/>
                    <a:pt x="1007719" y="501926"/>
                    <a:pt x="1024176" y="518382"/>
                  </a:cubicBezTo>
                  <a:cubicBezTo>
                    <a:pt x="1037889" y="532096"/>
                    <a:pt x="1057089" y="562266"/>
                    <a:pt x="1024176" y="595180"/>
                  </a:cubicBezTo>
                  <a:lnTo>
                    <a:pt x="1024176" y="595180"/>
                  </a:lnTo>
                  <a:close/>
                </a:path>
              </a:pathLst>
            </a:custGeom>
            <a:grpFill/>
            <a:ln w="27426"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9EA7556F-679E-AABC-448D-936E532F4DF2}"/>
                </a:ext>
              </a:extLst>
            </p:cNvPr>
            <p:cNvSpPr/>
            <p:nvPr/>
          </p:nvSpPr>
          <p:spPr>
            <a:xfrm>
              <a:off x="2453684" y="1880578"/>
              <a:ext cx="718605" cy="569469"/>
            </a:xfrm>
            <a:custGeom>
              <a:avLst/>
              <a:gdLst>
                <a:gd name="connsiteX0" fmla="*/ 93254 w 718605"/>
                <a:gd name="connsiteY0" fmla="*/ 554038 h 569469"/>
                <a:gd name="connsiteX1" fmla="*/ 348332 w 718605"/>
                <a:gd name="connsiteY1" fmla="*/ 296218 h 569469"/>
                <a:gd name="connsiteX2" fmla="*/ 405930 w 718605"/>
                <a:gd name="connsiteY2" fmla="*/ 326389 h 569469"/>
                <a:gd name="connsiteX3" fmla="*/ 469013 w 718605"/>
                <a:gd name="connsiteY3" fmla="*/ 318160 h 569469"/>
                <a:gd name="connsiteX4" fmla="*/ 608895 w 718605"/>
                <a:gd name="connsiteY4" fmla="*/ 183765 h 569469"/>
                <a:gd name="connsiteX5" fmla="*/ 663750 w 718605"/>
                <a:gd name="connsiteY5" fmla="*/ 252334 h 569469"/>
                <a:gd name="connsiteX6" fmla="*/ 718605 w 718605"/>
                <a:gd name="connsiteY6" fmla="*/ 197479 h 569469"/>
                <a:gd name="connsiteX7" fmla="*/ 718605 w 718605"/>
                <a:gd name="connsiteY7" fmla="*/ 54855 h 569469"/>
                <a:gd name="connsiteX8" fmla="*/ 718605 w 718605"/>
                <a:gd name="connsiteY8" fmla="*/ 54855 h 569469"/>
                <a:gd name="connsiteX9" fmla="*/ 663750 w 718605"/>
                <a:gd name="connsiteY9" fmla="*/ 0 h 569469"/>
                <a:gd name="connsiteX10" fmla="*/ 523869 w 718605"/>
                <a:gd name="connsiteY10" fmla="*/ 0 h 569469"/>
                <a:gd name="connsiteX11" fmla="*/ 469013 w 718605"/>
                <a:gd name="connsiteY11" fmla="*/ 54855 h 569469"/>
                <a:gd name="connsiteX12" fmla="*/ 529354 w 718605"/>
                <a:gd name="connsiteY12" fmla="*/ 109710 h 569469"/>
                <a:gd name="connsiteX13" fmla="*/ 422386 w 718605"/>
                <a:gd name="connsiteY13" fmla="*/ 211193 h 569469"/>
                <a:gd name="connsiteX14" fmla="*/ 364788 w 718605"/>
                <a:gd name="connsiteY14" fmla="*/ 181022 h 569469"/>
                <a:gd name="connsiteX15" fmla="*/ 301704 w 718605"/>
                <a:gd name="connsiteY15" fmla="*/ 191993 h 569469"/>
                <a:gd name="connsiteX16" fmla="*/ 16457 w 718605"/>
                <a:gd name="connsiteY16" fmla="*/ 477240 h 569469"/>
                <a:gd name="connsiteX17" fmla="*/ 16457 w 718605"/>
                <a:gd name="connsiteY17" fmla="*/ 554038 h 569469"/>
                <a:gd name="connsiteX18" fmla="*/ 93254 w 718605"/>
                <a:gd name="connsiteY18" fmla="*/ 554038 h 569469"/>
                <a:gd name="connsiteX19" fmla="*/ 93254 w 718605"/>
                <a:gd name="connsiteY19" fmla="*/ 554038 h 569469"/>
                <a:gd name="connsiteX20" fmla="*/ 41141 w 718605"/>
                <a:gd name="connsiteY20" fmla="*/ 501925 h 569469"/>
                <a:gd name="connsiteX21" fmla="*/ 326389 w 718605"/>
                <a:gd name="connsiteY21" fmla="*/ 216678 h 569469"/>
                <a:gd name="connsiteX22" fmla="*/ 348332 w 718605"/>
                <a:gd name="connsiteY22" fmla="*/ 213935 h 569469"/>
                <a:gd name="connsiteX23" fmla="*/ 416901 w 718605"/>
                <a:gd name="connsiteY23" fmla="*/ 249591 h 569469"/>
                <a:gd name="connsiteX24" fmla="*/ 436100 w 718605"/>
                <a:gd name="connsiteY24" fmla="*/ 246849 h 569469"/>
                <a:gd name="connsiteX25" fmla="*/ 584209 w 718605"/>
                <a:gd name="connsiteY25" fmla="*/ 104225 h 569469"/>
                <a:gd name="connsiteX26" fmla="*/ 589695 w 718605"/>
                <a:gd name="connsiteY26" fmla="*/ 85025 h 569469"/>
                <a:gd name="connsiteX27" fmla="*/ 573239 w 718605"/>
                <a:gd name="connsiteY27" fmla="*/ 74054 h 569469"/>
                <a:gd name="connsiteX28" fmla="*/ 523869 w 718605"/>
                <a:gd name="connsiteY28" fmla="*/ 74054 h 569469"/>
                <a:gd name="connsiteX29" fmla="*/ 504669 w 718605"/>
                <a:gd name="connsiteY29" fmla="*/ 54855 h 569469"/>
                <a:gd name="connsiteX30" fmla="*/ 523869 w 718605"/>
                <a:gd name="connsiteY30" fmla="*/ 35656 h 569469"/>
                <a:gd name="connsiteX31" fmla="*/ 663750 w 718605"/>
                <a:gd name="connsiteY31" fmla="*/ 35656 h 569469"/>
                <a:gd name="connsiteX32" fmla="*/ 682949 w 718605"/>
                <a:gd name="connsiteY32" fmla="*/ 54855 h 569469"/>
                <a:gd name="connsiteX33" fmla="*/ 682949 w 718605"/>
                <a:gd name="connsiteY33" fmla="*/ 54855 h 569469"/>
                <a:gd name="connsiteX34" fmla="*/ 682949 w 718605"/>
                <a:gd name="connsiteY34" fmla="*/ 197479 h 569469"/>
                <a:gd name="connsiteX35" fmla="*/ 663750 w 718605"/>
                <a:gd name="connsiteY35" fmla="*/ 216678 h 569469"/>
                <a:gd name="connsiteX36" fmla="*/ 644550 w 718605"/>
                <a:gd name="connsiteY36" fmla="*/ 197479 h 569469"/>
                <a:gd name="connsiteX37" fmla="*/ 644550 w 718605"/>
                <a:gd name="connsiteY37" fmla="*/ 142624 h 569469"/>
                <a:gd name="connsiteX38" fmla="*/ 633579 w 718605"/>
                <a:gd name="connsiteY38" fmla="*/ 126167 h 569469"/>
                <a:gd name="connsiteX39" fmla="*/ 614380 w 718605"/>
                <a:gd name="connsiteY39" fmla="*/ 128910 h 569469"/>
                <a:gd name="connsiteX40" fmla="*/ 444329 w 718605"/>
                <a:gd name="connsiteY40" fmla="*/ 290733 h 569469"/>
                <a:gd name="connsiteX41" fmla="*/ 422386 w 718605"/>
                <a:gd name="connsiteY41" fmla="*/ 293475 h 569469"/>
                <a:gd name="connsiteX42" fmla="*/ 353817 w 718605"/>
                <a:gd name="connsiteY42" fmla="*/ 257819 h 569469"/>
                <a:gd name="connsiteX43" fmla="*/ 331875 w 718605"/>
                <a:gd name="connsiteY43" fmla="*/ 260562 h 569469"/>
                <a:gd name="connsiteX44" fmla="*/ 65827 w 718605"/>
                <a:gd name="connsiteY44" fmla="*/ 529353 h 569469"/>
                <a:gd name="connsiteX45" fmla="*/ 38399 w 718605"/>
                <a:gd name="connsiteY45" fmla="*/ 529353 h 569469"/>
                <a:gd name="connsiteX46" fmla="*/ 41141 w 718605"/>
                <a:gd name="connsiteY46" fmla="*/ 501925 h 569469"/>
                <a:gd name="connsiteX47" fmla="*/ 41141 w 718605"/>
                <a:gd name="connsiteY47" fmla="*/ 501925 h 56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18605" h="569469">
                  <a:moveTo>
                    <a:pt x="93254" y="554038"/>
                  </a:moveTo>
                  <a:lnTo>
                    <a:pt x="348332" y="296218"/>
                  </a:lnTo>
                  <a:lnTo>
                    <a:pt x="405930" y="326389"/>
                  </a:lnTo>
                  <a:cubicBezTo>
                    <a:pt x="427872" y="337359"/>
                    <a:pt x="452557" y="334617"/>
                    <a:pt x="469013" y="318160"/>
                  </a:cubicBezTo>
                  <a:lnTo>
                    <a:pt x="608895" y="183765"/>
                  </a:lnTo>
                  <a:cubicBezTo>
                    <a:pt x="608895" y="183765"/>
                    <a:pt x="606152" y="252334"/>
                    <a:pt x="663750" y="252334"/>
                  </a:cubicBezTo>
                  <a:cubicBezTo>
                    <a:pt x="693920" y="252334"/>
                    <a:pt x="718605" y="227649"/>
                    <a:pt x="718605" y="197479"/>
                  </a:cubicBezTo>
                  <a:lnTo>
                    <a:pt x="718605" y="54855"/>
                  </a:lnTo>
                  <a:cubicBezTo>
                    <a:pt x="718605" y="54855"/>
                    <a:pt x="718605" y="54855"/>
                    <a:pt x="718605" y="54855"/>
                  </a:cubicBezTo>
                  <a:cubicBezTo>
                    <a:pt x="718605" y="16456"/>
                    <a:pt x="691178" y="0"/>
                    <a:pt x="663750" y="0"/>
                  </a:cubicBezTo>
                  <a:lnTo>
                    <a:pt x="523869" y="0"/>
                  </a:lnTo>
                  <a:cubicBezTo>
                    <a:pt x="493698" y="0"/>
                    <a:pt x="469013" y="24685"/>
                    <a:pt x="469013" y="54855"/>
                  </a:cubicBezTo>
                  <a:cubicBezTo>
                    <a:pt x="469013" y="115196"/>
                    <a:pt x="529354" y="109710"/>
                    <a:pt x="529354" y="109710"/>
                  </a:cubicBezTo>
                  <a:lnTo>
                    <a:pt x="422386" y="211193"/>
                  </a:lnTo>
                  <a:lnTo>
                    <a:pt x="364788" y="181022"/>
                  </a:lnTo>
                  <a:cubicBezTo>
                    <a:pt x="342846" y="170051"/>
                    <a:pt x="318161" y="172794"/>
                    <a:pt x="301704" y="191993"/>
                  </a:cubicBezTo>
                  <a:lnTo>
                    <a:pt x="16457" y="477240"/>
                  </a:lnTo>
                  <a:cubicBezTo>
                    <a:pt x="-5486" y="499183"/>
                    <a:pt x="-5486" y="532096"/>
                    <a:pt x="16457" y="554038"/>
                  </a:cubicBezTo>
                  <a:cubicBezTo>
                    <a:pt x="24685" y="562266"/>
                    <a:pt x="60341" y="584208"/>
                    <a:pt x="93254" y="554038"/>
                  </a:cubicBezTo>
                  <a:lnTo>
                    <a:pt x="93254" y="554038"/>
                  </a:lnTo>
                  <a:close/>
                  <a:moveTo>
                    <a:pt x="41141" y="501925"/>
                  </a:moveTo>
                  <a:lnTo>
                    <a:pt x="326389" y="216678"/>
                  </a:lnTo>
                  <a:cubicBezTo>
                    <a:pt x="329132" y="213935"/>
                    <a:pt x="334618" y="205707"/>
                    <a:pt x="348332" y="213935"/>
                  </a:cubicBezTo>
                  <a:lnTo>
                    <a:pt x="416901" y="249591"/>
                  </a:lnTo>
                  <a:cubicBezTo>
                    <a:pt x="422386" y="252334"/>
                    <a:pt x="430615" y="252334"/>
                    <a:pt x="436100" y="246849"/>
                  </a:cubicBezTo>
                  <a:lnTo>
                    <a:pt x="584209" y="104225"/>
                  </a:lnTo>
                  <a:cubicBezTo>
                    <a:pt x="589695" y="98739"/>
                    <a:pt x="589695" y="90511"/>
                    <a:pt x="589695" y="85025"/>
                  </a:cubicBezTo>
                  <a:cubicBezTo>
                    <a:pt x="586952" y="79540"/>
                    <a:pt x="581467" y="74054"/>
                    <a:pt x="573239" y="74054"/>
                  </a:cubicBezTo>
                  <a:lnTo>
                    <a:pt x="523869" y="74054"/>
                  </a:lnTo>
                  <a:cubicBezTo>
                    <a:pt x="512898" y="74054"/>
                    <a:pt x="504669" y="65826"/>
                    <a:pt x="504669" y="54855"/>
                  </a:cubicBezTo>
                  <a:cubicBezTo>
                    <a:pt x="504669" y="43884"/>
                    <a:pt x="512898" y="35656"/>
                    <a:pt x="523869" y="35656"/>
                  </a:cubicBezTo>
                  <a:lnTo>
                    <a:pt x="663750" y="35656"/>
                  </a:lnTo>
                  <a:cubicBezTo>
                    <a:pt x="669235" y="35656"/>
                    <a:pt x="682949" y="35656"/>
                    <a:pt x="682949" y="54855"/>
                  </a:cubicBezTo>
                  <a:cubicBezTo>
                    <a:pt x="682949" y="54855"/>
                    <a:pt x="682949" y="54855"/>
                    <a:pt x="682949" y="54855"/>
                  </a:cubicBezTo>
                  <a:lnTo>
                    <a:pt x="682949" y="197479"/>
                  </a:lnTo>
                  <a:cubicBezTo>
                    <a:pt x="682949" y="208450"/>
                    <a:pt x="674721" y="216678"/>
                    <a:pt x="663750" y="216678"/>
                  </a:cubicBezTo>
                  <a:cubicBezTo>
                    <a:pt x="652779" y="216678"/>
                    <a:pt x="644550" y="208450"/>
                    <a:pt x="644550" y="197479"/>
                  </a:cubicBezTo>
                  <a:lnTo>
                    <a:pt x="644550" y="142624"/>
                  </a:lnTo>
                  <a:cubicBezTo>
                    <a:pt x="644550" y="134395"/>
                    <a:pt x="639065" y="128910"/>
                    <a:pt x="633579" y="126167"/>
                  </a:cubicBezTo>
                  <a:cubicBezTo>
                    <a:pt x="628094" y="123424"/>
                    <a:pt x="619866" y="123424"/>
                    <a:pt x="614380" y="128910"/>
                  </a:cubicBezTo>
                  <a:lnTo>
                    <a:pt x="444329" y="290733"/>
                  </a:lnTo>
                  <a:cubicBezTo>
                    <a:pt x="438843" y="296218"/>
                    <a:pt x="430615" y="298961"/>
                    <a:pt x="422386" y="293475"/>
                  </a:cubicBezTo>
                  <a:lnTo>
                    <a:pt x="353817" y="257819"/>
                  </a:lnTo>
                  <a:cubicBezTo>
                    <a:pt x="348332" y="255077"/>
                    <a:pt x="337360" y="255077"/>
                    <a:pt x="331875" y="260562"/>
                  </a:cubicBezTo>
                  <a:lnTo>
                    <a:pt x="65827" y="529353"/>
                  </a:lnTo>
                  <a:cubicBezTo>
                    <a:pt x="54855" y="540324"/>
                    <a:pt x="43884" y="532096"/>
                    <a:pt x="38399" y="529353"/>
                  </a:cubicBezTo>
                  <a:cubicBezTo>
                    <a:pt x="32913" y="521125"/>
                    <a:pt x="32913" y="510154"/>
                    <a:pt x="41141" y="501925"/>
                  </a:cubicBezTo>
                  <a:lnTo>
                    <a:pt x="41141" y="501925"/>
                  </a:lnTo>
                  <a:close/>
                </a:path>
              </a:pathLst>
            </a:custGeom>
            <a:solidFill>
              <a:srgbClr val="7ABB57"/>
            </a:solidFill>
            <a:ln w="27426" cap="flat">
              <a:noFill/>
              <a:prstDash val="solid"/>
              <a:miter/>
            </a:ln>
          </p:spPr>
          <p:txBody>
            <a:bodyPr rtlCol="0" anchor="ctr"/>
            <a:lstStyle/>
            <a:p>
              <a:endParaRPr lang="en-US" dirty="0"/>
            </a:p>
          </p:txBody>
        </p:sp>
      </p:grpSp>
      <p:grpSp>
        <p:nvGrpSpPr>
          <p:cNvPr id="10" name="Graphic 3">
            <a:extLst>
              <a:ext uri="{FF2B5EF4-FFF2-40B4-BE49-F238E27FC236}">
                <a16:creationId xmlns:a16="http://schemas.microsoft.com/office/drawing/2014/main" id="{5E4F67DE-F5F8-0D0E-9F18-5448422E0016}"/>
              </a:ext>
            </a:extLst>
          </p:cNvPr>
          <p:cNvGrpSpPr>
            <a:grpSpLocks noChangeAspect="1"/>
          </p:cNvGrpSpPr>
          <p:nvPr/>
        </p:nvGrpSpPr>
        <p:grpSpPr>
          <a:xfrm>
            <a:off x="6217092" y="5932663"/>
            <a:ext cx="650082" cy="651785"/>
            <a:chOff x="10620068" y="399814"/>
            <a:chExt cx="1088878" cy="1091730"/>
          </a:xfrm>
          <a:solidFill>
            <a:srgbClr val="0C2D45"/>
          </a:solidFill>
        </p:grpSpPr>
        <p:sp>
          <p:nvSpPr>
            <p:cNvPr id="11" name="Freeform 10">
              <a:extLst>
                <a:ext uri="{FF2B5EF4-FFF2-40B4-BE49-F238E27FC236}">
                  <a16:creationId xmlns:a16="http://schemas.microsoft.com/office/drawing/2014/main" id="{CBFC569E-6B58-249B-1D66-D8FD748B1AFD}"/>
                </a:ext>
              </a:extLst>
            </p:cNvPr>
            <p:cNvSpPr/>
            <p:nvPr/>
          </p:nvSpPr>
          <p:spPr>
            <a:xfrm>
              <a:off x="11182336" y="424610"/>
              <a:ext cx="318160" cy="359301"/>
            </a:xfrm>
            <a:custGeom>
              <a:avLst/>
              <a:gdLst>
                <a:gd name="connsiteX0" fmla="*/ 54855 w 318160"/>
                <a:gd name="connsiteY0" fmla="*/ 38399 h 359301"/>
                <a:gd name="connsiteX1" fmla="*/ 156338 w 318160"/>
                <a:gd name="connsiteY1" fmla="*/ 0 h 359301"/>
                <a:gd name="connsiteX2" fmla="*/ 271533 w 318160"/>
                <a:gd name="connsiteY2" fmla="*/ 46627 h 359301"/>
                <a:gd name="connsiteX3" fmla="*/ 318160 w 318160"/>
                <a:gd name="connsiteY3" fmla="*/ 161823 h 359301"/>
                <a:gd name="connsiteX4" fmla="*/ 238621 w 318160"/>
                <a:gd name="connsiteY4" fmla="*/ 301704 h 359301"/>
                <a:gd name="connsiteX5" fmla="*/ 213936 w 318160"/>
                <a:gd name="connsiteY5" fmla="*/ 345588 h 359301"/>
                <a:gd name="connsiteX6" fmla="*/ 213936 w 318160"/>
                <a:gd name="connsiteY6" fmla="*/ 359302 h 359301"/>
                <a:gd name="connsiteX7" fmla="*/ 175536 w 318160"/>
                <a:gd name="connsiteY7" fmla="*/ 359302 h 359301"/>
                <a:gd name="connsiteX8" fmla="*/ 175536 w 318160"/>
                <a:gd name="connsiteY8" fmla="*/ 249591 h 359301"/>
                <a:gd name="connsiteX9" fmla="*/ 194736 w 318160"/>
                <a:gd name="connsiteY9" fmla="*/ 249591 h 359301"/>
                <a:gd name="connsiteX10" fmla="*/ 211193 w 318160"/>
                <a:gd name="connsiteY10" fmla="*/ 233135 h 359301"/>
                <a:gd name="connsiteX11" fmla="*/ 194736 w 318160"/>
                <a:gd name="connsiteY11" fmla="*/ 216678 h 359301"/>
                <a:gd name="connsiteX12" fmla="*/ 123425 w 318160"/>
                <a:gd name="connsiteY12" fmla="*/ 216678 h 359301"/>
                <a:gd name="connsiteX13" fmla="*/ 106967 w 318160"/>
                <a:gd name="connsiteY13" fmla="*/ 233135 h 359301"/>
                <a:gd name="connsiteX14" fmla="*/ 123425 w 318160"/>
                <a:gd name="connsiteY14" fmla="*/ 249591 h 359301"/>
                <a:gd name="connsiteX15" fmla="*/ 142624 w 318160"/>
                <a:gd name="connsiteY15" fmla="*/ 249591 h 359301"/>
                <a:gd name="connsiteX16" fmla="*/ 142624 w 318160"/>
                <a:gd name="connsiteY16" fmla="*/ 359302 h 359301"/>
                <a:gd name="connsiteX17" fmla="*/ 104225 w 318160"/>
                <a:gd name="connsiteY17" fmla="*/ 359302 h 359301"/>
                <a:gd name="connsiteX18" fmla="*/ 104225 w 318160"/>
                <a:gd name="connsiteY18" fmla="*/ 345588 h 359301"/>
                <a:gd name="connsiteX19" fmla="*/ 79539 w 318160"/>
                <a:gd name="connsiteY19" fmla="*/ 301704 h 359301"/>
                <a:gd name="connsiteX20" fmla="*/ 0 w 318160"/>
                <a:gd name="connsiteY20" fmla="*/ 161823 h 359301"/>
                <a:gd name="connsiteX21" fmla="*/ 19200 w 318160"/>
                <a:gd name="connsiteY21" fmla="*/ 85026 h 35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8160" h="359301">
                  <a:moveTo>
                    <a:pt x="54855" y="38399"/>
                  </a:moveTo>
                  <a:cubicBezTo>
                    <a:pt x="82283" y="13714"/>
                    <a:pt x="117939" y="2743"/>
                    <a:pt x="156338" y="0"/>
                  </a:cubicBezTo>
                  <a:cubicBezTo>
                    <a:pt x="200222" y="0"/>
                    <a:pt x="241363" y="16457"/>
                    <a:pt x="271533" y="46627"/>
                  </a:cubicBezTo>
                  <a:cubicBezTo>
                    <a:pt x="301704" y="76797"/>
                    <a:pt x="318160" y="117939"/>
                    <a:pt x="318160" y="161823"/>
                  </a:cubicBezTo>
                  <a:cubicBezTo>
                    <a:pt x="318160" y="219421"/>
                    <a:pt x="287991" y="271533"/>
                    <a:pt x="238621" y="301704"/>
                  </a:cubicBezTo>
                  <a:cubicBezTo>
                    <a:pt x="222163" y="309932"/>
                    <a:pt x="213936" y="329131"/>
                    <a:pt x="213936" y="345588"/>
                  </a:cubicBezTo>
                  <a:lnTo>
                    <a:pt x="213936" y="359302"/>
                  </a:lnTo>
                  <a:lnTo>
                    <a:pt x="175536" y="359302"/>
                  </a:lnTo>
                  <a:lnTo>
                    <a:pt x="175536" y="249591"/>
                  </a:lnTo>
                  <a:lnTo>
                    <a:pt x="194736" y="249591"/>
                  </a:lnTo>
                  <a:cubicBezTo>
                    <a:pt x="202964" y="249591"/>
                    <a:pt x="211193" y="241363"/>
                    <a:pt x="211193" y="233135"/>
                  </a:cubicBezTo>
                  <a:cubicBezTo>
                    <a:pt x="211193" y="224906"/>
                    <a:pt x="202964" y="216678"/>
                    <a:pt x="194736" y="216678"/>
                  </a:cubicBezTo>
                  <a:lnTo>
                    <a:pt x="123425" y="216678"/>
                  </a:lnTo>
                  <a:cubicBezTo>
                    <a:pt x="115197" y="216678"/>
                    <a:pt x="106967" y="224906"/>
                    <a:pt x="106967" y="233135"/>
                  </a:cubicBezTo>
                  <a:cubicBezTo>
                    <a:pt x="106967" y="241363"/>
                    <a:pt x="115197" y="249591"/>
                    <a:pt x="123425" y="249591"/>
                  </a:cubicBezTo>
                  <a:lnTo>
                    <a:pt x="142624" y="249591"/>
                  </a:lnTo>
                  <a:lnTo>
                    <a:pt x="142624" y="359302"/>
                  </a:lnTo>
                  <a:lnTo>
                    <a:pt x="104225" y="359302"/>
                  </a:lnTo>
                  <a:lnTo>
                    <a:pt x="104225" y="345588"/>
                  </a:lnTo>
                  <a:cubicBezTo>
                    <a:pt x="104225" y="326389"/>
                    <a:pt x="93253" y="309932"/>
                    <a:pt x="79539" y="301704"/>
                  </a:cubicBezTo>
                  <a:cubicBezTo>
                    <a:pt x="30170" y="274276"/>
                    <a:pt x="0" y="219421"/>
                    <a:pt x="0" y="161823"/>
                  </a:cubicBezTo>
                  <a:cubicBezTo>
                    <a:pt x="0" y="134395"/>
                    <a:pt x="5486" y="106968"/>
                    <a:pt x="19200" y="85026"/>
                  </a:cubicBezTo>
                </a:path>
              </a:pathLst>
            </a:custGeom>
            <a:solidFill>
              <a:srgbClr val="7ABB57"/>
            </a:solidFill>
            <a:ln w="27426" cap="flat">
              <a:noFill/>
              <a:prstDash val="solid"/>
              <a:miter/>
            </a:ln>
          </p:spPr>
          <p:txBody>
            <a:bodyPr rtlCol="0" anchor="ctr"/>
            <a:lstStyle/>
            <a:p>
              <a:endParaRPr lang="en-US" dirty="0"/>
            </a:p>
          </p:txBody>
        </p:sp>
        <p:grpSp>
          <p:nvGrpSpPr>
            <p:cNvPr id="12" name="Graphic 3">
              <a:extLst>
                <a:ext uri="{FF2B5EF4-FFF2-40B4-BE49-F238E27FC236}">
                  <a16:creationId xmlns:a16="http://schemas.microsoft.com/office/drawing/2014/main" id="{2317A44A-CA93-8A00-0968-EBC499DF3B59}"/>
                </a:ext>
              </a:extLst>
            </p:cNvPr>
            <p:cNvGrpSpPr/>
            <p:nvPr/>
          </p:nvGrpSpPr>
          <p:grpSpPr>
            <a:xfrm>
              <a:off x="10620068" y="399814"/>
              <a:ext cx="1088878" cy="1091730"/>
              <a:chOff x="10620068" y="399814"/>
              <a:chExt cx="1088878" cy="1091730"/>
            </a:xfrm>
            <a:grpFill/>
          </p:grpSpPr>
          <p:sp>
            <p:nvSpPr>
              <p:cNvPr id="13" name="Freeform 12">
                <a:extLst>
                  <a:ext uri="{FF2B5EF4-FFF2-40B4-BE49-F238E27FC236}">
                    <a16:creationId xmlns:a16="http://schemas.microsoft.com/office/drawing/2014/main" id="{AE297DF2-DDAD-F34E-02E5-CC5895069E89}"/>
                  </a:ext>
                </a:extLst>
              </p:cNvPr>
              <p:cNvSpPr/>
              <p:nvPr/>
            </p:nvSpPr>
            <p:spPr>
              <a:xfrm>
                <a:off x="10847718" y="893622"/>
                <a:ext cx="32913" cy="49369"/>
              </a:xfrm>
              <a:custGeom>
                <a:avLst/>
                <a:gdLst>
                  <a:gd name="connsiteX0" fmla="*/ 16456 w 32913"/>
                  <a:gd name="connsiteY0" fmla="*/ 0 h 49369"/>
                  <a:gd name="connsiteX1" fmla="*/ 0 w 32913"/>
                  <a:gd name="connsiteY1" fmla="*/ 16457 h 49369"/>
                  <a:gd name="connsiteX2" fmla="*/ 0 w 32913"/>
                  <a:gd name="connsiteY2" fmla="*/ 32913 h 49369"/>
                  <a:gd name="connsiteX3" fmla="*/ 16456 w 32913"/>
                  <a:gd name="connsiteY3" fmla="*/ 49370 h 49369"/>
                  <a:gd name="connsiteX4" fmla="*/ 32914 w 32913"/>
                  <a:gd name="connsiteY4" fmla="*/ 32913 h 49369"/>
                  <a:gd name="connsiteX5" fmla="*/ 32914 w 32913"/>
                  <a:gd name="connsiteY5" fmla="*/ 16457 h 49369"/>
                  <a:gd name="connsiteX6" fmla="*/ 16456 w 32913"/>
                  <a:gd name="connsiteY6" fmla="*/ 0 h 4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49369">
                    <a:moveTo>
                      <a:pt x="16456" y="0"/>
                    </a:moveTo>
                    <a:cubicBezTo>
                      <a:pt x="8228" y="0"/>
                      <a:pt x="0" y="8228"/>
                      <a:pt x="0" y="16457"/>
                    </a:cubicBezTo>
                    <a:lnTo>
                      <a:pt x="0" y="32913"/>
                    </a:lnTo>
                    <a:cubicBezTo>
                      <a:pt x="0" y="41141"/>
                      <a:pt x="8228" y="49370"/>
                      <a:pt x="16456" y="49370"/>
                    </a:cubicBezTo>
                    <a:cubicBezTo>
                      <a:pt x="24686" y="49370"/>
                      <a:pt x="32914" y="41141"/>
                      <a:pt x="32914" y="32913"/>
                    </a:cubicBezTo>
                    <a:lnTo>
                      <a:pt x="32914" y="16457"/>
                    </a:lnTo>
                    <a:cubicBezTo>
                      <a:pt x="32914" y="8228"/>
                      <a:pt x="24686" y="0"/>
                      <a:pt x="16456" y="0"/>
                    </a:cubicBezTo>
                    <a:close/>
                  </a:path>
                </a:pathLst>
              </a:custGeom>
              <a:grpFill/>
              <a:ln w="27426"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389F9462-4BF7-D3E3-9177-16623B11110B}"/>
                  </a:ext>
                </a:extLst>
              </p:cNvPr>
              <p:cNvSpPr/>
              <p:nvPr/>
            </p:nvSpPr>
            <p:spPr>
              <a:xfrm>
                <a:off x="10987598" y="893622"/>
                <a:ext cx="32913" cy="49369"/>
              </a:xfrm>
              <a:custGeom>
                <a:avLst/>
                <a:gdLst>
                  <a:gd name="connsiteX0" fmla="*/ 16458 w 32913"/>
                  <a:gd name="connsiteY0" fmla="*/ 49370 h 49369"/>
                  <a:gd name="connsiteX1" fmla="*/ 32914 w 32913"/>
                  <a:gd name="connsiteY1" fmla="*/ 32913 h 49369"/>
                  <a:gd name="connsiteX2" fmla="*/ 32914 w 32913"/>
                  <a:gd name="connsiteY2" fmla="*/ 16457 h 49369"/>
                  <a:gd name="connsiteX3" fmla="*/ 16458 w 32913"/>
                  <a:gd name="connsiteY3" fmla="*/ 0 h 49369"/>
                  <a:gd name="connsiteX4" fmla="*/ 0 w 32913"/>
                  <a:gd name="connsiteY4" fmla="*/ 16457 h 49369"/>
                  <a:gd name="connsiteX5" fmla="*/ 0 w 32913"/>
                  <a:gd name="connsiteY5" fmla="*/ 32913 h 49369"/>
                  <a:gd name="connsiteX6" fmla="*/ 16458 w 32913"/>
                  <a:gd name="connsiteY6" fmla="*/ 49370 h 4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49369">
                    <a:moveTo>
                      <a:pt x="16458" y="49370"/>
                    </a:moveTo>
                    <a:cubicBezTo>
                      <a:pt x="24686" y="49370"/>
                      <a:pt x="32914" y="41141"/>
                      <a:pt x="32914" y="32913"/>
                    </a:cubicBezTo>
                    <a:lnTo>
                      <a:pt x="32914" y="16457"/>
                    </a:lnTo>
                    <a:cubicBezTo>
                      <a:pt x="32914" y="8228"/>
                      <a:pt x="24686" y="0"/>
                      <a:pt x="16458" y="0"/>
                    </a:cubicBezTo>
                    <a:cubicBezTo>
                      <a:pt x="8230" y="0"/>
                      <a:pt x="0" y="8228"/>
                      <a:pt x="0" y="16457"/>
                    </a:cubicBezTo>
                    <a:lnTo>
                      <a:pt x="0" y="32913"/>
                    </a:lnTo>
                    <a:cubicBezTo>
                      <a:pt x="0" y="43884"/>
                      <a:pt x="8230" y="49370"/>
                      <a:pt x="16458" y="49370"/>
                    </a:cubicBezTo>
                    <a:close/>
                  </a:path>
                </a:pathLst>
              </a:custGeom>
              <a:grpFill/>
              <a:ln w="27426"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6CC7BB24-619B-82BF-FF62-D8A1F5A37EB9}"/>
                  </a:ext>
                </a:extLst>
              </p:cNvPr>
              <p:cNvSpPr/>
              <p:nvPr/>
            </p:nvSpPr>
            <p:spPr>
              <a:xfrm>
                <a:off x="10888748" y="981279"/>
                <a:ext cx="93476" cy="49480"/>
              </a:xfrm>
              <a:custGeom>
                <a:avLst/>
                <a:gdLst>
                  <a:gd name="connsiteX0" fmla="*/ 90622 w 93476"/>
                  <a:gd name="connsiteY0" fmla="*/ 24796 h 49480"/>
                  <a:gd name="connsiteX1" fmla="*/ 85136 w 93476"/>
                  <a:gd name="connsiteY1" fmla="*/ 2854 h 49480"/>
                  <a:gd name="connsiteX2" fmla="*/ 63194 w 93476"/>
                  <a:gd name="connsiteY2" fmla="*/ 8339 h 49480"/>
                  <a:gd name="connsiteX3" fmla="*/ 46738 w 93476"/>
                  <a:gd name="connsiteY3" fmla="*/ 19311 h 49480"/>
                  <a:gd name="connsiteX4" fmla="*/ 30281 w 93476"/>
                  <a:gd name="connsiteY4" fmla="*/ 8339 h 49480"/>
                  <a:gd name="connsiteX5" fmla="*/ 8339 w 93476"/>
                  <a:gd name="connsiteY5" fmla="*/ 2854 h 49480"/>
                  <a:gd name="connsiteX6" fmla="*/ 2853 w 93476"/>
                  <a:gd name="connsiteY6" fmla="*/ 24796 h 49480"/>
                  <a:gd name="connsiteX7" fmla="*/ 46738 w 93476"/>
                  <a:gd name="connsiteY7" fmla="*/ 49481 h 49480"/>
                  <a:gd name="connsiteX8" fmla="*/ 90622 w 93476"/>
                  <a:gd name="connsiteY8" fmla="*/ 24796 h 4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49480">
                    <a:moveTo>
                      <a:pt x="90622" y="24796"/>
                    </a:moveTo>
                    <a:cubicBezTo>
                      <a:pt x="96108" y="16568"/>
                      <a:pt x="93366" y="8339"/>
                      <a:pt x="85136" y="2854"/>
                    </a:cubicBezTo>
                    <a:cubicBezTo>
                      <a:pt x="76908" y="-2632"/>
                      <a:pt x="68680" y="111"/>
                      <a:pt x="63194" y="8339"/>
                    </a:cubicBezTo>
                    <a:cubicBezTo>
                      <a:pt x="60452" y="13825"/>
                      <a:pt x="52224" y="19311"/>
                      <a:pt x="46738" y="19311"/>
                    </a:cubicBezTo>
                    <a:cubicBezTo>
                      <a:pt x="41253" y="19311"/>
                      <a:pt x="33025" y="16568"/>
                      <a:pt x="30281" y="8339"/>
                    </a:cubicBezTo>
                    <a:cubicBezTo>
                      <a:pt x="24797" y="111"/>
                      <a:pt x="16567" y="-2632"/>
                      <a:pt x="8339" y="2854"/>
                    </a:cubicBezTo>
                    <a:cubicBezTo>
                      <a:pt x="111" y="8339"/>
                      <a:pt x="-2631" y="16568"/>
                      <a:pt x="2853" y="24796"/>
                    </a:cubicBezTo>
                    <a:cubicBezTo>
                      <a:pt x="11083" y="41253"/>
                      <a:pt x="30281" y="49481"/>
                      <a:pt x="46738" y="49481"/>
                    </a:cubicBezTo>
                    <a:cubicBezTo>
                      <a:pt x="63194" y="49481"/>
                      <a:pt x="79652" y="41253"/>
                      <a:pt x="90622" y="24796"/>
                    </a:cubicBezTo>
                    <a:close/>
                  </a:path>
                </a:pathLst>
              </a:custGeom>
              <a:grpFill/>
              <a:ln w="27426"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C55CAF4A-6CDE-5A73-9799-21D10841C7BB}"/>
                  </a:ext>
                </a:extLst>
              </p:cNvPr>
              <p:cNvSpPr/>
              <p:nvPr/>
            </p:nvSpPr>
            <p:spPr>
              <a:xfrm>
                <a:off x="10620068" y="611117"/>
                <a:ext cx="625430" cy="880426"/>
              </a:xfrm>
              <a:custGeom>
                <a:avLst/>
                <a:gdLst>
                  <a:gd name="connsiteX0" fmla="*/ 471756 w 625430"/>
                  <a:gd name="connsiteY0" fmla="*/ 600665 h 880426"/>
                  <a:gd name="connsiteX1" fmla="*/ 416901 w 625430"/>
                  <a:gd name="connsiteY1" fmla="*/ 600665 h 880426"/>
                  <a:gd name="connsiteX2" fmla="*/ 416901 w 625430"/>
                  <a:gd name="connsiteY2" fmla="*/ 532096 h 880426"/>
                  <a:gd name="connsiteX3" fmla="*/ 504668 w 625430"/>
                  <a:gd name="connsiteY3" fmla="*/ 386729 h 880426"/>
                  <a:gd name="connsiteX4" fmla="*/ 523868 w 625430"/>
                  <a:gd name="connsiteY4" fmla="*/ 386729 h 880426"/>
                  <a:gd name="connsiteX5" fmla="*/ 575981 w 625430"/>
                  <a:gd name="connsiteY5" fmla="*/ 334617 h 880426"/>
                  <a:gd name="connsiteX6" fmla="*/ 575981 w 625430"/>
                  <a:gd name="connsiteY6" fmla="*/ 263305 h 880426"/>
                  <a:gd name="connsiteX7" fmla="*/ 540326 w 625430"/>
                  <a:gd name="connsiteY7" fmla="*/ 213936 h 880426"/>
                  <a:gd name="connsiteX8" fmla="*/ 540326 w 625430"/>
                  <a:gd name="connsiteY8" fmla="*/ 156338 h 880426"/>
                  <a:gd name="connsiteX9" fmla="*/ 383987 w 625430"/>
                  <a:gd name="connsiteY9" fmla="*/ 0 h 880426"/>
                  <a:gd name="connsiteX10" fmla="*/ 244105 w 625430"/>
                  <a:gd name="connsiteY10" fmla="*/ 0 h 880426"/>
                  <a:gd name="connsiteX11" fmla="*/ 87769 w 625430"/>
                  <a:gd name="connsiteY11" fmla="*/ 156338 h 880426"/>
                  <a:gd name="connsiteX12" fmla="*/ 87769 w 625430"/>
                  <a:gd name="connsiteY12" fmla="*/ 213936 h 880426"/>
                  <a:gd name="connsiteX13" fmla="*/ 52112 w 625430"/>
                  <a:gd name="connsiteY13" fmla="*/ 263305 h 880426"/>
                  <a:gd name="connsiteX14" fmla="*/ 52112 w 625430"/>
                  <a:gd name="connsiteY14" fmla="*/ 334617 h 880426"/>
                  <a:gd name="connsiteX15" fmla="*/ 104225 w 625430"/>
                  <a:gd name="connsiteY15" fmla="*/ 386729 h 880426"/>
                  <a:gd name="connsiteX16" fmla="*/ 123425 w 625430"/>
                  <a:gd name="connsiteY16" fmla="*/ 386729 h 880426"/>
                  <a:gd name="connsiteX17" fmla="*/ 211193 w 625430"/>
                  <a:gd name="connsiteY17" fmla="*/ 532096 h 880426"/>
                  <a:gd name="connsiteX18" fmla="*/ 211193 w 625430"/>
                  <a:gd name="connsiteY18" fmla="*/ 600665 h 880426"/>
                  <a:gd name="connsiteX19" fmla="*/ 156338 w 625430"/>
                  <a:gd name="connsiteY19" fmla="*/ 600665 h 880426"/>
                  <a:gd name="connsiteX20" fmla="*/ 0 w 625430"/>
                  <a:gd name="connsiteY20" fmla="*/ 757002 h 880426"/>
                  <a:gd name="connsiteX21" fmla="*/ 0 w 625430"/>
                  <a:gd name="connsiteY21" fmla="*/ 828314 h 880426"/>
                  <a:gd name="connsiteX22" fmla="*/ 52112 w 625430"/>
                  <a:gd name="connsiteY22" fmla="*/ 880427 h 880426"/>
                  <a:gd name="connsiteX23" fmla="*/ 109711 w 625430"/>
                  <a:gd name="connsiteY23" fmla="*/ 880427 h 880426"/>
                  <a:gd name="connsiteX24" fmla="*/ 126167 w 625430"/>
                  <a:gd name="connsiteY24" fmla="*/ 863970 h 880426"/>
                  <a:gd name="connsiteX25" fmla="*/ 109711 w 625430"/>
                  <a:gd name="connsiteY25" fmla="*/ 847514 h 880426"/>
                  <a:gd name="connsiteX26" fmla="*/ 49369 w 625430"/>
                  <a:gd name="connsiteY26" fmla="*/ 847514 h 880426"/>
                  <a:gd name="connsiteX27" fmla="*/ 30170 w 625430"/>
                  <a:gd name="connsiteY27" fmla="*/ 828314 h 880426"/>
                  <a:gd name="connsiteX28" fmla="*/ 30170 w 625430"/>
                  <a:gd name="connsiteY28" fmla="*/ 757002 h 880426"/>
                  <a:gd name="connsiteX29" fmla="*/ 156338 w 625430"/>
                  <a:gd name="connsiteY29" fmla="*/ 630835 h 880426"/>
                  <a:gd name="connsiteX30" fmla="*/ 189250 w 625430"/>
                  <a:gd name="connsiteY30" fmla="*/ 630835 h 880426"/>
                  <a:gd name="connsiteX31" fmla="*/ 156338 w 625430"/>
                  <a:gd name="connsiteY31" fmla="*/ 666491 h 880426"/>
                  <a:gd name="connsiteX32" fmla="*/ 148108 w 625430"/>
                  <a:gd name="connsiteY32" fmla="*/ 693919 h 880426"/>
                  <a:gd name="connsiteX33" fmla="*/ 161822 w 625430"/>
                  <a:gd name="connsiteY33" fmla="*/ 718604 h 880426"/>
                  <a:gd name="connsiteX34" fmla="*/ 304447 w 625430"/>
                  <a:gd name="connsiteY34" fmla="*/ 811858 h 880426"/>
                  <a:gd name="connsiteX35" fmla="*/ 312674 w 625430"/>
                  <a:gd name="connsiteY35" fmla="*/ 814601 h 880426"/>
                  <a:gd name="connsiteX36" fmla="*/ 320904 w 625430"/>
                  <a:gd name="connsiteY36" fmla="*/ 811858 h 880426"/>
                  <a:gd name="connsiteX37" fmla="*/ 320904 w 625430"/>
                  <a:gd name="connsiteY37" fmla="*/ 811858 h 880426"/>
                  <a:gd name="connsiteX38" fmla="*/ 320904 w 625430"/>
                  <a:gd name="connsiteY38" fmla="*/ 811858 h 880426"/>
                  <a:gd name="connsiteX39" fmla="*/ 320904 w 625430"/>
                  <a:gd name="connsiteY39" fmla="*/ 811858 h 880426"/>
                  <a:gd name="connsiteX40" fmla="*/ 460785 w 625430"/>
                  <a:gd name="connsiteY40" fmla="*/ 718604 h 880426"/>
                  <a:gd name="connsiteX41" fmla="*/ 474498 w 625430"/>
                  <a:gd name="connsiteY41" fmla="*/ 693919 h 880426"/>
                  <a:gd name="connsiteX42" fmla="*/ 466270 w 625430"/>
                  <a:gd name="connsiteY42" fmla="*/ 666491 h 880426"/>
                  <a:gd name="connsiteX43" fmla="*/ 433357 w 625430"/>
                  <a:gd name="connsiteY43" fmla="*/ 630835 h 880426"/>
                  <a:gd name="connsiteX44" fmla="*/ 466270 w 625430"/>
                  <a:gd name="connsiteY44" fmla="*/ 630835 h 880426"/>
                  <a:gd name="connsiteX45" fmla="*/ 592437 w 625430"/>
                  <a:gd name="connsiteY45" fmla="*/ 757002 h 880426"/>
                  <a:gd name="connsiteX46" fmla="*/ 592437 w 625430"/>
                  <a:gd name="connsiteY46" fmla="*/ 828314 h 880426"/>
                  <a:gd name="connsiteX47" fmla="*/ 573237 w 625430"/>
                  <a:gd name="connsiteY47" fmla="*/ 847514 h 880426"/>
                  <a:gd name="connsiteX48" fmla="*/ 167308 w 625430"/>
                  <a:gd name="connsiteY48" fmla="*/ 847514 h 880426"/>
                  <a:gd name="connsiteX49" fmla="*/ 150852 w 625430"/>
                  <a:gd name="connsiteY49" fmla="*/ 863970 h 880426"/>
                  <a:gd name="connsiteX50" fmla="*/ 167308 w 625430"/>
                  <a:gd name="connsiteY50" fmla="*/ 880427 h 880426"/>
                  <a:gd name="connsiteX51" fmla="*/ 573237 w 625430"/>
                  <a:gd name="connsiteY51" fmla="*/ 880427 h 880426"/>
                  <a:gd name="connsiteX52" fmla="*/ 625351 w 625430"/>
                  <a:gd name="connsiteY52" fmla="*/ 828314 h 880426"/>
                  <a:gd name="connsiteX53" fmla="*/ 625351 w 625430"/>
                  <a:gd name="connsiteY53" fmla="*/ 757002 h 880426"/>
                  <a:gd name="connsiteX54" fmla="*/ 471756 w 625430"/>
                  <a:gd name="connsiteY54" fmla="*/ 600665 h 880426"/>
                  <a:gd name="connsiteX55" fmla="*/ 471756 w 625430"/>
                  <a:gd name="connsiteY55" fmla="*/ 600665 h 880426"/>
                  <a:gd name="connsiteX56" fmla="*/ 545810 w 625430"/>
                  <a:gd name="connsiteY56" fmla="*/ 334617 h 880426"/>
                  <a:gd name="connsiteX57" fmla="*/ 526612 w 625430"/>
                  <a:gd name="connsiteY57" fmla="*/ 353816 h 880426"/>
                  <a:gd name="connsiteX58" fmla="*/ 507412 w 625430"/>
                  <a:gd name="connsiteY58" fmla="*/ 353816 h 880426"/>
                  <a:gd name="connsiteX59" fmla="*/ 507412 w 625430"/>
                  <a:gd name="connsiteY59" fmla="*/ 244106 h 880426"/>
                  <a:gd name="connsiteX60" fmla="*/ 526612 w 625430"/>
                  <a:gd name="connsiteY60" fmla="*/ 244106 h 880426"/>
                  <a:gd name="connsiteX61" fmla="*/ 545810 w 625430"/>
                  <a:gd name="connsiteY61" fmla="*/ 263305 h 880426"/>
                  <a:gd name="connsiteX62" fmla="*/ 545810 w 625430"/>
                  <a:gd name="connsiteY62" fmla="*/ 334617 h 880426"/>
                  <a:gd name="connsiteX63" fmla="*/ 244105 w 625430"/>
                  <a:gd name="connsiteY63" fmla="*/ 32913 h 880426"/>
                  <a:gd name="connsiteX64" fmla="*/ 383987 w 625430"/>
                  <a:gd name="connsiteY64" fmla="*/ 32913 h 880426"/>
                  <a:gd name="connsiteX65" fmla="*/ 510154 w 625430"/>
                  <a:gd name="connsiteY65" fmla="*/ 159080 h 880426"/>
                  <a:gd name="connsiteX66" fmla="*/ 510154 w 625430"/>
                  <a:gd name="connsiteY66" fmla="*/ 213936 h 880426"/>
                  <a:gd name="connsiteX67" fmla="*/ 455299 w 625430"/>
                  <a:gd name="connsiteY67" fmla="*/ 213936 h 880426"/>
                  <a:gd name="connsiteX68" fmla="*/ 400443 w 625430"/>
                  <a:gd name="connsiteY68" fmla="*/ 161823 h 880426"/>
                  <a:gd name="connsiteX69" fmla="*/ 405929 w 625430"/>
                  <a:gd name="connsiteY69" fmla="*/ 123424 h 880426"/>
                  <a:gd name="connsiteX70" fmla="*/ 389473 w 625430"/>
                  <a:gd name="connsiteY70" fmla="*/ 106968 h 880426"/>
                  <a:gd name="connsiteX71" fmla="*/ 373016 w 625430"/>
                  <a:gd name="connsiteY71" fmla="*/ 123424 h 880426"/>
                  <a:gd name="connsiteX72" fmla="*/ 282505 w 625430"/>
                  <a:gd name="connsiteY72" fmla="*/ 213936 h 880426"/>
                  <a:gd name="connsiteX73" fmla="*/ 115197 w 625430"/>
                  <a:gd name="connsiteY73" fmla="*/ 213936 h 880426"/>
                  <a:gd name="connsiteX74" fmla="*/ 115197 w 625430"/>
                  <a:gd name="connsiteY74" fmla="*/ 159080 h 880426"/>
                  <a:gd name="connsiteX75" fmla="*/ 244105 w 625430"/>
                  <a:gd name="connsiteY75" fmla="*/ 32913 h 880426"/>
                  <a:gd name="connsiteX76" fmla="*/ 82283 w 625430"/>
                  <a:gd name="connsiteY76" fmla="*/ 334617 h 880426"/>
                  <a:gd name="connsiteX77" fmla="*/ 82283 w 625430"/>
                  <a:gd name="connsiteY77" fmla="*/ 263305 h 880426"/>
                  <a:gd name="connsiteX78" fmla="*/ 101483 w 625430"/>
                  <a:gd name="connsiteY78" fmla="*/ 244106 h 880426"/>
                  <a:gd name="connsiteX79" fmla="*/ 120681 w 625430"/>
                  <a:gd name="connsiteY79" fmla="*/ 244106 h 880426"/>
                  <a:gd name="connsiteX80" fmla="*/ 120681 w 625430"/>
                  <a:gd name="connsiteY80" fmla="*/ 353816 h 880426"/>
                  <a:gd name="connsiteX81" fmla="*/ 101483 w 625430"/>
                  <a:gd name="connsiteY81" fmla="*/ 353816 h 880426"/>
                  <a:gd name="connsiteX82" fmla="*/ 82283 w 625430"/>
                  <a:gd name="connsiteY82" fmla="*/ 334617 h 880426"/>
                  <a:gd name="connsiteX83" fmla="*/ 153594 w 625430"/>
                  <a:gd name="connsiteY83" fmla="*/ 370273 h 880426"/>
                  <a:gd name="connsiteX84" fmla="*/ 153594 w 625430"/>
                  <a:gd name="connsiteY84" fmla="*/ 244106 h 880426"/>
                  <a:gd name="connsiteX85" fmla="*/ 285247 w 625430"/>
                  <a:gd name="connsiteY85" fmla="*/ 244106 h 880426"/>
                  <a:gd name="connsiteX86" fmla="*/ 378502 w 625430"/>
                  <a:gd name="connsiteY86" fmla="*/ 200222 h 880426"/>
                  <a:gd name="connsiteX87" fmla="*/ 455299 w 625430"/>
                  <a:gd name="connsiteY87" fmla="*/ 244106 h 880426"/>
                  <a:gd name="connsiteX88" fmla="*/ 474498 w 625430"/>
                  <a:gd name="connsiteY88" fmla="*/ 244106 h 880426"/>
                  <a:gd name="connsiteX89" fmla="*/ 474498 w 625430"/>
                  <a:gd name="connsiteY89" fmla="*/ 370273 h 880426"/>
                  <a:gd name="connsiteX90" fmla="*/ 474498 w 625430"/>
                  <a:gd name="connsiteY90" fmla="*/ 370273 h 880426"/>
                  <a:gd name="connsiteX91" fmla="*/ 315418 w 625430"/>
                  <a:gd name="connsiteY91" fmla="*/ 529353 h 880426"/>
                  <a:gd name="connsiteX92" fmla="*/ 153594 w 625430"/>
                  <a:gd name="connsiteY92" fmla="*/ 370273 h 880426"/>
                  <a:gd name="connsiteX93" fmla="*/ 153594 w 625430"/>
                  <a:gd name="connsiteY93" fmla="*/ 370273 h 880426"/>
                  <a:gd name="connsiteX94" fmla="*/ 315418 w 625430"/>
                  <a:gd name="connsiteY94" fmla="*/ 562266 h 880426"/>
                  <a:gd name="connsiteX95" fmla="*/ 386730 w 625430"/>
                  <a:gd name="connsiteY95" fmla="*/ 548552 h 880426"/>
                  <a:gd name="connsiteX96" fmla="*/ 386730 w 625430"/>
                  <a:gd name="connsiteY96" fmla="*/ 614379 h 880426"/>
                  <a:gd name="connsiteX97" fmla="*/ 373016 w 625430"/>
                  <a:gd name="connsiteY97" fmla="*/ 644549 h 880426"/>
                  <a:gd name="connsiteX98" fmla="*/ 257819 w 625430"/>
                  <a:gd name="connsiteY98" fmla="*/ 644549 h 880426"/>
                  <a:gd name="connsiteX99" fmla="*/ 244105 w 625430"/>
                  <a:gd name="connsiteY99" fmla="*/ 614379 h 880426"/>
                  <a:gd name="connsiteX100" fmla="*/ 244105 w 625430"/>
                  <a:gd name="connsiteY100" fmla="*/ 548552 h 880426"/>
                  <a:gd name="connsiteX101" fmla="*/ 315418 w 625430"/>
                  <a:gd name="connsiteY101" fmla="*/ 562266 h 880426"/>
                  <a:gd name="connsiteX102" fmla="*/ 315418 w 625430"/>
                  <a:gd name="connsiteY102" fmla="*/ 562266 h 880426"/>
                  <a:gd name="connsiteX103" fmla="*/ 356560 w 625430"/>
                  <a:gd name="connsiteY103" fmla="*/ 674719 h 880426"/>
                  <a:gd name="connsiteX104" fmla="*/ 315418 w 625430"/>
                  <a:gd name="connsiteY104" fmla="*/ 762488 h 880426"/>
                  <a:gd name="connsiteX105" fmla="*/ 271533 w 625430"/>
                  <a:gd name="connsiteY105" fmla="*/ 674719 h 880426"/>
                  <a:gd name="connsiteX106" fmla="*/ 356560 w 625430"/>
                  <a:gd name="connsiteY106" fmla="*/ 674719 h 880426"/>
                  <a:gd name="connsiteX107" fmla="*/ 181022 w 625430"/>
                  <a:gd name="connsiteY107" fmla="*/ 691176 h 880426"/>
                  <a:gd name="connsiteX108" fmla="*/ 181022 w 625430"/>
                  <a:gd name="connsiteY108" fmla="*/ 691176 h 880426"/>
                  <a:gd name="connsiteX109" fmla="*/ 222163 w 625430"/>
                  <a:gd name="connsiteY109" fmla="*/ 644549 h 880426"/>
                  <a:gd name="connsiteX110" fmla="*/ 274277 w 625430"/>
                  <a:gd name="connsiteY110" fmla="*/ 754260 h 880426"/>
                  <a:gd name="connsiteX111" fmla="*/ 181022 w 625430"/>
                  <a:gd name="connsiteY111" fmla="*/ 691176 h 880426"/>
                  <a:gd name="connsiteX112" fmla="*/ 181022 w 625430"/>
                  <a:gd name="connsiteY112" fmla="*/ 691176 h 880426"/>
                  <a:gd name="connsiteX113" fmla="*/ 181022 w 625430"/>
                  <a:gd name="connsiteY113" fmla="*/ 691176 h 880426"/>
                  <a:gd name="connsiteX114" fmla="*/ 447071 w 625430"/>
                  <a:gd name="connsiteY114" fmla="*/ 691176 h 880426"/>
                  <a:gd name="connsiteX115" fmla="*/ 447071 w 625430"/>
                  <a:gd name="connsiteY115" fmla="*/ 691176 h 880426"/>
                  <a:gd name="connsiteX116" fmla="*/ 353816 w 625430"/>
                  <a:gd name="connsiteY116" fmla="*/ 754260 h 880426"/>
                  <a:gd name="connsiteX117" fmla="*/ 405929 w 625430"/>
                  <a:gd name="connsiteY117" fmla="*/ 644549 h 880426"/>
                  <a:gd name="connsiteX118" fmla="*/ 447071 w 625430"/>
                  <a:gd name="connsiteY118" fmla="*/ 691176 h 880426"/>
                  <a:gd name="connsiteX119" fmla="*/ 447071 w 625430"/>
                  <a:gd name="connsiteY119" fmla="*/ 691176 h 880426"/>
                  <a:gd name="connsiteX120" fmla="*/ 447071 w 625430"/>
                  <a:gd name="connsiteY120" fmla="*/ 691176 h 88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25430" h="880426">
                    <a:moveTo>
                      <a:pt x="471756" y="600665"/>
                    </a:moveTo>
                    <a:lnTo>
                      <a:pt x="416901" y="600665"/>
                    </a:lnTo>
                    <a:lnTo>
                      <a:pt x="416901" y="532096"/>
                    </a:lnTo>
                    <a:cubicBezTo>
                      <a:pt x="466270" y="501926"/>
                      <a:pt x="499184" y="447070"/>
                      <a:pt x="504668" y="386729"/>
                    </a:cubicBezTo>
                    <a:lnTo>
                      <a:pt x="523868" y="386729"/>
                    </a:lnTo>
                    <a:cubicBezTo>
                      <a:pt x="551296" y="386729"/>
                      <a:pt x="575981" y="364787"/>
                      <a:pt x="575981" y="334617"/>
                    </a:cubicBezTo>
                    <a:lnTo>
                      <a:pt x="575981" y="263305"/>
                    </a:lnTo>
                    <a:cubicBezTo>
                      <a:pt x="575981" y="241363"/>
                      <a:pt x="562267" y="222164"/>
                      <a:pt x="540326" y="213936"/>
                    </a:cubicBezTo>
                    <a:lnTo>
                      <a:pt x="540326" y="156338"/>
                    </a:lnTo>
                    <a:cubicBezTo>
                      <a:pt x="540326" y="68569"/>
                      <a:pt x="469013" y="0"/>
                      <a:pt x="383987" y="0"/>
                    </a:cubicBezTo>
                    <a:lnTo>
                      <a:pt x="244105" y="0"/>
                    </a:lnTo>
                    <a:cubicBezTo>
                      <a:pt x="156338" y="0"/>
                      <a:pt x="87769" y="71312"/>
                      <a:pt x="87769" y="156338"/>
                    </a:cubicBezTo>
                    <a:lnTo>
                      <a:pt x="87769" y="213936"/>
                    </a:lnTo>
                    <a:cubicBezTo>
                      <a:pt x="68569" y="219421"/>
                      <a:pt x="52112" y="238620"/>
                      <a:pt x="52112" y="263305"/>
                    </a:cubicBezTo>
                    <a:lnTo>
                      <a:pt x="52112" y="334617"/>
                    </a:lnTo>
                    <a:cubicBezTo>
                      <a:pt x="52112" y="362045"/>
                      <a:pt x="74055" y="386729"/>
                      <a:pt x="104225" y="386729"/>
                    </a:cubicBezTo>
                    <a:lnTo>
                      <a:pt x="123425" y="386729"/>
                    </a:lnTo>
                    <a:cubicBezTo>
                      <a:pt x="128910" y="447070"/>
                      <a:pt x="161822" y="501926"/>
                      <a:pt x="211193" y="532096"/>
                    </a:cubicBezTo>
                    <a:lnTo>
                      <a:pt x="211193" y="600665"/>
                    </a:lnTo>
                    <a:lnTo>
                      <a:pt x="156338" y="600665"/>
                    </a:lnTo>
                    <a:cubicBezTo>
                      <a:pt x="68569" y="600665"/>
                      <a:pt x="0" y="671977"/>
                      <a:pt x="0" y="757002"/>
                    </a:cubicBezTo>
                    <a:lnTo>
                      <a:pt x="0" y="828314"/>
                    </a:lnTo>
                    <a:cubicBezTo>
                      <a:pt x="0" y="855742"/>
                      <a:pt x="21942" y="880427"/>
                      <a:pt x="52112" y="880427"/>
                    </a:cubicBezTo>
                    <a:lnTo>
                      <a:pt x="109711" y="880427"/>
                    </a:lnTo>
                    <a:cubicBezTo>
                      <a:pt x="117939" y="880427"/>
                      <a:pt x="126167" y="872198"/>
                      <a:pt x="126167" y="863970"/>
                    </a:cubicBezTo>
                    <a:cubicBezTo>
                      <a:pt x="126167" y="855742"/>
                      <a:pt x="117939" y="847514"/>
                      <a:pt x="109711" y="847514"/>
                    </a:cubicBezTo>
                    <a:lnTo>
                      <a:pt x="49369" y="847514"/>
                    </a:lnTo>
                    <a:cubicBezTo>
                      <a:pt x="38398" y="847514"/>
                      <a:pt x="30170" y="839285"/>
                      <a:pt x="30170" y="828314"/>
                    </a:cubicBezTo>
                    <a:lnTo>
                      <a:pt x="30170" y="757002"/>
                    </a:lnTo>
                    <a:cubicBezTo>
                      <a:pt x="30170" y="688433"/>
                      <a:pt x="85025" y="630835"/>
                      <a:pt x="156338" y="630835"/>
                    </a:cubicBezTo>
                    <a:lnTo>
                      <a:pt x="189250" y="630835"/>
                    </a:lnTo>
                    <a:lnTo>
                      <a:pt x="156338" y="666491"/>
                    </a:lnTo>
                    <a:cubicBezTo>
                      <a:pt x="150852" y="674719"/>
                      <a:pt x="145366" y="682948"/>
                      <a:pt x="148108" y="693919"/>
                    </a:cubicBezTo>
                    <a:cubicBezTo>
                      <a:pt x="148108" y="704890"/>
                      <a:pt x="153594" y="713118"/>
                      <a:pt x="161822" y="718604"/>
                    </a:cubicBezTo>
                    <a:lnTo>
                      <a:pt x="304447" y="811858"/>
                    </a:lnTo>
                    <a:cubicBezTo>
                      <a:pt x="307190" y="814601"/>
                      <a:pt x="309932" y="814601"/>
                      <a:pt x="312674" y="814601"/>
                    </a:cubicBezTo>
                    <a:cubicBezTo>
                      <a:pt x="315418" y="814601"/>
                      <a:pt x="318160" y="814601"/>
                      <a:pt x="320904" y="811858"/>
                    </a:cubicBezTo>
                    <a:cubicBezTo>
                      <a:pt x="320904" y="811858"/>
                      <a:pt x="320904" y="811858"/>
                      <a:pt x="320904" y="811858"/>
                    </a:cubicBezTo>
                    <a:lnTo>
                      <a:pt x="320904" y="811858"/>
                    </a:lnTo>
                    <a:cubicBezTo>
                      <a:pt x="320904" y="811858"/>
                      <a:pt x="320904" y="811858"/>
                      <a:pt x="320904" y="811858"/>
                    </a:cubicBezTo>
                    <a:lnTo>
                      <a:pt x="460785" y="718604"/>
                    </a:lnTo>
                    <a:cubicBezTo>
                      <a:pt x="469013" y="713118"/>
                      <a:pt x="474498" y="704890"/>
                      <a:pt x="474498" y="693919"/>
                    </a:cubicBezTo>
                    <a:cubicBezTo>
                      <a:pt x="474498" y="682948"/>
                      <a:pt x="471756" y="674719"/>
                      <a:pt x="466270" y="666491"/>
                    </a:cubicBezTo>
                    <a:lnTo>
                      <a:pt x="433357" y="630835"/>
                    </a:lnTo>
                    <a:lnTo>
                      <a:pt x="466270" y="630835"/>
                    </a:lnTo>
                    <a:cubicBezTo>
                      <a:pt x="534840" y="630835"/>
                      <a:pt x="592437" y="685691"/>
                      <a:pt x="592437" y="757002"/>
                    </a:cubicBezTo>
                    <a:lnTo>
                      <a:pt x="592437" y="828314"/>
                    </a:lnTo>
                    <a:cubicBezTo>
                      <a:pt x="592437" y="839285"/>
                      <a:pt x="584209" y="847514"/>
                      <a:pt x="573237" y="847514"/>
                    </a:cubicBezTo>
                    <a:lnTo>
                      <a:pt x="167308" y="847514"/>
                    </a:lnTo>
                    <a:cubicBezTo>
                      <a:pt x="159080" y="847514"/>
                      <a:pt x="150852" y="855742"/>
                      <a:pt x="150852" y="863970"/>
                    </a:cubicBezTo>
                    <a:cubicBezTo>
                      <a:pt x="150852" y="872198"/>
                      <a:pt x="159080" y="880427"/>
                      <a:pt x="167308" y="880427"/>
                    </a:cubicBezTo>
                    <a:lnTo>
                      <a:pt x="573237" y="880427"/>
                    </a:lnTo>
                    <a:cubicBezTo>
                      <a:pt x="600665" y="880427"/>
                      <a:pt x="625351" y="858485"/>
                      <a:pt x="625351" y="828314"/>
                    </a:cubicBezTo>
                    <a:lnTo>
                      <a:pt x="625351" y="757002"/>
                    </a:lnTo>
                    <a:cubicBezTo>
                      <a:pt x="628093" y="669234"/>
                      <a:pt x="559524" y="600665"/>
                      <a:pt x="471756" y="600665"/>
                    </a:cubicBezTo>
                    <a:lnTo>
                      <a:pt x="471756" y="600665"/>
                    </a:lnTo>
                    <a:close/>
                    <a:moveTo>
                      <a:pt x="545810" y="334617"/>
                    </a:moveTo>
                    <a:cubicBezTo>
                      <a:pt x="545810" y="345588"/>
                      <a:pt x="537582" y="353816"/>
                      <a:pt x="526612" y="353816"/>
                    </a:cubicBezTo>
                    <a:lnTo>
                      <a:pt x="507412" y="353816"/>
                    </a:lnTo>
                    <a:lnTo>
                      <a:pt x="507412" y="244106"/>
                    </a:lnTo>
                    <a:lnTo>
                      <a:pt x="526612" y="244106"/>
                    </a:lnTo>
                    <a:cubicBezTo>
                      <a:pt x="537582" y="244106"/>
                      <a:pt x="545810" y="252334"/>
                      <a:pt x="545810" y="263305"/>
                    </a:cubicBezTo>
                    <a:lnTo>
                      <a:pt x="545810" y="334617"/>
                    </a:lnTo>
                    <a:close/>
                    <a:moveTo>
                      <a:pt x="244105" y="32913"/>
                    </a:moveTo>
                    <a:lnTo>
                      <a:pt x="383987" y="32913"/>
                    </a:lnTo>
                    <a:cubicBezTo>
                      <a:pt x="452557" y="32913"/>
                      <a:pt x="510154" y="87769"/>
                      <a:pt x="510154" y="159080"/>
                    </a:cubicBezTo>
                    <a:lnTo>
                      <a:pt x="510154" y="213936"/>
                    </a:lnTo>
                    <a:lnTo>
                      <a:pt x="455299" y="213936"/>
                    </a:lnTo>
                    <a:cubicBezTo>
                      <a:pt x="425129" y="213936"/>
                      <a:pt x="403187" y="189251"/>
                      <a:pt x="400443" y="161823"/>
                    </a:cubicBezTo>
                    <a:cubicBezTo>
                      <a:pt x="403187" y="150852"/>
                      <a:pt x="405929" y="137138"/>
                      <a:pt x="405929" y="123424"/>
                    </a:cubicBezTo>
                    <a:cubicBezTo>
                      <a:pt x="405929" y="115196"/>
                      <a:pt x="397701" y="106968"/>
                      <a:pt x="389473" y="106968"/>
                    </a:cubicBezTo>
                    <a:cubicBezTo>
                      <a:pt x="381244" y="106968"/>
                      <a:pt x="373016" y="115196"/>
                      <a:pt x="373016" y="123424"/>
                    </a:cubicBezTo>
                    <a:cubicBezTo>
                      <a:pt x="373016" y="172794"/>
                      <a:pt x="331874" y="213936"/>
                      <a:pt x="282505" y="213936"/>
                    </a:cubicBezTo>
                    <a:lnTo>
                      <a:pt x="115197" y="213936"/>
                    </a:lnTo>
                    <a:lnTo>
                      <a:pt x="115197" y="159080"/>
                    </a:lnTo>
                    <a:cubicBezTo>
                      <a:pt x="117939" y="90511"/>
                      <a:pt x="175536" y="32913"/>
                      <a:pt x="244105" y="32913"/>
                    </a:cubicBezTo>
                    <a:close/>
                    <a:moveTo>
                      <a:pt x="82283" y="334617"/>
                    </a:moveTo>
                    <a:lnTo>
                      <a:pt x="82283" y="263305"/>
                    </a:lnTo>
                    <a:cubicBezTo>
                      <a:pt x="82283" y="252334"/>
                      <a:pt x="90511" y="244106"/>
                      <a:pt x="101483" y="244106"/>
                    </a:cubicBezTo>
                    <a:lnTo>
                      <a:pt x="120681" y="244106"/>
                    </a:lnTo>
                    <a:lnTo>
                      <a:pt x="120681" y="353816"/>
                    </a:lnTo>
                    <a:lnTo>
                      <a:pt x="101483" y="353816"/>
                    </a:lnTo>
                    <a:cubicBezTo>
                      <a:pt x="93253" y="353816"/>
                      <a:pt x="82283" y="345588"/>
                      <a:pt x="82283" y="334617"/>
                    </a:cubicBezTo>
                    <a:close/>
                    <a:moveTo>
                      <a:pt x="153594" y="370273"/>
                    </a:moveTo>
                    <a:lnTo>
                      <a:pt x="153594" y="244106"/>
                    </a:lnTo>
                    <a:lnTo>
                      <a:pt x="285247" y="244106"/>
                    </a:lnTo>
                    <a:cubicBezTo>
                      <a:pt x="323646" y="244106"/>
                      <a:pt x="356560" y="227649"/>
                      <a:pt x="378502" y="200222"/>
                    </a:cubicBezTo>
                    <a:cubicBezTo>
                      <a:pt x="392215" y="227649"/>
                      <a:pt x="422385" y="244106"/>
                      <a:pt x="455299" y="244106"/>
                    </a:cubicBezTo>
                    <a:lnTo>
                      <a:pt x="474498" y="244106"/>
                    </a:lnTo>
                    <a:lnTo>
                      <a:pt x="474498" y="370273"/>
                    </a:lnTo>
                    <a:lnTo>
                      <a:pt x="474498" y="370273"/>
                    </a:lnTo>
                    <a:cubicBezTo>
                      <a:pt x="474498" y="458041"/>
                      <a:pt x="403187" y="529353"/>
                      <a:pt x="315418" y="529353"/>
                    </a:cubicBezTo>
                    <a:cubicBezTo>
                      <a:pt x="227649" y="529353"/>
                      <a:pt x="153594" y="458041"/>
                      <a:pt x="153594" y="370273"/>
                    </a:cubicBezTo>
                    <a:lnTo>
                      <a:pt x="153594" y="370273"/>
                    </a:lnTo>
                    <a:close/>
                    <a:moveTo>
                      <a:pt x="315418" y="562266"/>
                    </a:moveTo>
                    <a:cubicBezTo>
                      <a:pt x="340102" y="562266"/>
                      <a:pt x="364788" y="556781"/>
                      <a:pt x="386730" y="548552"/>
                    </a:cubicBezTo>
                    <a:lnTo>
                      <a:pt x="386730" y="614379"/>
                    </a:lnTo>
                    <a:lnTo>
                      <a:pt x="373016" y="644549"/>
                    </a:lnTo>
                    <a:lnTo>
                      <a:pt x="257819" y="644549"/>
                    </a:lnTo>
                    <a:lnTo>
                      <a:pt x="244105" y="614379"/>
                    </a:lnTo>
                    <a:lnTo>
                      <a:pt x="244105" y="548552"/>
                    </a:lnTo>
                    <a:cubicBezTo>
                      <a:pt x="263305" y="556781"/>
                      <a:pt x="287991" y="562266"/>
                      <a:pt x="315418" y="562266"/>
                    </a:cubicBezTo>
                    <a:lnTo>
                      <a:pt x="315418" y="562266"/>
                    </a:lnTo>
                    <a:close/>
                    <a:moveTo>
                      <a:pt x="356560" y="674719"/>
                    </a:moveTo>
                    <a:lnTo>
                      <a:pt x="315418" y="762488"/>
                    </a:lnTo>
                    <a:lnTo>
                      <a:pt x="271533" y="674719"/>
                    </a:lnTo>
                    <a:lnTo>
                      <a:pt x="356560" y="674719"/>
                    </a:lnTo>
                    <a:close/>
                    <a:moveTo>
                      <a:pt x="181022" y="691176"/>
                    </a:moveTo>
                    <a:cubicBezTo>
                      <a:pt x="181022" y="688433"/>
                      <a:pt x="181022" y="688433"/>
                      <a:pt x="181022" y="691176"/>
                    </a:cubicBezTo>
                    <a:lnTo>
                      <a:pt x="222163" y="644549"/>
                    </a:lnTo>
                    <a:lnTo>
                      <a:pt x="274277" y="754260"/>
                    </a:lnTo>
                    <a:lnTo>
                      <a:pt x="181022" y="691176"/>
                    </a:lnTo>
                    <a:cubicBezTo>
                      <a:pt x="181022" y="691176"/>
                      <a:pt x="181022" y="691176"/>
                      <a:pt x="181022" y="691176"/>
                    </a:cubicBezTo>
                    <a:lnTo>
                      <a:pt x="181022" y="691176"/>
                    </a:lnTo>
                    <a:close/>
                    <a:moveTo>
                      <a:pt x="447071" y="691176"/>
                    </a:moveTo>
                    <a:cubicBezTo>
                      <a:pt x="447071" y="691176"/>
                      <a:pt x="447071" y="691176"/>
                      <a:pt x="447071" y="691176"/>
                    </a:cubicBezTo>
                    <a:lnTo>
                      <a:pt x="353816" y="754260"/>
                    </a:lnTo>
                    <a:lnTo>
                      <a:pt x="405929" y="644549"/>
                    </a:lnTo>
                    <a:lnTo>
                      <a:pt x="447071" y="691176"/>
                    </a:lnTo>
                    <a:cubicBezTo>
                      <a:pt x="447071" y="688433"/>
                      <a:pt x="447071" y="688433"/>
                      <a:pt x="447071" y="691176"/>
                    </a:cubicBezTo>
                    <a:lnTo>
                      <a:pt x="447071" y="691176"/>
                    </a:lnTo>
                    <a:close/>
                  </a:path>
                </a:pathLst>
              </a:custGeom>
              <a:grpFill/>
              <a:ln w="27426"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B6E66E5B-7124-0627-29EA-1DCAE997B098}"/>
                  </a:ext>
                </a:extLst>
              </p:cNvPr>
              <p:cNvSpPr/>
              <p:nvPr/>
            </p:nvSpPr>
            <p:spPr>
              <a:xfrm>
                <a:off x="11146680" y="399925"/>
                <a:ext cx="386729" cy="559523"/>
              </a:xfrm>
              <a:custGeom>
                <a:avLst/>
                <a:gdLst>
                  <a:gd name="connsiteX0" fmla="*/ 189250 w 386729"/>
                  <a:gd name="connsiteY0" fmla="*/ 0 h 559523"/>
                  <a:gd name="connsiteX1" fmla="*/ 68569 w 386729"/>
                  <a:gd name="connsiteY1" fmla="*/ 43884 h 559523"/>
                  <a:gd name="connsiteX2" fmla="*/ 65825 w 386729"/>
                  <a:gd name="connsiteY2" fmla="*/ 65826 h 559523"/>
                  <a:gd name="connsiteX3" fmla="*/ 87767 w 386729"/>
                  <a:gd name="connsiteY3" fmla="*/ 68569 h 559523"/>
                  <a:gd name="connsiteX4" fmla="*/ 189250 w 386729"/>
                  <a:gd name="connsiteY4" fmla="*/ 30170 h 559523"/>
                  <a:gd name="connsiteX5" fmla="*/ 304447 w 386729"/>
                  <a:gd name="connsiteY5" fmla="*/ 76797 h 559523"/>
                  <a:gd name="connsiteX6" fmla="*/ 351074 w 386729"/>
                  <a:gd name="connsiteY6" fmla="*/ 191993 h 559523"/>
                  <a:gd name="connsiteX7" fmla="*/ 271533 w 386729"/>
                  <a:gd name="connsiteY7" fmla="*/ 331874 h 559523"/>
                  <a:gd name="connsiteX8" fmla="*/ 246849 w 386729"/>
                  <a:gd name="connsiteY8" fmla="*/ 375758 h 559523"/>
                  <a:gd name="connsiteX9" fmla="*/ 246849 w 386729"/>
                  <a:gd name="connsiteY9" fmla="*/ 389472 h 559523"/>
                  <a:gd name="connsiteX10" fmla="*/ 208450 w 386729"/>
                  <a:gd name="connsiteY10" fmla="*/ 389472 h 559523"/>
                  <a:gd name="connsiteX11" fmla="*/ 208450 w 386729"/>
                  <a:gd name="connsiteY11" fmla="*/ 279762 h 559523"/>
                  <a:gd name="connsiteX12" fmla="*/ 227649 w 386729"/>
                  <a:gd name="connsiteY12" fmla="*/ 279762 h 559523"/>
                  <a:gd name="connsiteX13" fmla="*/ 244105 w 386729"/>
                  <a:gd name="connsiteY13" fmla="*/ 263305 h 559523"/>
                  <a:gd name="connsiteX14" fmla="*/ 227649 w 386729"/>
                  <a:gd name="connsiteY14" fmla="*/ 246849 h 559523"/>
                  <a:gd name="connsiteX15" fmla="*/ 156336 w 386729"/>
                  <a:gd name="connsiteY15" fmla="*/ 246849 h 559523"/>
                  <a:gd name="connsiteX16" fmla="*/ 139880 w 386729"/>
                  <a:gd name="connsiteY16" fmla="*/ 263305 h 559523"/>
                  <a:gd name="connsiteX17" fmla="*/ 156336 w 386729"/>
                  <a:gd name="connsiteY17" fmla="*/ 279762 h 559523"/>
                  <a:gd name="connsiteX18" fmla="*/ 175536 w 386729"/>
                  <a:gd name="connsiteY18" fmla="*/ 279762 h 559523"/>
                  <a:gd name="connsiteX19" fmla="*/ 175536 w 386729"/>
                  <a:gd name="connsiteY19" fmla="*/ 389472 h 559523"/>
                  <a:gd name="connsiteX20" fmla="*/ 137138 w 386729"/>
                  <a:gd name="connsiteY20" fmla="*/ 389472 h 559523"/>
                  <a:gd name="connsiteX21" fmla="*/ 137138 w 386729"/>
                  <a:gd name="connsiteY21" fmla="*/ 375758 h 559523"/>
                  <a:gd name="connsiteX22" fmla="*/ 112453 w 386729"/>
                  <a:gd name="connsiteY22" fmla="*/ 331874 h 559523"/>
                  <a:gd name="connsiteX23" fmla="*/ 32912 w 386729"/>
                  <a:gd name="connsiteY23" fmla="*/ 191993 h 559523"/>
                  <a:gd name="connsiteX24" fmla="*/ 52112 w 386729"/>
                  <a:gd name="connsiteY24" fmla="*/ 115196 h 559523"/>
                  <a:gd name="connsiteX25" fmla="*/ 46626 w 386729"/>
                  <a:gd name="connsiteY25" fmla="*/ 93254 h 559523"/>
                  <a:gd name="connsiteX26" fmla="*/ 24684 w 386729"/>
                  <a:gd name="connsiteY26" fmla="*/ 98739 h 559523"/>
                  <a:gd name="connsiteX27" fmla="*/ 0 w 386729"/>
                  <a:gd name="connsiteY27" fmla="*/ 191993 h 559523"/>
                  <a:gd name="connsiteX28" fmla="*/ 95997 w 386729"/>
                  <a:gd name="connsiteY28" fmla="*/ 359302 h 559523"/>
                  <a:gd name="connsiteX29" fmla="*/ 106967 w 386729"/>
                  <a:gd name="connsiteY29" fmla="*/ 375758 h 559523"/>
                  <a:gd name="connsiteX30" fmla="*/ 106967 w 386729"/>
                  <a:gd name="connsiteY30" fmla="*/ 392215 h 559523"/>
                  <a:gd name="connsiteX31" fmla="*/ 71311 w 386729"/>
                  <a:gd name="connsiteY31" fmla="*/ 441585 h 559523"/>
                  <a:gd name="connsiteX32" fmla="*/ 106967 w 386729"/>
                  <a:gd name="connsiteY32" fmla="*/ 490954 h 559523"/>
                  <a:gd name="connsiteX33" fmla="*/ 106967 w 386729"/>
                  <a:gd name="connsiteY33" fmla="*/ 510154 h 559523"/>
                  <a:gd name="connsiteX34" fmla="*/ 156336 w 386729"/>
                  <a:gd name="connsiteY34" fmla="*/ 559524 h 559523"/>
                  <a:gd name="connsiteX35" fmla="*/ 230391 w 386729"/>
                  <a:gd name="connsiteY35" fmla="*/ 559524 h 559523"/>
                  <a:gd name="connsiteX36" fmla="*/ 279761 w 386729"/>
                  <a:gd name="connsiteY36" fmla="*/ 510154 h 559523"/>
                  <a:gd name="connsiteX37" fmla="*/ 279761 w 386729"/>
                  <a:gd name="connsiteY37" fmla="*/ 488212 h 559523"/>
                  <a:gd name="connsiteX38" fmla="*/ 315418 w 386729"/>
                  <a:gd name="connsiteY38" fmla="*/ 438842 h 559523"/>
                  <a:gd name="connsiteX39" fmla="*/ 279761 w 386729"/>
                  <a:gd name="connsiteY39" fmla="*/ 389472 h 559523"/>
                  <a:gd name="connsiteX40" fmla="*/ 279761 w 386729"/>
                  <a:gd name="connsiteY40" fmla="*/ 375758 h 559523"/>
                  <a:gd name="connsiteX41" fmla="*/ 290733 w 386729"/>
                  <a:gd name="connsiteY41" fmla="*/ 359302 h 559523"/>
                  <a:gd name="connsiteX42" fmla="*/ 386730 w 386729"/>
                  <a:gd name="connsiteY42" fmla="*/ 191993 h 559523"/>
                  <a:gd name="connsiteX43" fmla="*/ 329132 w 386729"/>
                  <a:gd name="connsiteY43" fmla="*/ 54855 h 559523"/>
                  <a:gd name="connsiteX44" fmla="*/ 189250 w 386729"/>
                  <a:gd name="connsiteY44" fmla="*/ 0 h 559523"/>
                  <a:gd name="connsiteX45" fmla="*/ 189250 w 386729"/>
                  <a:gd name="connsiteY45" fmla="*/ 0 h 559523"/>
                  <a:gd name="connsiteX46" fmla="*/ 246849 w 386729"/>
                  <a:gd name="connsiteY46" fmla="*/ 510154 h 559523"/>
                  <a:gd name="connsiteX47" fmla="*/ 227649 w 386729"/>
                  <a:gd name="connsiteY47" fmla="*/ 529353 h 559523"/>
                  <a:gd name="connsiteX48" fmla="*/ 153594 w 386729"/>
                  <a:gd name="connsiteY48" fmla="*/ 529353 h 559523"/>
                  <a:gd name="connsiteX49" fmla="*/ 134395 w 386729"/>
                  <a:gd name="connsiteY49" fmla="*/ 510154 h 559523"/>
                  <a:gd name="connsiteX50" fmla="*/ 134395 w 386729"/>
                  <a:gd name="connsiteY50" fmla="*/ 490954 h 559523"/>
                  <a:gd name="connsiteX51" fmla="*/ 244105 w 386729"/>
                  <a:gd name="connsiteY51" fmla="*/ 490954 h 559523"/>
                  <a:gd name="connsiteX52" fmla="*/ 244105 w 386729"/>
                  <a:gd name="connsiteY52" fmla="*/ 510154 h 559523"/>
                  <a:gd name="connsiteX53" fmla="*/ 263305 w 386729"/>
                  <a:gd name="connsiteY53" fmla="*/ 458041 h 559523"/>
                  <a:gd name="connsiteX54" fmla="*/ 123425 w 386729"/>
                  <a:gd name="connsiteY54" fmla="*/ 458041 h 559523"/>
                  <a:gd name="connsiteX55" fmla="*/ 104225 w 386729"/>
                  <a:gd name="connsiteY55" fmla="*/ 438842 h 559523"/>
                  <a:gd name="connsiteX56" fmla="*/ 123425 w 386729"/>
                  <a:gd name="connsiteY56" fmla="*/ 419643 h 559523"/>
                  <a:gd name="connsiteX57" fmla="*/ 263305 w 386729"/>
                  <a:gd name="connsiteY57" fmla="*/ 419643 h 559523"/>
                  <a:gd name="connsiteX58" fmla="*/ 282505 w 386729"/>
                  <a:gd name="connsiteY58" fmla="*/ 438842 h 559523"/>
                  <a:gd name="connsiteX59" fmla="*/ 263305 w 386729"/>
                  <a:gd name="connsiteY59" fmla="*/ 458041 h 55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6729" h="559523">
                    <a:moveTo>
                      <a:pt x="189250" y="0"/>
                    </a:moveTo>
                    <a:cubicBezTo>
                      <a:pt x="145366" y="0"/>
                      <a:pt x="101481" y="16457"/>
                      <a:pt x="68569" y="43884"/>
                    </a:cubicBezTo>
                    <a:cubicBezTo>
                      <a:pt x="63083" y="49370"/>
                      <a:pt x="60340" y="60341"/>
                      <a:pt x="65825" y="65826"/>
                    </a:cubicBezTo>
                    <a:cubicBezTo>
                      <a:pt x="71311" y="71312"/>
                      <a:pt x="82283" y="74054"/>
                      <a:pt x="87767" y="68569"/>
                    </a:cubicBezTo>
                    <a:cubicBezTo>
                      <a:pt x="115195" y="43884"/>
                      <a:pt x="150852" y="32913"/>
                      <a:pt x="189250" y="30170"/>
                    </a:cubicBezTo>
                    <a:cubicBezTo>
                      <a:pt x="233135" y="30170"/>
                      <a:pt x="274277" y="46627"/>
                      <a:pt x="304447" y="76797"/>
                    </a:cubicBezTo>
                    <a:cubicBezTo>
                      <a:pt x="334616" y="106968"/>
                      <a:pt x="351074" y="148109"/>
                      <a:pt x="351074" y="191993"/>
                    </a:cubicBezTo>
                    <a:cubicBezTo>
                      <a:pt x="351074" y="249591"/>
                      <a:pt x="320902" y="301704"/>
                      <a:pt x="271533" y="331874"/>
                    </a:cubicBezTo>
                    <a:cubicBezTo>
                      <a:pt x="255077" y="340103"/>
                      <a:pt x="246849" y="359302"/>
                      <a:pt x="246849" y="375758"/>
                    </a:cubicBezTo>
                    <a:lnTo>
                      <a:pt x="246849" y="389472"/>
                    </a:lnTo>
                    <a:lnTo>
                      <a:pt x="208450" y="389472"/>
                    </a:lnTo>
                    <a:lnTo>
                      <a:pt x="208450" y="279762"/>
                    </a:lnTo>
                    <a:lnTo>
                      <a:pt x="227649" y="279762"/>
                    </a:lnTo>
                    <a:cubicBezTo>
                      <a:pt x="235877" y="279762"/>
                      <a:pt x="244105" y="271534"/>
                      <a:pt x="244105" y="263305"/>
                    </a:cubicBezTo>
                    <a:cubicBezTo>
                      <a:pt x="244105" y="255077"/>
                      <a:pt x="235877" y="246849"/>
                      <a:pt x="227649" y="246849"/>
                    </a:cubicBezTo>
                    <a:lnTo>
                      <a:pt x="156336" y="246849"/>
                    </a:lnTo>
                    <a:cubicBezTo>
                      <a:pt x="148108" y="246849"/>
                      <a:pt x="139880" y="255077"/>
                      <a:pt x="139880" y="263305"/>
                    </a:cubicBezTo>
                    <a:cubicBezTo>
                      <a:pt x="139880" y="271534"/>
                      <a:pt x="148108" y="279762"/>
                      <a:pt x="156336" y="279762"/>
                    </a:cubicBezTo>
                    <a:lnTo>
                      <a:pt x="175536" y="279762"/>
                    </a:lnTo>
                    <a:lnTo>
                      <a:pt x="175536" y="389472"/>
                    </a:lnTo>
                    <a:lnTo>
                      <a:pt x="137138" y="389472"/>
                    </a:lnTo>
                    <a:lnTo>
                      <a:pt x="137138" y="375758"/>
                    </a:lnTo>
                    <a:cubicBezTo>
                      <a:pt x="137138" y="356559"/>
                      <a:pt x="126167" y="340103"/>
                      <a:pt x="112453" y="331874"/>
                    </a:cubicBezTo>
                    <a:cubicBezTo>
                      <a:pt x="63083" y="304447"/>
                      <a:pt x="32912" y="249591"/>
                      <a:pt x="32912" y="191993"/>
                    </a:cubicBezTo>
                    <a:cubicBezTo>
                      <a:pt x="32912" y="164566"/>
                      <a:pt x="38398" y="137138"/>
                      <a:pt x="52112" y="115196"/>
                    </a:cubicBezTo>
                    <a:cubicBezTo>
                      <a:pt x="57597" y="106968"/>
                      <a:pt x="52112" y="98739"/>
                      <a:pt x="46626" y="93254"/>
                    </a:cubicBezTo>
                    <a:cubicBezTo>
                      <a:pt x="38398" y="87768"/>
                      <a:pt x="30170" y="93254"/>
                      <a:pt x="24684" y="98739"/>
                    </a:cubicBezTo>
                    <a:cubicBezTo>
                      <a:pt x="8228" y="126167"/>
                      <a:pt x="0" y="159080"/>
                      <a:pt x="0" y="191993"/>
                    </a:cubicBezTo>
                    <a:cubicBezTo>
                      <a:pt x="0" y="260562"/>
                      <a:pt x="35656" y="323646"/>
                      <a:pt x="95997" y="359302"/>
                    </a:cubicBezTo>
                    <a:cubicBezTo>
                      <a:pt x="101481" y="362045"/>
                      <a:pt x="106967" y="370273"/>
                      <a:pt x="106967" y="375758"/>
                    </a:cubicBezTo>
                    <a:lnTo>
                      <a:pt x="106967" y="392215"/>
                    </a:lnTo>
                    <a:cubicBezTo>
                      <a:pt x="87767" y="397701"/>
                      <a:pt x="71311" y="416900"/>
                      <a:pt x="71311" y="441585"/>
                    </a:cubicBezTo>
                    <a:cubicBezTo>
                      <a:pt x="71311" y="463527"/>
                      <a:pt x="85025" y="482726"/>
                      <a:pt x="106967" y="490954"/>
                    </a:cubicBezTo>
                    <a:lnTo>
                      <a:pt x="106967" y="510154"/>
                    </a:lnTo>
                    <a:cubicBezTo>
                      <a:pt x="106967" y="537581"/>
                      <a:pt x="128909" y="559524"/>
                      <a:pt x="156336" y="559524"/>
                    </a:cubicBezTo>
                    <a:lnTo>
                      <a:pt x="230391" y="559524"/>
                    </a:lnTo>
                    <a:cubicBezTo>
                      <a:pt x="257819" y="559524"/>
                      <a:pt x="279761" y="537581"/>
                      <a:pt x="279761" y="510154"/>
                    </a:cubicBezTo>
                    <a:lnTo>
                      <a:pt x="279761" y="488212"/>
                    </a:lnTo>
                    <a:cubicBezTo>
                      <a:pt x="298961" y="482726"/>
                      <a:pt x="315418" y="463527"/>
                      <a:pt x="315418" y="438842"/>
                    </a:cubicBezTo>
                    <a:cubicBezTo>
                      <a:pt x="315418" y="416900"/>
                      <a:pt x="301704" y="397701"/>
                      <a:pt x="279761" y="389472"/>
                    </a:cubicBezTo>
                    <a:lnTo>
                      <a:pt x="279761" y="375758"/>
                    </a:lnTo>
                    <a:cubicBezTo>
                      <a:pt x="279761" y="370273"/>
                      <a:pt x="282505" y="362045"/>
                      <a:pt x="290733" y="359302"/>
                    </a:cubicBezTo>
                    <a:cubicBezTo>
                      <a:pt x="351074" y="323646"/>
                      <a:pt x="386730" y="260562"/>
                      <a:pt x="386730" y="191993"/>
                    </a:cubicBezTo>
                    <a:cubicBezTo>
                      <a:pt x="386730" y="139881"/>
                      <a:pt x="367530" y="90511"/>
                      <a:pt x="329132" y="54855"/>
                    </a:cubicBezTo>
                    <a:cubicBezTo>
                      <a:pt x="290733" y="19199"/>
                      <a:pt x="241363" y="0"/>
                      <a:pt x="189250" y="0"/>
                    </a:cubicBezTo>
                    <a:lnTo>
                      <a:pt x="189250" y="0"/>
                    </a:lnTo>
                    <a:close/>
                    <a:moveTo>
                      <a:pt x="246849" y="510154"/>
                    </a:moveTo>
                    <a:cubicBezTo>
                      <a:pt x="246849" y="521125"/>
                      <a:pt x="238619" y="529353"/>
                      <a:pt x="227649" y="529353"/>
                    </a:cubicBezTo>
                    <a:lnTo>
                      <a:pt x="153594" y="529353"/>
                    </a:lnTo>
                    <a:cubicBezTo>
                      <a:pt x="142623" y="529353"/>
                      <a:pt x="134395" y="521125"/>
                      <a:pt x="134395" y="510154"/>
                    </a:cubicBezTo>
                    <a:lnTo>
                      <a:pt x="134395" y="490954"/>
                    </a:lnTo>
                    <a:lnTo>
                      <a:pt x="244105" y="490954"/>
                    </a:lnTo>
                    <a:lnTo>
                      <a:pt x="244105" y="510154"/>
                    </a:lnTo>
                    <a:close/>
                    <a:moveTo>
                      <a:pt x="263305" y="458041"/>
                    </a:moveTo>
                    <a:lnTo>
                      <a:pt x="123425" y="458041"/>
                    </a:lnTo>
                    <a:cubicBezTo>
                      <a:pt x="112453" y="458041"/>
                      <a:pt x="104225" y="449813"/>
                      <a:pt x="104225" y="438842"/>
                    </a:cubicBezTo>
                    <a:cubicBezTo>
                      <a:pt x="104225" y="427871"/>
                      <a:pt x="112453" y="419643"/>
                      <a:pt x="123425" y="419643"/>
                    </a:cubicBezTo>
                    <a:lnTo>
                      <a:pt x="263305" y="419643"/>
                    </a:lnTo>
                    <a:cubicBezTo>
                      <a:pt x="274277" y="419643"/>
                      <a:pt x="282505" y="427871"/>
                      <a:pt x="282505" y="438842"/>
                    </a:cubicBezTo>
                    <a:cubicBezTo>
                      <a:pt x="282505" y="449813"/>
                      <a:pt x="274277" y="458041"/>
                      <a:pt x="263305" y="458041"/>
                    </a:cubicBezTo>
                    <a:close/>
                  </a:path>
                </a:pathLst>
              </a:custGeom>
              <a:grpFill/>
              <a:ln w="27426"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57BF65D9-B8E9-3F46-392F-031973CC7912}"/>
                  </a:ext>
                </a:extLst>
              </p:cNvPr>
              <p:cNvSpPr/>
              <p:nvPr/>
            </p:nvSpPr>
            <p:spPr>
              <a:xfrm>
                <a:off x="11547012" y="857855"/>
                <a:ext cx="93476" cy="68680"/>
              </a:xfrm>
              <a:custGeom>
                <a:avLst/>
                <a:gdLst>
                  <a:gd name="connsiteX0" fmla="*/ 85136 w 93476"/>
                  <a:gd name="connsiteY0" fmla="*/ 38510 h 68680"/>
                  <a:gd name="connsiteX1" fmla="*/ 24797 w 93476"/>
                  <a:gd name="connsiteY1" fmla="*/ 2854 h 68680"/>
                  <a:gd name="connsiteX2" fmla="*/ 2853 w 93476"/>
                  <a:gd name="connsiteY2" fmla="*/ 8339 h 68680"/>
                  <a:gd name="connsiteX3" fmla="*/ 8339 w 93476"/>
                  <a:gd name="connsiteY3" fmla="*/ 30281 h 68680"/>
                  <a:gd name="connsiteX4" fmla="*/ 68680 w 93476"/>
                  <a:gd name="connsiteY4" fmla="*/ 65937 h 68680"/>
                  <a:gd name="connsiteX5" fmla="*/ 76908 w 93476"/>
                  <a:gd name="connsiteY5" fmla="*/ 68680 h 68680"/>
                  <a:gd name="connsiteX6" fmla="*/ 90622 w 93476"/>
                  <a:gd name="connsiteY6" fmla="*/ 60452 h 68680"/>
                  <a:gd name="connsiteX7" fmla="*/ 85136 w 93476"/>
                  <a:gd name="connsiteY7" fmla="*/ 38510 h 68680"/>
                  <a:gd name="connsiteX8" fmla="*/ 85136 w 93476"/>
                  <a:gd name="connsiteY8" fmla="*/ 38510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68680">
                    <a:moveTo>
                      <a:pt x="85136" y="38510"/>
                    </a:moveTo>
                    <a:lnTo>
                      <a:pt x="24797" y="2854"/>
                    </a:lnTo>
                    <a:cubicBezTo>
                      <a:pt x="16567" y="-2632"/>
                      <a:pt x="8339" y="111"/>
                      <a:pt x="2853" y="8339"/>
                    </a:cubicBezTo>
                    <a:cubicBezTo>
                      <a:pt x="-2631" y="16568"/>
                      <a:pt x="111" y="24796"/>
                      <a:pt x="8339" y="30281"/>
                    </a:cubicBezTo>
                    <a:lnTo>
                      <a:pt x="68680" y="65937"/>
                    </a:lnTo>
                    <a:cubicBezTo>
                      <a:pt x="71422" y="68680"/>
                      <a:pt x="74166" y="68680"/>
                      <a:pt x="76908" y="68680"/>
                    </a:cubicBezTo>
                    <a:cubicBezTo>
                      <a:pt x="82394" y="68680"/>
                      <a:pt x="87880" y="65937"/>
                      <a:pt x="90622" y="60452"/>
                    </a:cubicBezTo>
                    <a:cubicBezTo>
                      <a:pt x="96108" y="52224"/>
                      <a:pt x="93366" y="43995"/>
                      <a:pt x="85136" y="38510"/>
                    </a:cubicBezTo>
                    <a:lnTo>
                      <a:pt x="85136" y="38510"/>
                    </a:lnTo>
                    <a:close/>
                  </a:path>
                </a:pathLst>
              </a:custGeom>
              <a:grpFill/>
              <a:ln w="27426"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B1141179-3F20-C414-B6C7-C1837362F0C2}"/>
                  </a:ext>
                </a:extLst>
              </p:cNvPr>
              <p:cNvSpPr/>
              <p:nvPr/>
            </p:nvSpPr>
            <p:spPr>
              <a:xfrm>
                <a:off x="11604721" y="646773"/>
                <a:ext cx="104226" cy="32913"/>
              </a:xfrm>
              <a:custGeom>
                <a:avLst/>
                <a:gdLst>
                  <a:gd name="connsiteX0" fmla="*/ 87769 w 104226"/>
                  <a:gd name="connsiteY0" fmla="*/ 0 h 32913"/>
                  <a:gd name="connsiteX1" fmla="*/ 16458 w 104226"/>
                  <a:gd name="connsiteY1" fmla="*/ 0 h 32913"/>
                  <a:gd name="connsiteX2" fmla="*/ 0 w 104226"/>
                  <a:gd name="connsiteY2" fmla="*/ 16457 h 32913"/>
                  <a:gd name="connsiteX3" fmla="*/ 16458 w 104226"/>
                  <a:gd name="connsiteY3" fmla="*/ 32913 h 32913"/>
                  <a:gd name="connsiteX4" fmla="*/ 87769 w 104226"/>
                  <a:gd name="connsiteY4" fmla="*/ 32913 h 32913"/>
                  <a:gd name="connsiteX5" fmla="*/ 104227 w 104226"/>
                  <a:gd name="connsiteY5" fmla="*/ 16457 h 32913"/>
                  <a:gd name="connsiteX6" fmla="*/ 87769 w 104226"/>
                  <a:gd name="connsiteY6"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26" h="32913">
                    <a:moveTo>
                      <a:pt x="87769" y="0"/>
                    </a:moveTo>
                    <a:lnTo>
                      <a:pt x="16458" y="0"/>
                    </a:lnTo>
                    <a:cubicBezTo>
                      <a:pt x="8230" y="0"/>
                      <a:pt x="0" y="8228"/>
                      <a:pt x="0" y="16457"/>
                    </a:cubicBezTo>
                    <a:cubicBezTo>
                      <a:pt x="0" y="24685"/>
                      <a:pt x="8230" y="32913"/>
                      <a:pt x="16458" y="32913"/>
                    </a:cubicBezTo>
                    <a:lnTo>
                      <a:pt x="87769" y="32913"/>
                    </a:lnTo>
                    <a:cubicBezTo>
                      <a:pt x="95997" y="32913"/>
                      <a:pt x="104227" y="24685"/>
                      <a:pt x="104227" y="16457"/>
                    </a:cubicBezTo>
                    <a:cubicBezTo>
                      <a:pt x="101483" y="8228"/>
                      <a:pt x="95997" y="0"/>
                      <a:pt x="87769" y="0"/>
                    </a:cubicBezTo>
                    <a:close/>
                  </a:path>
                </a:pathLst>
              </a:custGeom>
              <a:grpFill/>
              <a:ln w="27426"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27AA3C6A-FDD7-2E88-4459-611EF5081E54}"/>
                  </a:ext>
                </a:extLst>
              </p:cNvPr>
              <p:cNvSpPr/>
              <p:nvPr/>
            </p:nvSpPr>
            <p:spPr>
              <a:xfrm>
                <a:off x="11547012" y="399814"/>
                <a:ext cx="93476" cy="68680"/>
              </a:xfrm>
              <a:custGeom>
                <a:avLst/>
                <a:gdLst>
                  <a:gd name="connsiteX0" fmla="*/ 16567 w 93476"/>
                  <a:gd name="connsiteY0" fmla="*/ 68680 h 68680"/>
                  <a:gd name="connsiteX1" fmla="*/ 24797 w 93476"/>
                  <a:gd name="connsiteY1" fmla="*/ 65937 h 68680"/>
                  <a:gd name="connsiteX2" fmla="*/ 85136 w 93476"/>
                  <a:gd name="connsiteY2" fmla="*/ 30281 h 68680"/>
                  <a:gd name="connsiteX3" fmla="*/ 90622 w 93476"/>
                  <a:gd name="connsiteY3" fmla="*/ 8339 h 68680"/>
                  <a:gd name="connsiteX4" fmla="*/ 68680 w 93476"/>
                  <a:gd name="connsiteY4" fmla="*/ 2854 h 68680"/>
                  <a:gd name="connsiteX5" fmla="*/ 8339 w 93476"/>
                  <a:gd name="connsiteY5" fmla="*/ 38510 h 68680"/>
                  <a:gd name="connsiteX6" fmla="*/ 2853 w 93476"/>
                  <a:gd name="connsiteY6" fmla="*/ 60452 h 68680"/>
                  <a:gd name="connsiteX7" fmla="*/ 16567 w 93476"/>
                  <a:gd name="connsiteY7" fmla="*/ 68680 h 68680"/>
                  <a:gd name="connsiteX8" fmla="*/ 16567 w 93476"/>
                  <a:gd name="connsiteY8" fmla="*/ 68680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68680">
                    <a:moveTo>
                      <a:pt x="16567" y="68680"/>
                    </a:moveTo>
                    <a:cubicBezTo>
                      <a:pt x="19311" y="68680"/>
                      <a:pt x="22053" y="68680"/>
                      <a:pt x="24797" y="65937"/>
                    </a:cubicBezTo>
                    <a:lnTo>
                      <a:pt x="85136" y="30281"/>
                    </a:lnTo>
                    <a:cubicBezTo>
                      <a:pt x="93366" y="24796"/>
                      <a:pt x="96108" y="16568"/>
                      <a:pt x="90622" y="8339"/>
                    </a:cubicBezTo>
                    <a:cubicBezTo>
                      <a:pt x="85136" y="111"/>
                      <a:pt x="76908" y="-2632"/>
                      <a:pt x="68680" y="2854"/>
                    </a:cubicBezTo>
                    <a:lnTo>
                      <a:pt x="8339" y="38510"/>
                    </a:lnTo>
                    <a:cubicBezTo>
                      <a:pt x="111" y="43995"/>
                      <a:pt x="-2631" y="52224"/>
                      <a:pt x="2853" y="60452"/>
                    </a:cubicBezTo>
                    <a:cubicBezTo>
                      <a:pt x="5597" y="65937"/>
                      <a:pt x="11083" y="68680"/>
                      <a:pt x="16567" y="68680"/>
                    </a:cubicBezTo>
                    <a:lnTo>
                      <a:pt x="16567" y="68680"/>
                    </a:lnTo>
                    <a:close/>
                  </a:path>
                </a:pathLst>
              </a:custGeom>
              <a:grpFill/>
              <a:ln w="27426"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1E3CC389-744F-C81F-6433-25FC3679BA2E}"/>
                  </a:ext>
                </a:extLst>
              </p:cNvPr>
              <p:cNvSpPr/>
              <p:nvPr/>
            </p:nvSpPr>
            <p:spPr>
              <a:xfrm>
                <a:off x="11036857" y="399814"/>
                <a:ext cx="93476" cy="68680"/>
              </a:xfrm>
              <a:custGeom>
                <a:avLst/>
                <a:gdLst>
                  <a:gd name="connsiteX0" fmla="*/ 8340 w 93476"/>
                  <a:gd name="connsiteY0" fmla="*/ 30281 h 68680"/>
                  <a:gd name="connsiteX1" fmla="*/ 68681 w 93476"/>
                  <a:gd name="connsiteY1" fmla="*/ 65937 h 68680"/>
                  <a:gd name="connsiteX2" fmla="*/ 76909 w 93476"/>
                  <a:gd name="connsiteY2" fmla="*/ 68680 h 68680"/>
                  <a:gd name="connsiteX3" fmla="*/ 90623 w 93476"/>
                  <a:gd name="connsiteY3" fmla="*/ 60452 h 68680"/>
                  <a:gd name="connsiteX4" fmla="*/ 85137 w 93476"/>
                  <a:gd name="connsiteY4" fmla="*/ 38510 h 68680"/>
                  <a:gd name="connsiteX5" fmla="*/ 24796 w 93476"/>
                  <a:gd name="connsiteY5" fmla="*/ 2854 h 68680"/>
                  <a:gd name="connsiteX6" fmla="*/ 2854 w 93476"/>
                  <a:gd name="connsiteY6" fmla="*/ 8339 h 68680"/>
                  <a:gd name="connsiteX7" fmla="*/ 8340 w 93476"/>
                  <a:gd name="connsiteY7" fmla="*/ 30281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76" h="68680">
                    <a:moveTo>
                      <a:pt x="8340" y="30281"/>
                    </a:moveTo>
                    <a:lnTo>
                      <a:pt x="68681" y="65937"/>
                    </a:lnTo>
                    <a:cubicBezTo>
                      <a:pt x="71423" y="68680"/>
                      <a:pt x="74165" y="68680"/>
                      <a:pt x="76909" y="68680"/>
                    </a:cubicBezTo>
                    <a:cubicBezTo>
                      <a:pt x="82395" y="68680"/>
                      <a:pt x="87879" y="65937"/>
                      <a:pt x="90623" y="60452"/>
                    </a:cubicBezTo>
                    <a:cubicBezTo>
                      <a:pt x="96109" y="52224"/>
                      <a:pt x="93365" y="43995"/>
                      <a:pt x="85137" y="38510"/>
                    </a:cubicBezTo>
                    <a:lnTo>
                      <a:pt x="24796" y="2854"/>
                    </a:lnTo>
                    <a:cubicBezTo>
                      <a:pt x="16568" y="-2632"/>
                      <a:pt x="8340" y="111"/>
                      <a:pt x="2854" y="8339"/>
                    </a:cubicBezTo>
                    <a:cubicBezTo>
                      <a:pt x="-2632" y="16568"/>
                      <a:pt x="112" y="27539"/>
                      <a:pt x="8340" y="30281"/>
                    </a:cubicBezTo>
                    <a:close/>
                  </a:path>
                </a:pathLst>
              </a:custGeom>
              <a:grpFill/>
              <a:ln w="27426"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2121137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E60BF0DD-5F55-30A5-2928-C4D273D0DE3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
            <a:ext cx="7559675" cy="2695074"/>
          </a:xfrm>
          <a:prstGeom prst="rect">
            <a:avLst/>
          </a:prstGeom>
        </p:spPr>
      </p:pic>
      <p:sp>
        <p:nvSpPr>
          <p:cNvPr id="47" name="Freeform 46">
            <a:extLst>
              <a:ext uri="{FF2B5EF4-FFF2-40B4-BE49-F238E27FC236}">
                <a16:creationId xmlns:a16="http://schemas.microsoft.com/office/drawing/2014/main" id="{4E8285ED-8469-BF71-53D3-95E76866FB95}"/>
              </a:ext>
            </a:extLst>
          </p:cNvPr>
          <p:cNvSpPr/>
          <p:nvPr/>
        </p:nvSpPr>
        <p:spPr>
          <a:xfrm>
            <a:off x="1" y="2"/>
            <a:ext cx="7559674" cy="7734083"/>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gradFill flip="none" rotWithShape="1">
            <a:gsLst>
              <a:gs pos="40000">
                <a:srgbClr val="915F9E"/>
              </a:gs>
              <a:gs pos="61000">
                <a:srgbClr val="915F9E"/>
              </a:gs>
              <a:gs pos="3000">
                <a:srgbClr val="915F9E">
                  <a:alpha val="56000"/>
                </a:srgbClr>
              </a:gs>
            </a:gsLst>
            <a:lin ang="5400000" scaled="0"/>
            <a:tileRect/>
          </a:gradFill>
          <a:ln w="28891"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E8039FDD-AA2F-E8C0-C637-0B0EC369B4DD}"/>
              </a:ext>
            </a:extLst>
          </p:cNvPr>
          <p:cNvSpPr/>
          <p:nvPr/>
        </p:nvSpPr>
        <p:spPr>
          <a:xfrm>
            <a:off x="638322" y="2111188"/>
            <a:ext cx="6406529" cy="386421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chemeClr val="bg1"/>
          </a:solidFill>
          <a:ln w="28891" cap="flat">
            <a:noFill/>
            <a:prstDash val="solid"/>
            <a:miter/>
          </a:ln>
        </p:spPr>
        <p:txBody>
          <a:bodyPr rtlCol="0" anchor="ctr"/>
          <a:lstStyle/>
          <a:p>
            <a:endParaRPr lang="en-US" dirty="0">
              <a:solidFill>
                <a:schemeClr val="bg1"/>
              </a:solidFill>
            </a:endParaRPr>
          </a:p>
        </p:txBody>
      </p:sp>
      <p:sp>
        <p:nvSpPr>
          <p:cNvPr id="3" name="Text Placeholder 3">
            <a:extLst>
              <a:ext uri="{FF2B5EF4-FFF2-40B4-BE49-F238E27FC236}">
                <a16:creationId xmlns:a16="http://schemas.microsoft.com/office/drawing/2014/main" id="{D52811F0-2B89-7609-BE6B-33AD5C1F0FBA}"/>
              </a:ext>
            </a:extLst>
          </p:cNvPr>
          <p:cNvSpPr txBox="1">
            <a:spLocks/>
          </p:cNvSpPr>
          <p:nvPr/>
        </p:nvSpPr>
        <p:spPr>
          <a:xfrm>
            <a:off x="962236" y="3340860"/>
            <a:ext cx="2537164" cy="2032922"/>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pPr>
            <a:r>
              <a:rPr lang="en-US" sz="1500" b="0" i="1" dirty="0"/>
              <a:t>The domain of </a:t>
            </a:r>
            <a:r>
              <a:rPr lang="en-US" sz="1500" i="1" dirty="0"/>
              <a:t>'Business Practices and Attitudes for Success' </a:t>
            </a:r>
            <a:r>
              <a:rPr lang="en-US" sz="1500" b="0" i="1" dirty="0"/>
              <a:t>honors the </a:t>
            </a:r>
            <a:r>
              <a:rPr lang="en-US" sz="1500" i="1" dirty="0"/>
              <a:t>rich array of perspectives migrant entrepreneurs contribute to their endeavors. </a:t>
            </a:r>
            <a:endParaRPr lang="en-US" sz="1100" dirty="0"/>
          </a:p>
        </p:txBody>
      </p:sp>
      <p:sp>
        <p:nvSpPr>
          <p:cNvPr id="2" name="Text Placeholder 3">
            <a:extLst>
              <a:ext uri="{FF2B5EF4-FFF2-40B4-BE49-F238E27FC236}">
                <a16:creationId xmlns:a16="http://schemas.microsoft.com/office/drawing/2014/main" id="{119A960C-2D84-65E3-DA9C-A1E717DDD15A}"/>
              </a:ext>
            </a:extLst>
          </p:cNvPr>
          <p:cNvSpPr txBox="1">
            <a:spLocks/>
          </p:cNvSpPr>
          <p:nvPr/>
        </p:nvSpPr>
        <p:spPr>
          <a:xfrm>
            <a:off x="3589104" y="3340860"/>
            <a:ext cx="3265014" cy="2634544"/>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pPr>
            <a:r>
              <a:rPr lang="en-US" sz="1100" b="0" dirty="0"/>
              <a:t>Within this, we find an array of vital competencies. These include integrating the EntreComp Framework. Digital Literacy and Technology Proficiency empower entrepreneurs to navigate the digital landscape with confidence and skill. Investor Relations and Funding Strategy provide them with the tools to secure resources. Social Sustainable Business Practices advocate for ethical and inclusive business approaches. Ecological Sustainability Management nurtures a commitment to environmental stewardship. Finally, Adaptive Leadership fosters an approach that is both flexible and inclusive. By nurturing these capabilities, we seek to empower entrepreneurs in building thriving enterprises that reflect their unique perspectives and values.</a:t>
            </a:r>
          </a:p>
          <a:p>
            <a:pPr algn="just">
              <a:lnSpc>
                <a:spcPts val="1120"/>
              </a:lnSpc>
            </a:pPr>
            <a:endParaRPr lang="en-US" sz="1100" b="0" dirty="0"/>
          </a:p>
        </p:txBody>
      </p:sp>
      <p:sp>
        <p:nvSpPr>
          <p:cNvPr id="43" name="TextBox 42">
            <a:extLst>
              <a:ext uri="{FF2B5EF4-FFF2-40B4-BE49-F238E27FC236}">
                <a16:creationId xmlns:a16="http://schemas.microsoft.com/office/drawing/2014/main" id="{D7DFCEAE-752F-C86A-E737-538D5BB112E9}"/>
              </a:ext>
            </a:extLst>
          </p:cNvPr>
          <p:cNvSpPr txBox="1"/>
          <p:nvPr/>
        </p:nvSpPr>
        <p:spPr>
          <a:xfrm>
            <a:off x="538214" y="623340"/>
            <a:ext cx="3659737" cy="1033488"/>
          </a:xfrm>
          <a:prstGeom prst="rect">
            <a:avLst/>
          </a:prstGeom>
          <a:noFill/>
        </p:spPr>
        <p:txBody>
          <a:bodyPr wrap="square">
            <a:spAutoFit/>
          </a:bodyPr>
          <a:lstStyle/>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THE 5</a:t>
            </a:r>
            <a:r>
              <a:rPr lang="de-DE" sz="2800" b="1" dirty="0">
                <a:solidFill>
                  <a:srgbClr val="7ABB57"/>
                </a:solidFill>
                <a:highlight>
                  <a:srgbClr val="7ABB57"/>
                </a:highlight>
                <a:latin typeface="Calibri" panose="020F0502020204030204" pitchFamily="34" charset="0"/>
                <a:cs typeface="Calibri" panose="020F0502020204030204" pitchFamily="34" charset="0"/>
              </a:rPr>
              <a:t>.</a:t>
            </a:r>
            <a:r>
              <a:rPr lang="de-DE" sz="2800" b="1" dirty="0">
                <a:solidFill>
                  <a:schemeClr val="bg1"/>
                </a:solidFill>
                <a:highlight>
                  <a:srgbClr val="7ABB57"/>
                </a:highlight>
                <a:latin typeface="Calibri" panose="020F0502020204030204" pitchFamily="34" charset="0"/>
                <a:cs typeface="Calibri" panose="020F0502020204030204" pitchFamily="34" charset="0"/>
              </a:rPr>
              <a:t>  </a:t>
            </a:r>
          </a:p>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COMPETENCE</a:t>
            </a:r>
            <a:r>
              <a:rPr lang="de-DE" sz="2800" b="1" dirty="0">
                <a:solidFill>
                  <a:srgbClr val="7ABB57"/>
                </a:solidFill>
                <a:highlight>
                  <a:srgbClr val="7ABB57"/>
                </a:highlight>
                <a:latin typeface="Calibri" panose="020F0502020204030204" pitchFamily="34" charset="0"/>
                <a:cs typeface="Calibri" panose="020F0502020204030204" pitchFamily="34" charset="0"/>
              </a:rPr>
              <a:t>.</a:t>
            </a:r>
          </a:p>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AREAS</a:t>
            </a:r>
            <a:r>
              <a:rPr lang="de-DE" sz="2800" b="1" dirty="0">
                <a:solidFill>
                  <a:srgbClr val="7ABB57"/>
                </a:solidFill>
                <a:highlight>
                  <a:srgbClr val="7ABB57"/>
                </a:highlight>
                <a:latin typeface="Calibri" panose="020F0502020204030204" pitchFamily="34" charset="0"/>
                <a:cs typeface="Calibri" panose="020F0502020204030204" pitchFamily="34" charset="0"/>
              </a:rPr>
              <a:t>. </a:t>
            </a:r>
          </a:p>
        </p:txBody>
      </p:sp>
      <p:grpSp>
        <p:nvGrpSpPr>
          <p:cNvPr id="79" name="Group 78">
            <a:extLst>
              <a:ext uri="{FF2B5EF4-FFF2-40B4-BE49-F238E27FC236}">
                <a16:creationId xmlns:a16="http://schemas.microsoft.com/office/drawing/2014/main" id="{0C214527-EC01-82AF-D247-405AC46432B8}"/>
              </a:ext>
            </a:extLst>
          </p:cNvPr>
          <p:cNvGrpSpPr/>
          <p:nvPr/>
        </p:nvGrpSpPr>
        <p:grpSpPr>
          <a:xfrm>
            <a:off x="304875" y="2516884"/>
            <a:ext cx="5727056" cy="554125"/>
            <a:chOff x="466698" y="2394989"/>
            <a:chExt cx="5727056" cy="554125"/>
          </a:xfrm>
        </p:grpSpPr>
        <p:grpSp>
          <p:nvGrpSpPr>
            <p:cNvPr id="54" name="Group 53">
              <a:extLst>
                <a:ext uri="{FF2B5EF4-FFF2-40B4-BE49-F238E27FC236}">
                  <a16:creationId xmlns:a16="http://schemas.microsoft.com/office/drawing/2014/main" id="{E5E5D0EB-426E-E7A7-433D-1E6C43CC452A}"/>
                </a:ext>
              </a:extLst>
            </p:cNvPr>
            <p:cNvGrpSpPr/>
            <p:nvPr/>
          </p:nvGrpSpPr>
          <p:grpSpPr>
            <a:xfrm>
              <a:off x="466698" y="2394989"/>
              <a:ext cx="5601056" cy="554125"/>
              <a:chOff x="579166" y="4631634"/>
              <a:chExt cx="5601056" cy="554125"/>
            </a:xfrm>
          </p:grpSpPr>
          <p:cxnSp>
            <p:nvCxnSpPr>
              <p:cNvPr id="55" name="Straight Connector 54">
                <a:extLst>
                  <a:ext uri="{FF2B5EF4-FFF2-40B4-BE49-F238E27FC236}">
                    <a16:creationId xmlns:a16="http://schemas.microsoft.com/office/drawing/2014/main" id="{BB1F6FAE-8D45-6F80-1D76-E6EA28561CA4}"/>
                  </a:ext>
                </a:extLst>
              </p:cNvPr>
              <p:cNvCxnSpPr>
                <a:cxnSpLocks/>
              </p:cNvCxnSpPr>
              <p:nvPr/>
            </p:nvCxnSpPr>
            <p:spPr>
              <a:xfrm>
                <a:off x="966792" y="4908696"/>
                <a:ext cx="5213430" cy="0"/>
              </a:xfrm>
              <a:prstGeom prst="line">
                <a:avLst/>
              </a:prstGeom>
              <a:ln w="19050">
                <a:solidFill>
                  <a:srgbClr val="0C2D45"/>
                </a:solidFill>
                <a:prstDash val="sysDash"/>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7C128377-BEAF-5674-61C0-BBD07C92B66C}"/>
                  </a:ext>
                </a:extLst>
              </p:cNvPr>
              <p:cNvSpPr/>
              <p:nvPr/>
            </p:nvSpPr>
            <p:spPr>
              <a:xfrm>
                <a:off x="579166" y="4631634"/>
                <a:ext cx="554125" cy="554125"/>
              </a:xfrm>
              <a:prstGeom prst="ellipse">
                <a:avLst/>
              </a:prstGeom>
              <a:solidFill>
                <a:srgbClr val="7A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Placeholder 17">
                <a:extLst>
                  <a:ext uri="{FF2B5EF4-FFF2-40B4-BE49-F238E27FC236}">
                    <a16:creationId xmlns:a16="http://schemas.microsoft.com/office/drawing/2014/main" id="{19861CB9-9F0D-3E2C-4D74-C1265E01B610}"/>
                  </a:ext>
                </a:extLst>
              </p:cNvPr>
              <p:cNvSpPr txBox="1">
                <a:spLocks/>
              </p:cNvSpPr>
              <p:nvPr/>
            </p:nvSpPr>
            <p:spPr>
              <a:xfrm>
                <a:off x="593213" y="4802774"/>
                <a:ext cx="593831" cy="350990"/>
              </a:xfrm>
              <a:prstGeom prst="rect">
                <a:avLst/>
              </a:prstGeom>
              <a:noFill/>
            </p:spPr>
            <p:txBody>
              <a:bodyPr numCol="1" spcCol="288000" anchor="b">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262626"/>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720"/>
                  </a:lnSpc>
                </a:pPr>
                <a:r>
                  <a:rPr lang="en-US" sz="2800" b="1" dirty="0">
                    <a:solidFill>
                      <a:schemeClr val="bg1"/>
                    </a:solidFill>
                  </a:rPr>
                  <a:t>05</a:t>
                </a:r>
                <a:endParaRPr lang="en-US" sz="1600" dirty="0">
                  <a:solidFill>
                    <a:schemeClr val="bg1"/>
                  </a:solidFill>
                </a:endParaRPr>
              </a:p>
            </p:txBody>
          </p:sp>
        </p:grpSp>
        <p:sp>
          <p:nvSpPr>
            <p:cNvPr id="77" name="Oval 76">
              <a:extLst>
                <a:ext uri="{FF2B5EF4-FFF2-40B4-BE49-F238E27FC236}">
                  <a16:creationId xmlns:a16="http://schemas.microsoft.com/office/drawing/2014/main" id="{629F42CE-EF0B-CAAE-3666-9118A144FF4A}"/>
                </a:ext>
              </a:extLst>
            </p:cNvPr>
            <p:cNvSpPr>
              <a:spLocks noChangeAspect="1"/>
            </p:cNvSpPr>
            <p:nvPr/>
          </p:nvSpPr>
          <p:spPr>
            <a:xfrm>
              <a:off x="6067754" y="2600747"/>
              <a:ext cx="126000" cy="126000"/>
            </a:xfrm>
            <a:prstGeom prst="ellipse">
              <a:avLst/>
            </a:prstGeom>
            <a:solidFill>
              <a:srgbClr val="7A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0" name="Text Placeholder 12">
            <a:extLst>
              <a:ext uri="{FF2B5EF4-FFF2-40B4-BE49-F238E27FC236}">
                <a16:creationId xmlns:a16="http://schemas.microsoft.com/office/drawing/2014/main" id="{490B87FA-42B3-034B-365F-7D42F3D0CD49}"/>
              </a:ext>
            </a:extLst>
          </p:cNvPr>
          <p:cNvSpPr txBox="1">
            <a:spLocks/>
          </p:cNvSpPr>
          <p:nvPr/>
        </p:nvSpPr>
        <p:spPr>
          <a:xfrm>
            <a:off x="982478" y="2547801"/>
            <a:ext cx="3265014" cy="657238"/>
          </a:xfrm>
          <a:prstGeom prst="rect">
            <a:avLst/>
          </a:prstGeom>
          <a:solidFill>
            <a:schemeClr val="bg1"/>
          </a:solidFill>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sv-SE" sz="2000" b="1" dirty="0">
                <a:solidFill>
                  <a:srgbClr val="915F9E"/>
                </a:solidFill>
                <a:latin typeface="Calibri" panose="020F0502020204030204" pitchFamily="34" charset="0"/>
                <a:cs typeface="Calibri" panose="020F0502020204030204" pitchFamily="34" charset="0"/>
              </a:rPr>
              <a:t>Business Practices and Attitudes For Success</a:t>
            </a:r>
          </a:p>
        </p:txBody>
      </p:sp>
      <p:grpSp>
        <p:nvGrpSpPr>
          <p:cNvPr id="4" name="Group 3">
            <a:extLst>
              <a:ext uri="{FF2B5EF4-FFF2-40B4-BE49-F238E27FC236}">
                <a16:creationId xmlns:a16="http://schemas.microsoft.com/office/drawing/2014/main" id="{887B4EC5-FBD0-F870-9036-E4ADDCE8B5D0}"/>
              </a:ext>
            </a:extLst>
          </p:cNvPr>
          <p:cNvGrpSpPr/>
          <p:nvPr/>
        </p:nvGrpSpPr>
        <p:grpSpPr>
          <a:xfrm>
            <a:off x="6221671" y="2524835"/>
            <a:ext cx="548787" cy="614940"/>
            <a:chOff x="744591" y="4352525"/>
            <a:chExt cx="943113" cy="1056801"/>
          </a:xfrm>
          <a:solidFill>
            <a:srgbClr val="0C2D45"/>
          </a:solidFill>
        </p:grpSpPr>
        <p:sp>
          <p:nvSpPr>
            <p:cNvPr id="5" name="Freeform 4">
              <a:extLst>
                <a:ext uri="{FF2B5EF4-FFF2-40B4-BE49-F238E27FC236}">
                  <a16:creationId xmlns:a16="http://schemas.microsoft.com/office/drawing/2014/main" id="{687AF32F-8D68-38E1-B43E-56EC5DA68E84}"/>
                </a:ext>
              </a:extLst>
            </p:cNvPr>
            <p:cNvSpPr/>
            <p:nvPr/>
          </p:nvSpPr>
          <p:spPr>
            <a:xfrm>
              <a:off x="1117281" y="4619980"/>
              <a:ext cx="203402" cy="193401"/>
            </a:xfrm>
            <a:custGeom>
              <a:avLst/>
              <a:gdLst>
                <a:gd name="connsiteX0" fmla="*/ 100689 w 203402"/>
                <a:gd name="connsiteY0" fmla="*/ 167512 h 193401"/>
                <a:gd name="connsiteX1" fmla="*/ 78934 w 203402"/>
                <a:gd name="connsiteY1" fmla="*/ 176053 h 193401"/>
                <a:gd name="connsiteX2" fmla="*/ 46991 w 203402"/>
                <a:gd name="connsiteY2" fmla="*/ 192309 h 193401"/>
                <a:gd name="connsiteX3" fmla="*/ 38730 w 203402"/>
                <a:gd name="connsiteY3" fmla="*/ 192584 h 193401"/>
                <a:gd name="connsiteX4" fmla="*/ 36802 w 203402"/>
                <a:gd name="connsiteY4" fmla="*/ 184319 h 193401"/>
                <a:gd name="connsiteX5" fmla="*/ 43136 w 203402"/>
                <a:gd name="connsiteY5" fmla="*/ 146849 h 193401"/>
                <a:gd name="connsiteX6" fmla="*/ 31019 w 203402"/>
                <a:gd name="connsiteY6" fmla="*/ 108552 h 193401"/>
                <a:gd name="connsiteX7" fmla="*/ 3757 w 203402"/>
                <a:gd name="connsiteY7" fmla="*/ 81828 h 193401"/>
                <a:gd name="connsiteX8" fmla="*/ 178 w 203402"/>
                <a:gd name="connsiteY8" fmla="*/ 73287 h 193401"/>
                <a:gd name="connsiteX9" fmla="*/ 8163 w 203402"/>
                <a:gd name="connsiteY9" fmla="*/ 68603 h 193401"/>
                <a:gd name="connsiteX10" fmla="*/ 48919 w 203402"/>
                <a:gd name="connsiteY10" fmla="*/ 62542 h 193401"/>
                <a:gd name="connsiteX11" fmla="*/ 76731 w 203402"/>
                <a:gd name="connsiteY11" fmla="*/ 41878 h 193401"/>
                <a:gd name="connsiteX12" fmla="*/ 94080 w 203402"/>
                <a:gd name="connsiteY12" fmla="*/ 6888 h 193401"/>
                <a:gd name="connsiteX13" fmla="*/ 101515 w 203402"/>
                <a:gd name="connsiteY13" fmla="*/ 0 h 193401"/>
                <a:gd name="connsiteX14" fmla="*/ 108950 w 203402"/>
                <a:gd name="connsiteY14" fmla="*/ 7163 h 193401"/>
                <a:gd name="connsiteX15" fmla="*/ 124921 w 203402"/>
                <a:gd name="connsiteY15" fmla="*/ 39398 h 193401"/>
                <a:gd name="connsiteX16" fmla="*/ 158242 w 203402"/>
                <a:gd name="connsiteY16" fmla="*/ 63368 h 193401"/>
                <a:gd name="connsiteX17" fmla="*/ 192938 w 203402"/>
                <a:gd name="connsiteY17" fmla="*/ 68327 h 193401"/>
                <a:gd name="connsiteX18" fmla="*/ 203403 w 203402"/>
                <a:gd name="connsiteY18" fmla="*/ 73287 h 193401"/>
                <a:gd name="connsiteX19" fmla="*/ 198171 w 203402"/>
                <a:gd name="connsiteY19" fmla="*/ 82654 h 193401"/>
                <a:gd name="connsiteX20" fmla="*/ 173112 w 203402"/>
                <a:gd name="connsiteY20" fmla="*/ 107175 h 193401"/>
                <a:gd name="connsiteX21" fmla="*/ 160169 w 203402"/>
                <a:gd name="connsiteY21" fmla="*/ 148226 h 193401"/>
                <a:gd name="connsiteX22" fmla="*/ 165952 w 203402"/>
                <a:gd name="connsiteY22" fmla="*/ 182666 h 193401"/>
                <a:gd name="connsiteX23" fmla="*/ 164300 w 203402"/>
                <a:gd name="connsiteY23" fmla="*/ 192860 h 193401"/>
                <a:gd name="connsiteX24" fmla="*/ 153836 w 203402"/>
                <a:gd name="connsiteY24" fmla="*/ 190931 h 193401"/>
                <a:gd name="connsiteX25" fmla="*/ 121066 w 203402"/>
                <a:gd name="connsiteY25" fmla="*/ 173849 h 193401"/>
                <a:gd name="connsiteX26" fmla="*/ 100689 w 203402"/>
                <a:gd name="connsiteY26" fmla="*/ 167512 h 19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3402" h="193401">
                  <a:moveTo>
                    <a:pt x="100689" y="167512"/>
                  </a:moveTo>
                  <a:cubicBezTo>
                    <a:pt x="93254" y="170267"/>
                    <a:pt x="85818" y="172747"/>
                    <a:pt x="78934" y="176053"/>
                  </a:cubicBezTo>
                  <a:cubicBezTo>
                    <a:pt x="68195" y="181288"/>
                    <a:pt x="57730" y="187349"/>
                    <a:pt x="46991" y="192309"/>
                  </a:cubicBezTo>
                  <a:cubicBezTo>
                    <a:pt x="44513" y="193411"/>
                    <a:pt x="40382" y="193962"/>
                    <a:pt x="38730" y="192584"/>
                  </a:cubicBezTo>
                  <a:cubicBezTo>
                    <a:pt x="37078" y="191207"/>
                    <a:pt x="36527" y="187074"/>
                    <a:pt x="36802" y="184319"/>
                  </a:cubicBezTo>
                  <a:cubicBezTo>
                    <a:pt x="38730" y="171645"/>
                    <a:pt x="40933" y="159247"/>
                    <a:pt x="43136" y="146849"/>
                  </a:cubicBezTo>
                  <a:cubicBezTo>
                    <a:pt x="45889" y="131971"/>
                    <a:pt x="42310" y="119022"/>
                    <a:pt x="31019" y="108552"/>
                  </a:cubicBezTo>
                  <a:cubicBezTo>
                    <a:pt x="21657" y="99736"/>
                    <a:pt x="12569" y="90920"/>
                    <a:pt x="3757" y="81828"/>
                  </a:cubicBezTo>
                  <a:cubicBezTo>
                    <a:pt x="1554" y="79624"/>
                    <a:pt x="-649" y="75491"/>
                    <a:pt x="178" y="73287"/>
                  </a:cubicBezTo>
                  <a:cubicBezTo>
                    <a:pt x="1004" y="71083"/>
                    <a:pt x="5134" y="69154"/>
                    <a:pt x="8163" y="68603"/>
                  </a:cubicBezTo>
                  <a:cubicBezTo>
                    <a:pt x="21657" y="66123"/>
                    <a:pt x="35150" y="64470"/>
                    <a:pt x="48919" y="62542"/>
                  </a:cubicBezTo>
                  <a:cubicBezTo>
                    <a:pt x="61861" y="60613"/>
                    <a:pt x="70948" y="53174"/>
                    <a:pt x="76731" y="41878"/>
                  </a:cubicBezTo>
                  <a:cubicBezTo>
                    <a:pt x="82514" y="30307"/>
                    <a:pt x="88021" y="18459"/>
                    <a:pt x="94080" y="6888"/>
                  </a:cubicBezTo>
                  <a:cubicBezTo>
                    <a:pt x="95732" y="3857"/>
                    <a:pt x="99036" y="0"/>
                    <a:pt x="101515" y="0"/>
                  </a:cubicBezTo>
                  <a:cubicBezTo>
                    <a:pt x="103993" y="0"/>
                    <a:pt x="107298" y="4133"/>
                    <a:pt x="108950" y="7163"/>
                  </a:cubicBezTo>
                  <a:cubicBezTo>
                    <a:pt x="114457" y="17633"/>
                    <a:pt x="119965" y="28654"/>
                    <a:pt x="124921" y="39398"/>
                  </a:cubicBezTo>
                  <a:cubicBezTo>
                    <a:pt x="131530" y="53725"/>
                    <a:pt x="142821" y="61440"/>
                    <a:pt x="158242" y="63368"/>
                  </a:cubicBezTo>
                  <a:cubicBezTo>
                    <a:pt x="169807" y="64746"/>
                    <a:pt x="181373" y="66399"/>
                    <a:pt x="192938" y="68327"/>
                  </a:cubicBezTo>
                  <a:cubicBezTo>
                    <a:pt x="196518" y="68878"/>
                    <a:pt x="199823" y="71634"/>
                    <a:pt x="203403" y="73287"/>
                  </a:cubicBezTo>
                  <a:cubicBezTo>
                    <a:pt x="201750" y="76317"/>
                    <a:pt x="200649" y="80175"/>
                    <a:pt x="198171" y="82654"/>
                  </a:cubicBezTo>
                  <a:cubicBezTo>
                    <a:pt x="190185" y="91195"/>
                    <a:pt x="181648" y="99185"/>
                    <a:pt x="173112" y="107175"/>
                  </a:cubicBezTo>
                  <a:cubicBezTo>
                    <a:pt x="160720" y="118471"/>
                    <a:pt x="156865" y="131971"/>
                    <a:pt x="160169" y="148226"/>
                  </a:cubicBezTo>
                  <a:cubicBezTo>
                    <a:pt x="162372" y="159523"/>
                    <a:pt x="164300" y="171094"/>
                    <a:pt x="165952" y="182666"/>
                  </a:cubicBezTo>
                  <a:cubicBezTo>
                    <a:pt x="166503" y="185972"/>
                    <a:pt x="164850" y="189553"/>
                    <a:pt x="164300" y="192860"/>
                  </a:cubicBezTo>
                  <a:cubicBezTo>
                    <a:pt x="160720" y="192309"/>
                    <a:pt x="156865" y="192309"/>
                    <a:pt x="153836" y="190931"/>
                  </a:cubicBezTo>
                  <a:cubicBezTo>
                    <a:pt x="142821" y="185421"/>
                    <a:pt x="132081" y="179084"/>
                    <a:pt x="121066" y="173849"/>
                  </a:cubicBezTo>
                  <a:cubicBezTo>
                    <a:pt x="114733" y="171370"/>
                    <a:pt x="108124" y="169992"/>
                    <a:pt x="100689" y="167512"/>
                  </a:cubicBezTo>
                  <a:close/>
                </a:path>
              </a:pathLst>
            </a:custGeom>
            <a:solidFill>
              <a:srgbClr val="7ABB57"/>
            </a:solidFill>
            <a:ln w="2749" cap="flat">
              <a:noFill/>
              <a:prstDash val="solid"/>
              <a:miter/>
            </a:ln>
          </p:spPr>
          <p:txBody>
            <a:bodyPr rtlCol="0" anchor="ctr"/>
            <a:lstStyle/>
            <a:p>
              <a:endParaRPr lang="en-US" dirty="0"/>
            </a:p>
          </p:txBody>
        </p:sp>
        <p:grpSp>
          <p:nvGrpSpPr>
            <p:cNvPr id="6" name="Graphic 2">
              <a:extLst>
                <a:ext uri="{FF2B5EF4-FFF2-40B4-BE49-F238E27FC236}">
                  <a16:creationId xmlns:a16="http://schemas.microsoft.com/office/drawing/2014/main" id="{A2DFBF82-6B67-3982-22FD-0831C1A10136}"/>
                </a:ext>
              </a:extLst>
            </p:cNvPr>
            <p:cNvGrpSpPr/>
            <p:nvPr/>
          </p:nvGrpSpPr>
          <p:grpSpPr>
            <a:xfrm>
              <a:off x="744591" y="4352525"/>
              <a:ext cx="943113" cy="1056801"/>
              <a:chOff x="744591" y="4352525"/>
              <a:chExt cx="943113" cy="1056801"/>
            </a:xfrm>
            <a:grpFill/>
          </p:grpSpPr>
          <p:sp>
            <p:nvSpPr>
              <p:cNvPr id="22" name="Freeform 21">
                <a:extLst>
                  <a:ext uri="{FF2B5EF4-FFF2-40B4-BE49-F238E27FC236}">
                    <a16:creationId xmlns:a16="http://schemas.microsoft.com/office/drawing/2014/main" id="{9B39FE69-62DA-F012-ABC0-338F45AC991E}"/>
                  </a:ext>
                </a:extLst>
              </p:cNvPr>
              <p:cNvSpPr/>
              <p:nvPr/>
            </p:nvSpPr>
            <p:spPr>
              <a:xfrm>
                <a:off x="744591" y="4352525"/>
                <a:ext cx="943113" cy="1056801"/>
              </a:xfrm>
              <a:custGeom>
                <a:avLst/>
                <a:gdLst>
                  <a:gd name="connsiteX0" fmla="*/ 228298 w 943113"/>
                  <a:gd name="connsiteY0" fmla="*/ 1056251 h 1056801"/>
                  <a:gd name="connsiteX1" fmla="*/ 205992 w 943113"/>
                  <a:gd name="connsiteY1" fmla="*/ 1018506 h 1056801"/>
                  <a:gd name="connsiteX2" fmla="*/ 206268 w 943113"/>
                  <a:gd name="connsiteY2" fmla="*/ 960648 h 1056801"/>
                  <a:gd name="connsiteX3" fmla="*/ 240689 w 943113"/>
                  <a:gd name="connsiteY3" fmla="*/ 925933 h 1056801"/>
                  <a:gd name="connsiteX4" fmla="*/ 291633 w 943113"/>
                  <a:gd name="connsiteY4" fmla="*/ 925933 h 1056801"/>
                  <a:gd name="connsiteX5" fmla="*/ 291633 w 943113"/>
                  <a:gd name="connsiteY5" fmla="*/ 897830 h 1056801"/>
                  <a:gd name="connsiteX6" fmla="*/ 362404 w 943113"/>
                  <a:gd name="connsiteY6" fmla="*/ 826748 h 1056801"/>
                  <a:gd name="connsiteX7" fmla="*/ 364332 w 943113"/>
                  <a:gd name="connsiteY7" fmla="*/ 826748 h 1056801"/>
                  <a:gd name="connsiteX8" fmla="*/ 393246 w 943113"/>
                  <a:gd name="connsiteY8" fmla="*/ 824544 h 1056801"/>
                  <a:gd name="connsiteX9" fmla="*/ 403985 w 943113"/>
                  <a:gd name="connsiteY9" fmla="*/ 797544 h 1056801"/>
                  <a:gd name="connsiteX10" fmla="*/ 387463 w 943113"/>
                  <a:gd name="connsiteY10" fmla="*/ 652348 h 1056801"/>
                  <a:gd name="connsiteX11" fmla="*/ 376173 w 943113"/>
                  <a:gd name="connsiteY11" fmla="*/ 642980 h 1056801"/>
                  <a:gd name="connsiteX12" fmla="*/ 299344 w 943113"/>
                  <a:gd name="connsiteY12" fmla="*/ 601653 h 1056801"/>
                  <a:gd name="connsiteX13" fmla="*/ 281720 w 943113"/>
                  <a:gd name="connsiteY13" fmla="*/ 594214 h 1056801"/>
                  <a:gd name="connsiteX14" fmla="*/ 72437 w 943113"/>
                  <a:gd name="connsiteY14" fmla="*/ 449570 h 1056801"/>
                  <a:gd name="connsiteX15" fmla="*/ 1666 w 943113"/>
                  <a:gd name="connsiteY15" fmla="*/ 244863 h 1056801"/>
                  <a:gd name="connsiteX16" fmla="*/ 1115 w 943113"/>
                  <a:gd name="connsiteY16" fmla="*/ 183148 h 1056801"/>
                  <a:gd name="connsiteX17" fmla="*/ 53436 w 943113"/>
                  <a:gd name="connsiteY17" fmla="*/ 136586 h 1056801"/>
                  <a:gd name="connsiteX18" fmla="*/ 172948 w 943113"/>
                  <a:gd name="connsiteY18" fmla="*/ 136586 h 1056801"/>
                  <a:gd name="connsiteX19" fmla="*/ 184513 w 943113"/>
                  <a:gd name="connsiteY19" fmla="*/ 136586 h 1056801"/>
                  <a:gd name="connsiteX20" fmla="*/ 184513 w 943113"/>
                  <a:gd name="connsiteY20" fmla="*/ 119780 h 1056801"/>
                  <a:gd name="connsiteX21" fmla="*/ 160281 w 943113"/>
                  <a:gd name="connsiteY21" fmla="*/ 108484 h 1056801"/>
                  <a:gd name="connsiteX22" fmla="*/ 147889 w 943113"/>
                  <a:gd name="connsiteY22" fmla="*/ 82310 h 1056801"/>
                  <a:gd name="connsiteX23" fmla="*/ 147889 w 943113"/>
                  <a:gd name="connsiteY23" fmla="*/ 34921 h 1056801"/>
                  <a:gd name="connsiteX24" fmla="*/ 182586 w 943113"/>
                  <a:gd name="connsiteY24" fmla="*/ 207 h 1056801"/>
                  <a:gd name="connsiteX25" fmla="*/ 293010 w 943113"/>
                  <a:gd name="connsiteY25" fmla="*/ 207 h 1056801"/>
                  <a:gd name="connsiteX26" fmla="*/ 310909 w 943113"/>
                  <a:gd name="connsiteY26" fmla="*/ 15635 h 1056801"/>
                  <a:gd name="connsiteX27" fmla="*/ 293010 w 943113"/>
                  <a:gd name="connsiteY27" fmla="*/ 31064 h 1056801"/>
                  <a:gd name="connsiteX28" fmla="*/ 190021 w 943113"/>
                  <a:gd name="connsiteY28" fmla="*/ 31064 h 1056801"/>
                  <a:gd name="connsiteX29" fmla="*/ 178731 w 943113"/>
                  <a:gd name="connsiteY29" fmla="*/ 41809 h 1056801"/>
                  <a:gd name="connsiteX30" fmla="*/ 178731 w 943113"/>
                  <a:gd name="connsiteY30" fmla="*/ 77902 h 1056801"/>
                  <a:gd name="connsiteX31" fmla="*/ 186992 w 943113"/>
                  <a:gd name="connsiteY31" fmla="*/ 86442 h 1056801"/>
                  <a:gd name="connsiteX32" fmla="*/ 193050 w 943113"/>
                  <a:gd name="connsiteY32" fmla="*/ 86442 h 1056801"/>
                  <a:gd name="connsiteX33" fmla="*/ 749578 w 943113"/>
                  <a:gd name="connsiteY33" fmla="*/ 86442 h 1056801"/>
                  <a:gd name="connsiteX34" fmla="*/ 763897 w 943113"/>
                  <a:gd name="connsiteY34" fmla="*/ 71840 h 1056801"/>
                  <a:gd name="connsiteX35" fmla="*/ 764173 w 943113"/>
                  <a:gd name="connsiteY35" fmla="*/ 40983 h 1056801"/>
                  <a:gd name="connsiteX36" fmla="*/ 753984 w 943113"/>
                  <a:gd name="connsiteY36" fmla="*/ 31064 h 1056801"/>
                  <a:gd name="connsiteX37" fmla="*/ 667517 w 943113"/>
                  <a:gd name="connsiteY37" fmla="*/ 31340 h 1056801"/>
                  <a:gd name="connsiteX38" fmla="*/ 375897 w 943113"/>
                  <a:gd name="connsiteY38" fmla="*/ 31340 h 1056801"/>
                  <a:gd name="connsiteX39" fmla="*/ 365709 w 943113"/>
                  <a:gd name="connsiteY39" fmla="*/ 31064 h 1056801"/>
                  <a:gd name="connsiteX40" fmla="*/ 352766 w 943113"/>
                  <a:gd name="connsiteY40" fmla="*/ 15911 h 1056801"/>
                  <a:gd name="connsiteX41" fmla="*/ 365709 w 943113"/>
                  <a:gd name="connsiteY41" fmla="*/ 758 h 1056801"/>
                  <a:gd name="connsiteX42" fmla="*/ 375897 w 943113"/>
                  <a:gd name="connsiteY42" fmla="*/ 482 h 1056801"/>
                  <a:gd name="connsiteX43" fmla="*/ 754259 w 943113"/>
                  <a:gd name="connsiteY43" fmla="*/ 482 h 1056801"/>
                  <a:gd name="connsiteX44" fmla="*/ 795290 w 943113"/>
                  <a:gd name="connsiteY44" fmla="*/ 41534 h 1056801"/>
                  <a:gd name="connsiteX45" fmla="*/ 795290 w 943113"/>
                  <a:gd name="connsiteY45" fmla="*/ 75697 h 1056801"/>
                  <a:gd name="connsiteX46" fmla="*/ 758941 w 943113"/>
                  <a:gd name="connsiteY46" fmla="*/ 118402 h 1056801"/>
                  <a:gd name="connsiteX47" fmla="*/ 758941 w 943113"/>
                  <a:gd name="connsiteY47" fmla="*/ 137137 h 1056801"/>
                  <a:gd name="connsiteX48" fmla="*/ 769405 w 943113"/>
                  <a:gd name="connsiteY48" fmla="*/ 137137 h 1056801"/>
                  <a:gd name="connsiteX49" fmla="*/ 887815 w 943113"/>
                  <a:gd name="connsiteY49" fmla="*/ 137137 h 1056801"/>
                  <a:gd name="connsiteX50" fmla="*/ 942890 w 943113"/>
                  <a:gd name="connsiteY50" fmla="*/ 187556 h 1056801"/>
                  <a:gd name="connsiteX51" fmla="*/ 824479 w 943113"/>
                  <a:gd name="connsiteY51" fmla="*/ 503846 h 1056801"/>
                  <a:gd name="connsiteX52" fmla="*/ 656502 w 943113"/>
                  <a:gd name="connsiteY52" fmla="*/ 596143 h 1056801"/>
                  <a:gd name="connsiteX53" fmla="*/ 642733 w 943113"/>
                  <a:gd name="connsiteY53" fmla="*/ 602755 h 1056801"/>
                  <a:gd name="connsiteX54" fmla="*/ 565905 w 943113"/>
                  <a:gd name="connsiteY54" fmla="*/ 643807 h 1056801"/>
                  <a:gd name="connsiteX55" fmla="*/ 555991 w 943113"/>
                  <a:gd name="connsiteY55" fmla="*/ 651797 h 1056801"/>
                  <a:gd name="connsiteX56" fmla="*/ 538643 w 943113"/>
                  <a:gd name="connsiteY56" fmla="*/ 796717 h 1056801"/>
                  <a:gd name="connsiteX57" fmla="*/ 549658 w 943113"/>
                  <a:gd name="connsiteY57" fmla="*/ 824819 h 1056801"/>
                  <a:gd name="connsiteX58" fmla="*/ 579673 w 943113"/>
                  <a:gd name="connsiteY58" fmla="*/ 827024 h 1056801"/>
                  <a:gd name="connsiteX59" fmla="*/ 651545 w 943113"/>
                  <a:gd name="connsiteY59" fmla="*/ 899208 h 1056801"/>
                  <a:gd name="connsiteX60" fmla="*/ 651545 w 943113"/>
                  <a:gd name="connsiteY60" fmla="*/ 926484 h 1056801"/>
                  <a:gd name="connsiteX61" fmla="*/ 699460 w 943113"/>
                  <a:gd name="connsiteY61" fmla="*/ 926484 h 1056801"/>
                  <a:gd name="connsiteX62" fmla="*/ 736911 w 943113"/>
                  <a:gd name="connsiteY62" fmla="*/ 964505 h 1056801"/>
                  <a:gd name="connsiteX63" fmla="*/ 737186 w 943113"/>
                  <a:gd name="connsiteY63" fmla="*/ 1019057 h 1056801"/>
                  <a:gd name="connsiteX64" fmla="*/ 715157 w 943113"/>
                  <a:gd name="connsiteY64" fmla="*/ 1056802 h 1056801"/>
                  <a:gd name="connsiteX65" fmla="*/ 228298 w 943113"/>
                  <a:gd name="connsiteY65" fmla="*/ 1056251 h 1056801"/>
                  <a:gd name="connsiteX66" fmla="*/ 216181 w 943113"/>
                  <a:gd name="connsiteY66" fmla="*/ 117851 h 1056801"/>
                  <a:gd name="connsiteX67" fmla="*/ 216181 w 943113"/>
                  <a:gd name="connsiteY67" fmla="*/ 127494 h 1056801"/>
                  <a:gd name="connsiteX68" fmla="*/ 216457 w 943113"/>
                  <a:gd name="connsiteY68" fmla="*/ 371875 h 1056801"/>
                  <a:gd name="connsiteX69" fmla="*/ 220312 w 943113"/>
                  <a:gd name="connsiteY69" fmla="*/ 417059 h 1056801"/>
                  <a:gd name="connsiteX70" fmla="*/ 518265 w 943113"/>
                  <a:gd name="connsiteY70" fmla="*/ 624245 h 1056801"/>
                  <a:gd name="connsiteX71" fmla="*/ 727273 w 943113"/>
                  <a:gd name="connsiteY71" fmla="*/ 370222 h 1056801"/>
                  <a:gd name="connsiteX72" fmla="*/ 727273 w 943113"/>
                  <a:gd name="connsiteY72" fmla="*/ 128045 h 1056801"/>
                  <a:gd name="connsiteX73" fmla="*/ 727273 w 943113"/>
                  <a:gd name="connsiteY73" fmla="*/ 118127 h 1056801"/>
                  <a:gd name="connsiteX74" fmla="*/ 216181 w 943113"/>
                  <a:gd name="connsiteY74" fmla="*/ 117851 h 1056801"/>
                  <a:gd name="connsiteX75" fmla="*/ 701939 w 943113"/>
                  <a:gd name="connsiteY75" fmla="*/ 546275 h 1056801"/>
                  <a:gd name="connsiteX76" fmla="*/ 705794 w 943113"/>
                  <a:gd name="connsiteY76" fmla="*/ 545173 h 1056801"/>
                  <a:gd name="connsiteX77" fmla="*/ 827784 w 943113"/>
                  <a:gd name="connsiteY77" fmla="*/ 454529 h 1056801"/>
                  <a:gd name="connsiteX78" fmla="*/ 912323 w 943113"/>
                  <a:gd name="connsiteY78" fmla="*/ 191689 h 1056801"/>
                  <a:gd name="connsiteX79" fmla="*/ 886989 w 943113"/>
                  <a:gd name="connsiteY79" fmla="*/ 167443 h 1056801"/>
                  <a:gd name="connsiteX80" fmla="*/ 766376 w 943113"/>
                  <a:gd name="connsiteY80" fmla="*/ 167443 h 1056801"/>
                  <a:gd name="connsiteX81" fmla="*/ 758665 w 943113"/>
                  <a:gd name="connsiteY81" fmla="*/ 168270 h 1056801"/>
                  <a:gd name="connsiteX82" fmla="*/ 758665 w 943113"/>
                  <a:gd name="connsiteY82" fmla="*/ 208771 h 1056801"/>
                  <a:gd name="connsiteX83" fmla="*/ 837422 w 943113"/>
                  <a:gd name="connsiteY83" fmla="*/ 208771 h 1056801"/>
                  <a:gd name="connsiteX84" fmla="*/ 869365 w 943113"/>
                  <a:gd name="connsiteY84" fmla="*/ 242934 h 1056801"/>
                  <a:gd name="connsiteX85" fmla="*/ 861655 w 943113"/>
                  <a:gd name="connsiteY85" fmla="*/ 291700 h 1056801"/>
                  <a:gd name="connsiteX86" fmla="*/ 843205 w 943113"/>
                  <a:gd name="connsiteY86" fmla="*/ 305200 h 1056801"/>
                  <a:gd name="connsiteX87" fmla="*/ 831915 w 943113"/>
                  <a:gd name="connsiteY87" fmla="*/ 284537 h 1056801"/>
                  <a:gd name="connsiteX88" fmla="*/ 839350 w 943113"/>
                  <a:gd name="connsiteY88" fmla="*/ 240179 h 1056801"/>
                  <a:gd name="connsiteX89" fmla="*/ 756462 w 943113"/>
                  <a:gd name="connsiteY89" fmla="*/ 240179 h 1056801"/>
                  <a:gd name="connsiteX90" fmla="*/ 756462 w 943113"/>
                  <a:gd name="connsiteY90" fmla="*/ 425875 h 1056801"/>
                  <a:gd name="connsiteX91" fmla="*/ 770782 w 943113"/>
                  <a:gd name="connsiteY91" fmla="*/ 410447 h 1056801"/>
                  <a:gd name="connsiteX92" fmla="*/ 808232 w 943113"/>
                  <a:gd name="connsiteY92" fmla="*/ 352864 h 1056801"/>
                  <a:gd name="connsiteX93" fmla="*/ 824755 w 943113"/>
                  <a:gd name="connsiteY93" fmla="*/ 343497 h 1056801"/>
                  <a:gd name="connsiteX94" fmla="*/ 837697 w 943113"/>
                  <a:gd name="connsiteY94" fmla="*/ 356170 h 1056801"/>
                  <a:gd name="connsiteX95" fmla="*/ 834668 w 943113"/>
                  <a:gd name="connsiteY95" fmla="*/ 369671 h 1056801"/>
                  <a:gd name="connsiteX96" fmla="*/ 743795 w 943113"/>
                  <a:gd name="connsiteY96" fmla="*/ 477121 h 1056801"/>
                  <a:gd name="connsiteX97" fmla="*/ 736085 w 943113"/>
                  <a:gd name="connsiteY97" fmla="*/ 483733 h 1056801"/>
                  <a:gd name="connsiteX98" fmla="*/ 701939 w 943113"/>
                  <a:gd name="connsiteY98" fmla="*/ 546275 h 1056801"/>
                  <a:gd name="connsiteX99" fmla="*/ 705518 w 943113"/>
                  <a:gd name="connsiteY99" fmla="*/ 957617 h 1056801"/>
                  <a:gd name="connsiteX100" fmla="*/ 237936 w 943113"/>
                  <a:gd name="connsiteY100" fmla="*/ 957617 h 1056801"/>
                  <a:gd name="connsiteX101" fmla="*/ 237936 w 943113"/>
                  <a:gd name="connsiteY101" fmla="*/ 1024567 h 1056801"/>
                  <a:gd name="connsiteX102" fmla="*/ 705518 w 943113"/>
                  <a:gd name="connsiteY102" fmla="*/ 1024567 h 1056801"/>
                  <a:gd name="connsiteX103" fmla="*/ 705518 w 943113"/>
                  <a:gd name="connsiteY103" fmla="*/ 957617 h 1056801"/>
                  <a:gd name="connsiteX104" fmla="*/ 184789 w 943113"/>
                  <a:gd name="connsiteY104" fmla="*/ 167443 h 1056801"/>
                  <a:gd name="connsiteX105" fmla="*/ 173774 w 943113"/>
                  <a:gd name="connsiteY105" fmla="*/ 167443 h 1056801"/>
                  <a:gd name="connsiteX106" fmla="*/ 58393 w 943113"/>
                  <a:gd name="connsiteY106" fmla="*/ 167443 h 1056801"/>
                  <a:gd name="connsiteX107" fmla="*/ 30855 w 943113"/>
                  <a:gd name="connsiteY107" fmla="*/ 194719 h 1056801"/>
                  <a:gd name="connsiteX108" fmla="*/ 41044 w 943113"/>
                  <a:gd name="connsiteY108" fmla="*/ 299139 h 1056801"/>
                  <a:gd name="connsiteX109" fmla="*/ 229399 w 943113"/>
                  <a:gd name="connsiteY109" fmla="*/ 541316 h 1056801"/>
                  <a:gd name="connsiteX110" fmla="*/ 241791 w 943113"/>
                  <a:gd name="connsiteY110" fmla="*/ 546826 h 1056801"/>
                  <a:gd name="connsiteX111" fmla="*/ 207369 w 943113"/>
                  <a:gd name="connsiteY111" fmla="*/ 483458 h 1056801"/>
                  <a:gd name="connsiteX112" fmla="*/ 201311 w 943113"/>
                  <a:gd name="connsiteY112" fmla="*/ 477948 h 1056801"/>
                  <a:gd name="connsiteX113" fmla="*/ 74089 w 943113"/>
                  <a:gd name="connsiteY113" fmla="*/ 242934 h 1056801"/>
                  <a:gd name="connsiteX114" fmla="*/ 105757 w 943113"/>
                  <a:gd name="connsiteY114" fmla="*/ 208771 h 1056801"/>
                  <a:gd name="connsiteX115" fmla="*/ 159454 w 943113"/>
                  <a:gd name="connsiteY115" fmla="*/ 208771 h 1056801"/>
                  <a:gd name="connsiteX116" fmla="*/ 185064 w 943113"/>
                  <a:gd name="connsiteY116" fmla="*/ 208771 h 1056801"/>
                  <a:gd name="connsiteX117" fmla="*/ 184789 w 943113"/>
                  <a:gd name="connsiteY117" fmla="*/ 167443 h 1056801"/>
                  <a:gd name="connsiteX118" fmla="*/ 322750 w 943113"/>
                  <a:gd name="connsiteY118" fmla="*/ 925106 h 1056801"/>
                  <a:gd name="connsiteX119" fmla="*/ 620704 w 943113"/>
                  <a:gd name="connsiteY119" fmla="*/ 925106 h 1056801"/>
                  <a:gd name="connsiteX120" fmla="*/ 620704 w 943113"/>
                  <a:gd name="connsiteY120" fmla="*/ 898382 h 1056801"/>
                  <a:gd name="connsiteX121" fmla="*/ 580224 w 943113"/>
                  <a:gd name="connsiteY121" fmla="*/ 857606 h 1056801"/>
                  <a:gd name="connsiteX122" fmla="*/ 460712 w 943113"/>
                  <a:gd name="connsiteY122" fmla="*/ 857606 h 1056801"/>
                  <a:gd name="connsiteX123" fmla="*/ 359650 w 943113"/>
                  <a:gd name="connsiteY123" fmla="*/ 857606 h 1056801"/>
                  <a:gd name="connsiteX124" fmla="*/ 322750 w 943113"/>
                  <a:gd name="connsiteY124" fmla="*/ 894524 h 1056801"/>
                  <a:gd name="connsiteX125" fmla="*/ 322750 w 943113"/>
                  <a:gd name="connsiteY125" fmla="*/ 925106 h 1056801"/>
                  <a:gd name="connsiteX126" fmla="*/ 516613 w 943113"/>
                  <a:gd name="connsiteY126" fmla="*/ 825921 h 1056801"/>
                  <a:gd name="connsiteX127" fmla="*/ 516888 w 943113"/>
                  <a:gd name="connsiteY127" fmla="*/ 657583 h 1056801"/>
                  <a:gd name="connsiteX128" fmla="*/ 426566 w 943113"/>
                  <a:gd name="connsiteY128" fmla="*/ 657583 h 1056801"/>
                  <a:gd name="connsiteX129" fmla="*/ 427117 w 943113"/>
                  <a:gd name="connsiteY129" fmla="*/ 825921 h 1056801"/>
                  <a:gd name="connsiteX130" fmla="*/ 516613 w 943113"/>
                  <a:gd name="connsiteY130" fmla="*/ 825921 h 1056801"/>
                  <a:gd name="connsiteX131" fmla="*/ 104380 w 943113"/>
                  <a:gd name="connsiteY131" fmla="*/ 240179 h 1056801"/>
                  <a:gd name="connsiteX132" fmla="*/ 186716 w 943113"/>
                  <a:gd name="connsiteY132" fmla="*/ 425875 h 1056801"/>
                  <a:gd name="connsiteX133" fmla="*/ 186716 w 943113"/>
                  <a:gd name="connsiteY133" fmla="*/ 240179 h 1056801"/>
                  <a:gd name="connsiteX134" fmla="*/ 104380 w 943113"/>
                  <a:gd name="connsiteY134" fmla="*/ 240179 h 105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943113" h="1056801">
                    <a:moveTo>
                      <a:pt x="228298" y="1056251"/>
                    </a:moveTo>
                    <a:cubicBezTo>
                      <a:pt x="211500" y="1049363"/>
                      <a:pt x="205442" y="1036414"/>
                      <a:pt x="205992" y="1018506"/>
                    </a:cubicBezTo>
                    <a:cubicBezTo>
                      <a:pt x="206819" y="999220"/>
                      <a:pt x="205992" y="979934"/>
                      <a:pt x="206268" y="960648"/>
                    </a:cubicBezTo>
                    <a:cubicBezTo>
                      <a:pt x="206268" y="936678"/>
                      <a:pt x="217007" y="925933"/>
                      <a:pt x="240689" y="925933"/>
                    </a:cubicBezTo>
                    <a:cubicBezTo>
                      <a:pt x="257212" y="925933"/>
                      <a:pt x="273459" y="925933"/>
                      <a:pt x="291633" y="925933"/>
                    </a:cubicBezTo>
                    <a:cubicBezTo>
                      <a:pt x="291633" y="916014"/>
                      <a:pt x="291633" y="906923"/>
                      <a:pt x="291633" y="897830"/>
                    </a:cubicBezTo>
                    <a:cubicBezTo>
                      <a:pt x="291909" y="854299"/>
                      <a:pt x="319171" y="827024"/>
                      <a:pt x="362404" y="826748"/>
                    </a:cubicBezTo>
                    <a:cubicBezTo>
                      <a:pt x="362955" y="826748"/>
                      <a:pt x="363781" y="826748"/>
                      <a:pt x="364332" y="826748"/>
                    </a:cubicBezTo>
                    <a:cubicBezTo>
                      <a:pt x="374245" y="826472"/>
                      <a:pt x="386637" y="829503"/>
                      <a:pt x="393246" y="824544"/>
                    </a:cubicBezTo>
                    <a:cubicBezTo>
                      <a:pt x="399855" y="819585"/>
                      <a:pt x="400956" y="806911"/>
                      <a:pt x="403985" y="797544"/>
                    </a:cubicBezTo>
                    <a:cubicBezTo>
                      <a:pt x="421058" y="746573"/>
                      <a:pt x="416377" y="698083"/>
                      <a:pt x="387463" y="652348"/>
                    </a:cubicBezTo>
                    <a:cubicBezTo>
                      <a:pt x="384985" y="648490"/>
                      <a:pt x="380579" y="644633"/>
                      <a:pt x="376173" y="642980"/>
                    </a:cubicBezTo>
                    <a:cubicBezTo>
                      <a:pt x="348635" y="632786"/>
                      <a:pt x="323026" y="619011"/>
                      <a:pt x="299344" y="601653"/>
                    </a:cubicBezTo>
                    <a:cubicBezTo>
                      <a:pt x="294387" y="598071"/>
                      <a:pt x="287778" y="595867"/>
                      <a:pt x="281720" y="594214"/>
                    </a:cubicBezTo>
                    <a:cubicBezTo>
                      <a:pt x="195804" y="569418"/>
                      <a:pt x="124207" y="523958"/>
                      <a:pt x="72437" y="449570"/>
                    </a:cubicBezTo>
                    <a:cubicBezTo>
                      <a:pt x="29754" y="388130"/>
                      <a:pt x="7724" y="318976"/>
                      <a:pt x="1666" y="244863"/>
                    </a:cubicBezTo>
                    <a:cubicBezTo>
                      <a:pt x="14" y="224475"/>
                      <a:pt x="-812" y="203536"/>
                      <a:pt x="1115" y="183148"/>
                    </a:cubicBezTo>
                    <a:cubicBezTo>
                      <a:pt x="3593" y="154770"/>
                      <a:pt x="24797" y="136861"/>
                      <a:pt x="53436" y="136586"/>
                    </a:cubicBezTo>
                    <a:cubicBezTo>
                      <a:pt x="93365" y="136310"/>
                      <a:pt x="133019" y="136586"/>
                      <a:pt x="172948" y="136586"/>
                    </a:cubicBezTo>
                    <a:cubicBezTo>
                      <a:pt x="176528" y="136586"/>
                      <a:pt x="180383" y="136586"/>
                      <a:pt x="184513" y="136586"/>
                    </a:cubicBezTo>
                    <a:cubicBezTo>
                      <a:pt x="184513" y="129974"/>
                      <a:pt x="184513" y="124188"/>
                      <a:pt x="184513" y="119780"/>
                    </a:cubicBezTo>
                    <a:cubicBezTo>
                      <a:pt x="175977" y="115922"/>
                      <a:pt x="167440" y="113443"/>
                      <a:pt x="160281" y="108484"/>
                    </a:cubicBezTo>
                    <a:cubicBezTo>
                      <a:pt x="151744" y="102698"/>
                      <a:pt x="148164" y="93055"/>
                      <a:pt x="147889" y="82310"/>
                    </a:cubicBezTo>
                    <a:cubicBezTo>
                      <a:pt x="147889" y="66605"/>
                      <a:pt x="147613" y="50626"/>
                      <a:pt x="147889" y="34921"/>
                    </a:cubicBezTo>
                    <a:cubicBezTo>
                      <a:pt x="148164" y="15084"/>
                      <a:pt x="162759" y="207"/>
                      <a:pt x="182586" y="207"/>
                    </a:cubicBezTo>
                    <a:cubicBezTo>
                      <a:pt x="219486" y="-69"/>
                      <a:pt x="256110" y="-69"/>
                      <a:pt x="293010" y="207"/>
                    </a:cubicBezTo>
                    <a:cubicBezTo>
                      <a:pt x="304300" y="207"/>
                      <a:pt x="310909" y="6268"/>
                      <a:pt x="310909" y="15635"/>
                    </a:cubicBezTo>
                    <a:cubicBezTo>
                      <a:pt x="310909" y="25003"/>
                      <a:pt x="304300" y="31064"/>
                      <a:pt x="293010" y="31064"/>
                    </a:cubicBezTo>
                    <a:cubicBezTo>
                      <a:pt x="258589" y="31064"/>
                      <a:pt x="224167" y="31340"/>
                      <a:pt x="190021" y="31064"/>
                    </a:cubicBezTo>
                    <a:cubicBezTo>
                      <a:pt x="181760" y="31064"/>
                      <a:pt x="178180" y="32993"/>
                      <a:pt x="178731" y="41809"/>
                    </a:cubicBezTo>
                    <a:cubicBezTo>
                      <a:pt x="179557" y="53932"/>
                      <a:pt x="179006" y="65779"/>
                      <a:pt x="178731" y="77902"/>
                    </a:cubicBezTo>
                    <a:cubicBezTo>
                      <a:pt x="178455" y="83963"/>
                      <a:pt x="180658" y="86993"/>
                      <a:pt x="186992" y="86442"/>
                    </a:cubicBezTo>
                    <a:cubicBezTo>
                      <a:pt x="188919" y="86167"/>
                      <a:pt x="191122" y="86442"/>
                      <a:pt x="193050" y="86442"/>
                    </a:cubicBezTo>
                    <a:cubicBezTo>
                      <a:pt x="378651" y="86442"/>
                      <a:pt x="564252" y="86442"/>
                      <a:pt x="749578" y="86442"/>
                    </a:cubicBezTo>
                    <a:cubicBezTo>
                      <a:pt x="763897" y="86442"/>
                      <a:pt x="763897" y="86442"/>
                      <a:pt x="763897" y="71840"/>
                    </a:cubicBezTo>
                    <a:cubicBezTo>
                      <a:pt x="763897" y="61646"/>
                      <a:pt x="763347" y="51177"/>
                      <a:pt x="764173" y="40983"/>
                    </a:cubicBezTo>
                    <a:cubicBezTo>
                      <a:pt x="764724" y="32993"/>
                      <a:pt x="761419" y="31064"/>
                      <a:pt x="753984" y="31064"/>
                    </a:cubicBezTo>
                    <a:cubicBezTo>
                      <a:pt x="725070" y="31340"/>
                      <a:pt x="696156" y="31340"/>
                      <a:pt x="667517" y="31340"/>
                    </a:cubicBezTo>
                    <a:cubicBezTo>
                      <a:pt x="570310" y="31340"/>
                      <a:pt x="473104" y="31340"/>
                      <a:pt x="375897" y="31340"/>
                    </a:cubicBezTo>
                    <a:cubicBezTo>
                      <a:pt x="372593" y="31340"/>
                      <a:pt x="369013" y="31615"/>
                      <a:pt x="365709" y="31064"/>
                    </a:cubicBezTo>
                    <a:cubicBezTo>
                      <a:pt x="357723" y="29411"/>
                      <a:pt x="352766" y="23901"/>
                      <a:pt x="352766" y="15911"/>
                    </a:cubicBezTo>
                    <a:cubicBezTo>
                      <a:pt x="352766" y="7921"/>
                      <a:pt x="357447" y="2411"/>
                      <a:pt x="365709" y="758"/>
                    </a:cubicBezTo>
                    <a:cubicBezTo>
                      <a:pt x="369013" y="207"/>
                      <a:pt x="372593" y="482"/>
                      <a:pt x="375897" y="482"/>
                    </a:cubicBezTo>
                    <a:cubicBezTo>
                      <a:pt x="502018" y="482"/>
                      <a:pt x="628139" y="482"/>
                      <a:pt x="754259" y="482"/>
                    </a:cubicBezTo>
                    <a:cubicBezTo>
                      <a:pt x="782347" y="482"/>
                      <a:pt x="795290" y="13431"/>
                      <a:pt x="795290" y="41534"/>
                    </a:cubicBezTo>
                    <a:cubicBezTo>
                      <a:pt x="795290" y="52830"/>
                      <a:pt x="795290" y="64126"/>
                      <a:pt x="795290" y="75697"/>
                    </a:cubicBezTo>
                    <a:cubicBezTo>
                      <a:pt x="795290" y="102422"/>
                      <a:pt x="786203" y="113443"/>
                      <a:pt x="758941" y="118402"/>
                    </a:cubicBezTo>
                    <a:cubicBezTo>
                      <a:pt x="758941" y="123912"/>
                      <a:pt x="758941" y="129698"/>
                      <a:pt x="758941" y="137137"/>
                    </a:cubicBezTo>
                    <a:cubicBezTo>
                      <a:pt x="762245" y="137137"/>
                      <a:pt x="765825" y="137137"/>
                      <a:pt x="769405" y="137137"/>
                    </a:cubicBezTo>
                    <a:cubicBezTo>
                      <a:pt x="808783" y="137137"/>
                      <a:pt x="848437" y="137137"/>
                      <a:pt x="887815" y="137137"/>
                    </a:cubicBezTo>
                    <a:cubicBezTo>
                      <a:pt x="919758" y="137137"/>
                      <a:pt x="942064" y="155872"/>
                      <a:pt x="942890" y="187556"/>
                    </a:cubicBezTo>
                    <a:cubicBezTo>
                      <a:pt x="946194" y="308782"/>
                      <a:pt x="913149" y="417059"/>
                      <a:pt x="824479" y="503846"/>
                    </a:cubicBezTo>
                    <a:cubicBezTo>
                      <a:pt x="777391" y="550132"/>
                      <a:pt x="719563" y="578234"/>
                      <a:pt x="656502" y="596143"/>
                    </a:cubicBezTo>
                    <a:cubicBezTo>
                      <a:pt x="651821" y="597520"/>
                      <a:pt x="646864" y="599725"/>
                      <a:pt x="642733" y="602755"/>
                    </a:cubicBezTo>
                    <a:cubicBezTo>
                      <a:pt x="619051" y="620113"/>
                      <a:pt x="593442" y="633613"/>
                      <a:pt x="565905" y="643807"/>
                    </a:cubicBezTo>
                    <a:cubicBezTo>
                      <a:pt x="562049" y="645184"/>
                      <a:pt x="558194" y="648490"/>
                      <a:pt x="555991" y="651797"/>
                    </a:cubicBezTo>
                    <a:cubicBezTo>
                      <a:pt x="527077" y="697256"/>
                      <a:pt x="521845" y="745747"/>
                      <a:pt x="538643" y="796717"/>
                    </a:cubicBezTo>
                    <a:cubicBezTo>
                      <a:pt x="541947" y="806360"/>
                      <a:pt x="543049" y="819585"/>
                      <a:pt x="549658" y="824819"/>
                    </a:cubicBezTo>
                    <a:cubicBezTo>
                      <a:pt x="556542" y="829779"/>
                      <a:pt x="569484" y="827024"/>
                      <a:pt x="579673" y="827024"/>
                    </a:cubicBezTo>
                    <a:cubicBezTo>
                      <a:pt x="624284" y="827299"/>
                      <a:pt x="651270" y="854299"/>
                      <a:pt x="651545" y="899208"/>
                    </a:cubicBezTo>
                    <a:cubicBezTo>
                      <a:pt x="651545" y="907749"/>
                      <a:pt x="651545" y="916290"/>
                      <a:pt x="651545" y="926484"/>
                    </a:cubicBezTo>
                    <a:cubicBezTo>
                      <a:pt x="668068" y="926484"/>
                      <a:pt x="683764" y="926484"/>
                      <a:pt x="699460" y="926484"/>
                    </a:cubicBezTo>
                    <a:cubicBezTo>
                      <a:pt x="727548" y="926484"/>
                      <a:pt x="736911" y="936127"/>
                      <a:pt x="736911" y="964505"/>
                    </a:cubicBezTo>
                    <a:cubicBezTo>
                      <a:pt x="736911" y="982689"/>
                      <a:pt x="736360" y="1000873"/>
                      <a:pt x="737186" y="1019057"/>
                    </a:cubicBezTo>
                    <a:cubicBezTo>
                      <a:pt x="738012" y="1036689"/>
                      <a:pt x="731954" y="1049639"/>
                      <a:pt x="715157" y="1056802"/>
                    </a:cubicBezTo>
                    <a:cubicBezTo>
                      <a:pt x="552687" y="1056251"/>
                      <a:pt x="390492" y="1056251"/>
                      <a:pt x="228298" y="1056251"/>
                    </a:cubicBezTo>
                    <a:close/>
                    <a:moveTo>
                      <a:pt x="216181" y="117851"/>
                    </a:moveTo>
                    <a:cubicBezTo>
                      <a:pt x="216181" y="121433"/>
                      <a:pt x="216181" y="124463"/>
                      <a:pt x="216181" y="127494"/>
                    </a:cubicBezTo>
                    <a:cubicBezTo>
                      <a:pt x="216181" y="209046"/>
                      <a:pt x="215906" y="290323"/>
                      <a:pt x="216457" y="371875"/>
                    </a:cubicBezTo>
                    <a:cubicBezTo>
                      <a:pt x="216457" y="387028"/>
                      <a:pt x="218109" y="402181"/>
                      <a:pt x="220312" y="417059"/>
                    </a:cubicBezTo>
                    <a:cubicBezTo>
                      <a:pt x="242342" y="554816"/>
                      <a:pt x="381129" y="651246"/>
                      <a:pt x="518265" y="624245"/>
                    </a:cubicBezTo>
                    <a:cubicBezTo>
                      <a:pt x="641907" y="599725"/>
                      <a:pt x="726998" y="496407"/>
                      <a:pt x="727273" y="370222"/>
                    </a:cubicBezTo>
                    <a:cubicBezTo>
                      <a:pt x="727548" y="289496"/>
                      <a:pt x="727273" y="208771"/>
                      <a:pt x="727273" y="128045"/>
                    </a:cubicBezTo>
                    <a:cubicBezTo>
                      <a:pt x="727273" y="124739"/>
                      <a:pt x="727273" y="121433"/>
                      <a:pt x="727273" y="118127"/>
                    </a:cubicBezTo>
                    <a:cubicBezTo>
                      <a:pt x="556266" y="117851"/>
                      <a:pt x="386637" y="117851"/>
                      <a:pt x="216181" y="117851"/>
                    </a:cubicBezTo>
                    <a:close/>
                    <a:moveTo>
                      <a:pt x="701939" y="546275"/>
                    </a:moveTo>
                    <a:cubicBezTo>
                      <a:pt x="702765" y="545999"/>
                      <a:pt x="704417" y="545724"/>
                      <a:pt x="705794" y="545173"/>
                    </a:cubicBezTo>
                    <a:cubicBezTo>
                      <a:pt x="753433" y="524234"/>
                      <a:pt x="794739" y="494478"/>
                      <a:pt x="827784" y="454529"/>
                    </a:cubicBezTo>
                    <a:cubicBezTo>
                      <a:pt x="890569" y="378212"/>
                      <a:pt x="913976" y="288945"/>
                      <a:pt x="912323" y="191689"/>
                    </a:cubicBezTo>
                    <a:cubicBezTo>
                      <a:pt x="912048" y="174607"/>
                      <a:pt x="904062" y="167443"/>
                      <a:pt x="886989" y="167443"/>
                    </a:cubicBezTo>
                    <a:cubicBezTo>
                      <a:pt x="846785" y="167443"/>
                      <a:pt x="806580" y="167443"/>
                      <a:pt x="766376" y="167443"/>
                    </a:cubicBezTo>
                    <a:cubicBezTo>
                      <a:pt x="763622" y="167443"/>
                      <a:pt x="761144" y="167995"/>
                      <a:pt x="758665" y="168270"/>
                    </a:cubicBezTo>
                    <a:cubicBezTo>
                      <a:pt x="758665" y="182046"/>
                      <a:pt x="758665" y="194995"/>
                      <a:pt x="758665" y="208771"/>
                    </a:cubicBezTo>
                    <a:cubicBezTo>
                      <a:pt x="785377" y="208771"/>
                      <a:pt x="811262" y="208495"/>
                      <a:pt x="837422" y="208771"/>
                    </a:cubicBezTo>
                    <a:cubicBezTo>
                      <a:pt x="858350" y="209046"/>
                      <a:pt x="871293" y="222271"/>
                      <a:pt x="869365" y="242934"/>
                    </a:cubicBezTo>
                    <a:cubicBezTo>
                      <a:pt x="867713" y="259190"/>
                      <a:pt x="864684" y="275445"/>
                      <a:pt x="861655" y="291700"/>
                    </a:cubicBezTo>
                    <a:cubicBezTo>
                      <a:pt x="859727" y="302170"/>
                      <a:pt x="852292" y="307129"/>
                      <a:pt x="843205" y="305200"/>
                    </a:cubicBezTo>
                    <a:cubicBezTo>
                      <a:pt x="834117" y="303547"/>
                      <a:pt x="829987" y="295557"/>
                      <a:pt x="831915" y="284537"/>
                    </a:cubicBezTo>
                    <a:cubicBezTo>
                      <a:pt x="834393" y="269935"/>
                      <a:pt x="836871" y="255608"/>
                      <a:pt x="839350" y="240179"/>
                    </a:cubicBezTo>
                    <a:cubicBezTo>
                      <a:pt x="811812" y="240179"/>
                      <a:pt x="785377" y="240179"/>
                      <a:pt x="756462" y="240179"/>
                    </a:cubicBezTo>
                    <a:cubicBezTo>
                      <a:pt x="756462" y="302721"/>
                      <a:pt x="756462" y="364711"/>
                      <a:pt x="756462" y="425875"/>
                    </a:cubicBezTo>
                    <a:cubicBezTo>
                      <a:pt x="760318" y="421743"/>
                      <a:pt x="766651" y="416508"/>
                      <a:pt x="770782" y="410447"/>
                    </a:cubicBezTo>
                    <a:cubicBezTo>
                      <a:pt x="783724" y="391436"/>
                      <a:pt x="796116" y="372150"/>
                      <a:pt x="808232" y="352864"/>
                    </a:cubicBezTo>
                    <a:cubicBezTo>
                      <a:pt x="812363" y="346527"/>
                      <a:pt x="817595" y="341017"/>
                      <a:pt x="824755" y="343497"/>
                    </a:cubicBezTo>
                    <a:cubicBezTo>
                      <a:pt x="829987" y="345425"/>
                      <a:pt x="835219" y="350936"/>
                      <a:pt x="837697" y="356170"/>
                    </a:cubicBezTo>
                    <a:cubicBezTo>
                      <a:pt x="839350" y="359477"/>
                      <a:pt x="836596" y="365538"/>
                      <a:pt x="834668" y="369671"/>
                    </a:cubicBezTo>
                    <a:cubicBezTo>
                      <a:pt x="813465" y="413202"/>
                      <a:pt x="783174" y="449019"/>
                      <a:pt x="743795" y="477121"/>
                    </a:cubicBezTo>
                    <a:cubicBezTo>
                      <a:pt x="741042" y="479049"/>
                      <a:pt x="737737" y="480978"/>
                      <a:pt x="736085" y="483733"/>
                    </a:cubicBezTo>
                    <a:cubicBezTo>
                      <a:pt x="724519" y="504397"/>
                      <a:pt x="713229" y="525336"/>
                      <a:pt x="701939" y="546275"/>
                    </a:cubicBezTo>
                    <a:close/>
                    <a:moveTo>
                      <a:pt x="705518" y="957617"/>
                    </a:moveTo>
                    <a:cubicBezTo>
                      <a:pt x="549107" y="957617"/>
                      <a:pt x="393521" y="957617"/>
                      <a:pt x="237936" y="957617"/>
                    </a:cubicBezTo>
                    <a:cubicBezTo>
                      <a:pt x="237936" y="980485"/>
                      <a:pt x="237936" y="1002526"/>
                      <a:pt x="237936" y="1024567"/>
                    </a:cubicBezTo>
                    <a:cubicBezTo>
                      <a:pt x="394072" y="1024567"/>
                      <a:pt x="549658" y="1024567"/>
                      <a:pt x="705518" y="1024567"/>
                    </a:cubicBezTo>
                    <a:cubicBezTo>
                      <a:pt x="705518" y="1001975"/>
                      <a:pt x="705518" y="980209"/>
                      <a:pt x="705518" y="957617"/>
                    </a:cubicBezTo>
                    <a:close/>
                    <a:moveTo>
                      <a:pt x="184789" y="167443"/>
                    </a:moveTo>
                    <a:cubicBezTo>
                      <a:pt x="180383" y="167443"/>
                      <a:pt x="177078" y="167443"/>
                      <a:pt x="173774" y="167443"/>
                    </a:cubicBezTo>
                    <a:cubicBezTo>
                      <a:pt x="135222" y="167443"/>
                      <a:pt x="96669" y="167443"/>
                      <a:pt x="58393" y="167443"/>
                    </a:cubicBezTo>
                    <a:cubicBezTo>
                      <a:pt x="38290" y="167443"/>
                      <a:pt x="31406" y="174331"/>
                      <a:pt x="30855" y="194719"/>
                    </a:cubicBezTo>
                    <a:cubicBezTo>
                      <a:pt x="29754" y="229985"/>
                      <a:pt x="33334" y="264700"/>
                      <a:pt x="41044" y="299139"/>
                    </a:cubicBezTo>
                    <a:cubicBezTo>
                      <a:pt x="66103" y="409069"/>
                      <a:pt x="126410" y="491723"/>
                      <a:pt x="229399" y="541316"/>
                    </a:cubicBezTo>
                    <a:cubicBezTo>
                      <a:pt x="233530" y="543244"/>
                      <a:pt x="237936" y="545173"/>
                      <a:pt x="241791" y="546826"/>
                    </a:cubicBezTo>
                    <a:cubicBezTo>
                      <a:pt x="230225" y="525336"/>
                      <a:pt x="218935" y="504397"/>
                      <a:pt x="207369" y="483458"/>
                    </a:cubicBezTo>
                    <a:cubicBezTo>
                      <a:pt x="206268" y="481254"/>
                      <a:pt x="203514" y="479601"/>
                      <a:pt x="201311" y="477948"/>
                    </a:cubicBezTo>
                    <a:cubicBezTo>
                      <a:pt x="120627" y="420365"/>
                      <a:pt x="84278" y="338537"/>
                      <a:pt x="74089" y="242934"/>
                    </a:cubicBezTo>
                    <a:cubicBezTo>
                      <a:pt x="71886" y="222271"/>
                      <a:pt x="84828" y="208771"/>
                      <a:pt x="105757" y="208771"/>
                    </a:cubicBezTo>
                    <a:cubicBezTo>
                      <a:pt x="123656" y="208495"/>
                      <a:pt x="141555" y="208771"/>
                      <a:pt x="159454" y="208771"/>
                    </a:cubicBezTo>
                    <a:cubicBezTo>
                      <a:pt x="167991" y="208771"/>
                      <a:pt x="176252" y="208771"/>
                      <a:pt x="185064" y="208771"/>
                    </a:cubicBezTo>
                    <a:cubicBezTo>
                      <a:pt x="184789" y="194444"/>
                      <a:pt x="184789" y="181770"/>
                      <a:pt x="184789" y="167443"/>
                    </a:cubicBezTo>
                    <a:close/>
                    <a:moveTo>
                      <a:pt x="322750" y="925106"/>
                    </a:moveTo>
                    <a:cubicBezTo>
                      <a:pt x="422160" y="925106"/>
                      <a:pt x="520743" y="925106"/>
                      <a:pt x="620704" y="925106"/>
                    </a:cubicBezTo>
                    <a:cubicBezTo>
                      <a:pt x="620704" y="916014"/>
                      <a:pt x="620704" y="907198"/>
                      <a:pt x="620704" y="898382"/>
                    </a:cubicBezTo>
                    <a:cubicBezTo>
                      <a:pt x="620428" y="871381"/>
                      <a:pt x="607210" y="857881"/>
                      <a:pt x="580224" y="857606"/>
                    </a:cubicBezTo>
                    <a:cubicBezTo>
                      <a:pt x="540295" y="857606"/>
                      <a:pt x="500641" y="857606"/>
                      <a:pt x="460712" y="857606"/>
                    </a:cubicBezTo>
                    <a:cubicBezTo>
                      <a:pt x="427117" y="857606"/>
                      <a:pt x="393246" y="857330"/>
                      <a:pt x="359650" y="857606"/>
                    </a:cubicBezTo>
                    <a:cubicBezTo>
                      <a:pt x="337345" y="857881"/>
                      <a:pt x="323301" y="872208"/>
                      <a:pt x="322750" y="894524"/>
                    </a:cubicBezTo>
                    <a:cubicBezTo>
                      <a:pt x="322475" y="904167"/>
                      <a:pt x="322750" y="913810"/>
                      <a:pt x="322750" y="925106"/>
                    </a:cubicBezTo>
                    <a:close/>
                    <a:moveTo>
                      <a:pt x="516613" y="825921"/>
                    </a:moveTo>
                    <a:cubicBezTo>
                      <a:pt x="492931" y="768615"/>
                      <a:pt x="491829" y="712410"/>
                      <a:pt x="516888" y="657583"/>
                    </a:cubicBezTo>
                    <a:cubicBezTo>
                      <a:pt x="486597" y="657583"/>
                      <a:pt x="456857" y="657583"/>
                      <a:pt x="426566" y="657583"/>
                    </a:cubicBezTo>
                    <a:cubicBezTo>
                      <a:pt x="451900" y="712410"/>
                      <a:pt x="450248" y="768890"/>
                      <a:pt x="427117" y="825921"/>
                    </a:cubicBezTo>
                    <a:cubicBezTo>
                      <a:pt x="457408" y="825921"/>
                      <a:pt x="485496" y="825921"/>
                      <a:pt x="516613" y="825921"/>
                    </a:cubicBezTo>
                    <a:close/>
                    <a:moveTo>
                      <a:pt x="104380" y="240179"/>
                    </a:moveTo>
                    <a:cubicBezTo>
                      <a:pt x="112641" y="312364"/>
                      <a:pt x="136323" y="376007"/>
                      <a:pt x="186716" y="425875"/>
                    </a:cubicBezTo>
                    <a:cubicBezTo>
                      <a:pt x="186716" y="364711"/>
                      <a:pt x="186716" y="302721"/>
                      <a:pt x="186716" y="240179"/>
                    </a:cubicBezTo>
                    <a:cubicBezTo>
                      <a:pt x="157802" y="240179"/>
                      <a:pt x="131917" y="240179"/>
                      <a:pt x="104380" y="240179"/>
                    </a:cubicBezTo>
                    <a:close/>
                  </a:path>
                </a:pathLst>
              </a:custGeom>
              <a:grpFill/>
              <a:ln w="2749"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A3D5B9AD-58E8-0B63-217E-05B90712DAD3}"/>
                  </a:ext>
                </a:extLst>
              </p:cNvPr>
              <p:cNvSpPr/>
              <p:nvPr/>
            </p:nvSpPr>
            <p:spPr>
              <a:xfrm>
                <a:off x="1083111" y="4582511"/>
                <a:ext cx="267075" cy="258431"/>
              </a:xfrm>
              <a:custGeom>
                <a:avLst/>
                <a:gdLst>
                  <a:gd name="connsiteX0" fmla="*/ 192412 w 267075"/>
                  <a:gd name="connsiteY0" fmla="*/ 258432 h 258431"/>
                  <a:gd name="connsiteX1" fmla="*/ 169831 w 267075"/>
                  <a:gd name="connsiteY1" fmla="*/ 249615 h 258431"/>
                  <a:gd name="connsiteX2" fmla="*/ 141743 w 267075"/>
                  <a:gd name="connsiteY2" fmla="*/ 234738 h 258431"/>
                  <a:gd name="connsiteX3" fmla="*/ 124670 w 267075"/>
                  <a:gd name="connsiteY3" fmla="*/ 235013 h 258431"/>
                  <a:gd name="connsiteX4" fmla="*/ 93002 w 267075"/>
                  <a:gd name="connsiteY4" fmla="*/ 251819 h 258431"/>
                  <a:gd name="connsiteX5" fmla="*/ 52247 w 267075"/>
                  <a:gd name="connsiteY5" fmla="*/ 249615 h 258431"/>
                  <a:gd name="connsiteX6" fmla="*/ 37928 w 267075"/>
                  <a:gd name="connsiteY6" fmla="*/ 211319 h 258431"/>
                  <a:gd name="connsiteX7" fmla="*/ 44261 w 267075"/>
                  <a:gd name="connsiteY7" fmla="*/ 175778 h 258431"/>
                  <a:gd name="connsiteX8" fmla="*/ 38754 w 267075"/>
                  <a:gd name="connsiteY8" fmla="*/ 159522 h 258431"/>
                  <a:gd name="connsiteX9" fmla="*/ 12043 w 267075"/>
                  <a:gd name="connsiteY9" fmla="*/ 133624 h 258431"/>
                  <a:gd name="connsiteX10" fmla="*/ 2129 w 267075"/>
                  <a:gd name="connsiteY10" fmla="*/ 95052 h 258431"/>
                  <a:gd name="connsiteX11" fmla="*/ 32145 w 267075"/>
                  <a:gd name="connsiteY11" fmla="*/ 70256 h 258431"/>
                  <a:gd name="connsiteX12" fmla="*/ 68770 w 267075"/>
                  <a:gd name="connsiteY12" fmla="*/ 65021 h 258431"/>
                  <a:gd name="connsiteX13" fmla="*/ 84190 w 267075"/>
                  <a:gd name="connsiteY13" fmla="*/ 53725 h 258431"/>
                  <a:gd name="connsiteX14" fmla="*/ 100162 w 267075"/>
                  <a:gd name="connsiteY14" fmla="*/ 21490 h 258431"/>
                  <a:gd name="connsiteX15" fmla="*/ 133758 w 267075"/>
                  <a:gd name="connsiteY15" fmla="*/ 0 h 258431"/>
                  <a:gd name="connsiteX16" fmla="*/ 167353 w 267075"/>
                  <a:gd name="connsiteY16" fmla="*/ 21490 h 258431"/>
                  <a:gd name="connsiteX17" fmla="*/ 183600 w 267075"/>
                  <a:gd name="connsiteY17" fmla="*/ 54827 h 258431"/>
                  <a:gd name="connsiteX18" fmla="*/ 198470 w 267075"/>
                  <a:gd name="connsiteY18" fmla="*/ 65021 h 258431"/>
                  <a:gd name="connsiteX19" fmla="*/ 236196 w 267075"/>
                  <a:gd name="connsiteY19" fmla="*/ 70531 h 258431"/>
                  <a:gd name="connsiteX20" fmla="*/ 265110 w 267075"/>
                  <a:gd name="connsiteY20" fmla="*/ 95328 h 258431"/>
                  <a:gd name="connsiteX21" fmla="*/ 256298 w 267075"/>
                  <a:gd name="connsiteY21" fmla="*/ 132522 h 258431"/>
                  <a:gd name="connsiteX22" fmla="*/ 228210 w 267075"/>
                  <a:gd name="connsiteY22" fmla="*/ 159798 h 258431"/>
                  <a:gd name="connsiteX23" fmla="*/ 222978 w 267075"/>
                  <a:gd name="connsiteY23" fmla="*/ 176053 h 258431"/>
                  <a:gd name="connsiteX24" fmla="*/ 229587 w 267075"/>
                  <a:gd name="connsiteY24" fmla="*/ 214625 h 258431"/>
                  <a:gd name="connsiteX25" fmla="*/ 192412 w 267075"/>
                  <a:gd name="connsiteY25" fmla="*/ 258432 h 258431"/>
                  <a:gd name="connsiteX26" fmla="*/ 132656 w 267075"/>
                  <a:gd name="connsiteY26" fmla="*/ 199196 h 258431"/>
                  <a:gd name="connsiteX27" fmla="*/ 152483 w 267075"/>
                  <a:gd name="connsiteY27" fmla="*/ 206084 h 258431"/>
                  <a:gd name="connsiteX28" fmla="*/ 185252 w 267075"/>
                  <a:gd name="connsiteY28" fmla="*/ 223166 h 258431"/>
                  <a:gd name="connsiteX29" fmla="*/ 195716 w 267075"/>
                  <a:gd name="connsiteY29" fmla="*/ 225095 h 258431"/>
                  <a:gd name="connsiteX30" fmla="*/ 197369 w 267075"/>
                  <a:gd name="connsiteY30" fmla="*/ 214901 h 258431"/>
                  <a:gd name="connsiteX31" fmla="*/ 191586 w 267075"/>
                  <a:gd name="connsiteY31" fmla="*/ 180462 h 258431"/>
                  <a:gd name="connsiteX32" fmla="*/ 204528 w 267075"/>
                  <a:gd name="connsiteY32" fmla="*/ 139410 h 258431"/>
                  <a:gd name="connsiteX33" fmla="*/ 229587 w 267075"/>
                  <a:gd name="connsiteY33" fmla="*/ 114889 h 258431"/>
                  <a:gd name="connsiteX34" fmla="*/ 234819 w 267075"/>
                  <a:gd name="connsiteY34" fmla="*/ 105522 h 258431"/>
                  <a:gd name="connsiteX35" fmla="*/ 224355 w 267075"/>
                  <a:gd name="connsiteY35" fmla="*/ 100563 h 258431"/>
                  <a:gd name="connsiteX36" fmla="*/ 189658 w 267075"/>
                  <a:gd name="connsiteY36" fmla="*/ 95603 h 258431"/>
                  <a:gd name="connsiteX37" fmla="*/ 156338 w 267075"/>
                  <a:gd name="connsiteY37" fmla="*/ 71634 h 258431"/>
                  <a:gd name="connsiteX38" fmla="*/ 140366 w 267075"/>
                  <a:gd name="connsiteY38" fmla="*/ 39398 h 258431"/>
                  <a:gd name="connsiteX39" fmla="*/ 132931 w 267075"/>
                  <a:gd name="connsiteY39" fmla="*/ 32235 h 258431"/>
                  <a:gd name="connsiteX40" fmla="*/ 125496 w 267075"/>
                  <a:gd name="connsiteY40" fmla="*/ 39123 h 258431"/>
                  <a:gd name="connsiteX41" fmla="*/ 108148 w 267075"/>
                  <a:gd name="connsiteY41" fmla="*/ 74113 h 258431"/>
                  <a:gd name="connsiteX42" fmla="*/ 80335 w 267075"/>
                  <a:gd name="connsiteY42" fmla="*/ 94777 h 258431"/>
                  <a:gd name="connsiteX43" fmla="*/ 39580 w 267075"/>
                  <a:gd name="connsiteY43" fmla="*/ 100838 h 258431"/>
                  <a:gd name="connsiteX44" fmla="*/ 31594 w 267075"/>
                  <a:gd name="connsiteY44" fmla="*/ 105522 h 258431"/>
                  <a:gd name="connsiteX45" fmla="*/ 35174 w 267075"/>
                  <a:gd name="connsiteY45" fmla="*/ 114063 h 258431"/>
                  <a:gd name="connsiteX46" fmla="*/ 62436 w 267075"/>
                  <a:gd name="connsiteY46" fmla="*/ 140787 h 258431"/>
                  <a:gd name="connsiteX47" fmla="*/ 74552 w 267075"/>
                  <a:gd name="connsiteY47" fmla="*/ 179084 h 258431"/>
                  <a:gd name="connsiteX48" fmla="*/ 68219 w 267075"/>
                  <a:gd name="connsiteY48" fmla="*/ 216554 h 258431"/>
                  <a:gd name="connsiteX49" fmla="*/ 70146 w 267075"/>
                  <a:gd name="connsiteY49" fmla="*/ 224819 h 258431"/>
                  <a:gd name="connsiteX50" fmla="*/ 78408 w 267075"/>
                  <a:gd name="connsiteY50" fmla="*/ 224544 h 258431"/>
                  <a:gd name="connsiteX51" fmla="*/ 110351 w 267075"/>
                  <a:gd name="connsiteY51" fmla="*/ 208288 h 258431"/>
                  <a:gd name="connsiteX52" fmla="*/ 132656 w 267075"/>
                  <a:gd name="connsiteY52" fmla="*/ 199196 h 25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7075" h="258431">
                    <a:moveTo>
                      <a:pt x="192412" y="258432"/>
                    </a:moveTo>
                    <a:cubicBezTo>
                      <a:pt x="184977" y="255677"/>
                      <a:pt x="176991" y="253197"/>
                      <a:pt x="169831" y="249615"/>
                    </a:cubicBezTo>
                    <a:cubicBezTo>
                      <a:pt x="160193" y="245207"/>
                      <a:pt x="150831" y="240248"/>
                      <a:pt x="141743" y="234738"/>
                    </a:cubicBezTo>
                    <a:cubicBezTo>
                      <a:pt x="135685" y="231156"/>
                      <a:pt x="130453" y="231432"/>
                      <a:pt x="124670" y="235013"/>
                    </a:cubicBezTo>
                    <a:cubicBezTo>
                      <a:pt x="114206" y="241075"/>
                      <a:pt x="103467" y="246309"/>
                      <a:pt x="93002" y="251819"/>
                    </a:cubicBezTo>
                    <a:cubicBezTo>
                      <a:pt x="78958" y="258983"/>
                      <a:pt x="65190" y="259258"/>
                      <a:pt x="52247" y="249615"/>
                    </a:cubicBezTo>
                    <a:cubicBezTo>
                      <a:pt x="39580" y="240248"/>
                      <a:pt x="34899" y="227299"/>
                      <a:pt x="37928" y="211319"/>
                    </a:cubicBezTo>
                    <a:cubicBezTo>
                      <a:pt x="40131" y="199472"/>
                      <a:pt x="41783" y="187625"/>
                      <a:pt x="44261" y="175778"/>
                    </a:cubicBezTo>
                    <a:cubicBezTo>
                      <a:pt x="45638" y="168890"/>
                      <a:pt x="43986" y="164206"/>
                      <a:pt x="38754" y="159522"/>
                    </a:cubicBezTo>
                    <a:cubicBezTo>
                      <a:pt x="29667" y="151257"/>
                      <a:pt x="20855" y="142441"/>
                      <a:pt x="12043" y="133624"/>
                    </a:cubicBezTo>
                    <a:cubicBezTo>
                      <a:pt x="1028" y="122879"/>
                      <a:pt x="-2827" y="109654"/>
                      <a:pt x="2129" y="95052"/>
                    </a:cubicBezTo>
                    <a:cubicBezTo>
                      <a:pt x="6811" y="80726"/>
                      <a:pt x="17000" y="72460"/>
                      <a:pt x="32145" y="70256"/>
                    </a:cubicBezTo>
                    <a:cubicBezTo>
                      <a:pt x="44261" y="68327"/>
                      <a:pt x="56378" y="66123"/>
                      <a:pt x="68770" y="65021"/>
                    </a:cubicBezTo>
                    <a:cubicBezTo>
                      <a:pt x="76755" y="64195"/>
                      <a:pt x="80886" y="60888"/>
                      <a:pt x="84190" y="53725"/>
                    </a:cubicBezTo>
                    <a:cubicBezTo>
                      <a:pt x="89147" y="42705"/>
                      <a:pt x="94655" y="32235"/>
                      <a:pt x="100162" y="21490"/>
                    </a:cubicBezTo>
                    <a:cubicBezTo>
                      <a:pt x="107046" y="7714"/>
                      <a:pt x="118061" y="0"/>
                      <a:pt x="133758" y="0"/>
                    </a:cubicBezTo>
                    <a:cubicBezTo>
                      <a:pt x="149454" y="0"/>
                      <a:pt x="160469" y="7714"/>
                      <a:pt x="167353" y="21490"/>
                    </a:cubicBezTo>
                    <a:cubicBezTo>
                      <a:pt x="172860" y="32511"/>
                      <a:pt x="178643" y="43531"/>
                      <a:pt x="183600" y="54827"/>
                    </a:cubicBezTo>
                    <a:cubicBezTo>
                      <a:pt x="186629" y="61715"/>
                      <a:pt x="191310" y="64195"/>
                      <a:pt x="198470" y="65021"/>
                    </a:cubicBezTo>
                    <a:cubicBezTo>
                      <a:pt x="211137" y="66399"/>
                      <a:pt x="223529" y="68603"/>
                      <a:pt x="236196" y="70531"/>
                    </a:cubicBezTo>
                    <a:cubicBezTo>
                      <a:pt x="250791" y="73011"/>
                      <a:pt x="260429" y="81552"/>
                      <a:pt x="265110" y="95328"/>
                    </a:cubicBezTo>
                    <a:cubicBezTo>
                      <a:pt x="269516" y="109103"/>
                      <a:pt x="266487" y="122053"/>
                      <a:pt x="256298" y="132522"/>
                    </a:cubicBezTo>
                    <a:cubicBezTo>
                      <a:pt x="247211" y="141890"/>
                      <a:pt x="237848" y="150982"/>
                      <a:pt x="228210" y="159798"/>
                    </a:cubicBezTo>
                    <a:cubicBezTo>
                      <a:pt x="222978" y="164482"/>
                      <a:pt x="221601" y="169441"/>
                      <a:pt x="222978" y="176053"/>
                    </a:cubicBezTo>
                    <a:cubicBezTo>
                      <a:pt x="225732" y="188727"/>
                      <a:pt x="227660" y="201676"/>
                      <a:pt x="229587" y="214625"/>
                    </a:cubicBezTo>
                    <a:cubicBezTo>
                      <a:pt x="232341" y="237217"/>
                      <a:pt x="215543" y="256779"/>
                      <a:pt x="192412" y="258432"/>
                    </a:cubicBezTo>
                    <a:close/>
                    <a:moveTo>
                      <a:pt x="132656" y="199196"/>
                    </a:moveTo>
                    <a:cubicBezTo>
                      <a:pt x="139816" y="201676"/>
                      <a:pt x="146700" y="203054"/>
                      <a:pt x="152483" y="206084"/>
                    </a:cubicBezTo>
                    <a:cubicBezTo>
                      <a:pt x="163498" y="211319"/>
                      <a:pt x="174237" y="217656"/>
                      <a:pt x="185252" y="223166"/>
                    </a:cubicBezTo>
                    <a:cubicBezTo>
                      <a:pt x="188281" y="224544"/>
                      <a:pt x="192137" y="224544"/>
                      <a:pt x="195716" y="225095"/>
                    </a:cubicBezTo>
                    <a:cubicBezTo>
                      <a:pt x="196267" y="221513"/>
                      <a:pt x="197644" y="218207"/>
                      <a:pt x="197369" y="214901"/>
                    </a:cubicBezTo>
                    <a:cubicBezTo>
                      <a:pt x="195716" y="203329"/>
                      <a:pt x="194064" y="191758"/>
                      <a:pt x="191586" y="180462"/>
                    </a:cubicBezTo>
                    <a:cubicBezTo>
                      <a:pt x="188281" y="164206"/>
                      <a:pt x="192137" y="150706"/>
                      <a:pt x="204528" y="139410"/>
                    </a:cubicBezTo>
                    <a:cubicBezTo>
                      <a:pt x="213065" y="131696"/>
                      <a:pt x="221601" y="123430"/>
                      <a:pt x="229587" y="114889"/>
                    </a:cubicBezTo>
                    <a:cubicBezTo>
                      <a:pt x="232066" y="112410"/>
                      <a:pt x="232892" y="108828"/>
                      <a:pt x="234819" y="105522"/>
                    </a:cubicBezTo>
                    <a:cubicBezTo>
                      <a:pt x="231515" y="103869"/>
                      <a:pt x="228210" y="101114"/>
                      <a:pt x="224355" y="100563"/>
                    </a:cubicBezTo>
                    <a:cubicBezTo>
                      <a:pt x="212790" y="98358"/>
                      <a:pt x="201224" y="96981"/>
                      <a:pt x="189658" y="95603"/>
                    </a:cubicBezTo>
                    <a:cubicBezTo>
                      <a:pt x="174237" y="93675"/>
                      <a:pt x="162947" y="85960"/>
                      <a:pt x="156338" y="71634"/>
                    </a:cubicBezTo>
                    <a:cubicBezTo>
                      <a:pt x="151381" y="60613"/>
                      <a:pt x="146149" y="49868"/>
                      <a:pt x="140366" y="39398"/>
                    </a:cubicBezTo>
                    <a:cubicBezTo>
                      <a:pt x="138714" y="36368"/>
                      <a:pt x="135685" y="32511"/>
                      <a:pt x="132931" y="32235"/>
                    </a:cubicBezTo>
                    <a:cubicBezTo>
                      <a:pt x="130453" y="32235"/>
                      <a:pt x="126873" y="36092"/>
                      <a:pt x="125496" y="39123"/>
                    </a:cubicBezTo>
                    <a:cubicBezTo>
                      <a:pt x="119438" y="50694"/>
                      <a:pt x="113931" y="62542"/>
                      <a:pt x="108148" y="74113"/>
                    </a:cubicBezTo>
                    <a:cubicBezTo>
                      <a:pt x="102365" y="85685"/>
                      <a:pt x="93278" y="92848"/>
                      <a:pt x="80335" y="94777"/>
                    </a:cubicBezTo>
                    <a:cubicBezTo>
                      <a:pt x="66842" y="96981"/>
                      <a:pt x="53073" y="98634"/>
                      <a:pt x="39580" y="100838"/>
                    </a:cubicBezTo>
                    <a:cubicBezTo>
                      <a:pt x="36551" y="101389"/>
                      <a:pt x="32420" y="103318"/>
                      <a:pt x="31594" y="105522"/>
                    </a:cubicBezTo>
                    <a:cubicBezTo>
                      <a:pt x="30768" y="107726"/>
                      <a:pt x="32971" y="111859"/>
                      <a:pt x="35174" y="114063"/>
                    </a:cubicBezTo>
                    <a:cubicBezTo>
                      <a:pt x="43986" y="123155"/>
                      <a:pt x="53073" y="131971"/>
                      <a:pt x="62436" y="140787"/>
                    </a:cubicBezTo>
                    <a:cubicBezTo>
                      <a:pt x="73726" y="151257"/>
                      <a:pt x="77306" y="164206"/>
                      <a:pt x="74552" y="179084"/>
                    </a:cubicBezTo>
                    <a:cubicBezTo>
                      <a:pt x="72349" y="191482"/>
                      <a:pt x="70146" y="204156"/>
                      <a:pt x="68219" y="216554"/>
                    </a:cubicBezTo>
                    <a:cubicBezTo>
                      <a:pt x="67943" y="219309"/>
                      <a:pt x="68494" y="223442"/>
                      <a:pt x="70146" y="224819"/>
                    </a:cubicBezTo>
                    <a:cubicBezTo>
                      <a:pt x="71799" y="226197"/>
                      <a:pt x="75929" y="225646"/>
                      <a:pt x="78408" y="224544"/>
                    </a:cubicBezTo>
                    <a:cubicBezTo>
                      <a:pt x="89147" y="219309"/>
                      <a:pt x="99611" y="213248"/>
                      <a:pt x="110351" y="208288"/>
                    </a:cubicBezTo>
                    <a:cubicBezTo>
                      <a:pt x="117786" y="204431"/>
                      <a:pt x="125221" y="201952"/>
                      <a:pt x="132656" y="199196"/>
                    </a:cubicBezTo>
                    <a:close/>
                  </a:path>
                </a:pathLst>
              </a:custGeom>
              <a:grpFill/>
              <a:ln w="2749" cap="flat">
                <a:noFill/>
                <a:prstDash val="solid"/>
                <a:miter/>
              </a:ln>
            </p:spPr>
            <p:txBody>
              <a:bodyPr rtlCol="0" anchor="ctr"/>
              <a:lstStyle/>
              <a:p>
                <a:endParaRPr lang="en-US" dirty="0"/>
              </a:p>
            </p:txBody>
          </p:sp>
        </p:grpSp>
      </p:grpSp>
      <p:grpSp>
        <p:nvGrpSpPr>
          <p:cNvPr id="81" name="Group 80">
            <a:extLst>
              <a:ext uri="{FF2B5EF4-FFF2-40B4-BE49-F238E27FC236}">
                <a16:creationId xmlns:a16="http://schemas.microsoft.com/office/drawing/2014/main" id="{D4C3990D-84B3-6DB2-863E-A632792C0DBC}"/>
              </a:ext>
            </a:extLst>
          </p:cNvPr>
          <p:cNvGrpSpPr/>
          <p:nvPr/>
        </p:nvGrpSpPr>
        <p:grpSpPr>
          <a:xfrm>
            <a:off x="-492055" y="5211957"/>
            <a:ext cx="3991455" cy="4090978"/>
            <a:chOff x="3177766" y="6791136"/>
            <a:chExt cx="1361636" cy="1395587"/>
          </a:xfrm>
          <a:solidFill>
            <a:schemeClr val="bg1">
              <a:alpha val="30000"/>
            </a:schemeClr>
          </a:solidFill>
        </p:grpSpPr>
        <p:sp>
          <p:nvSpPr>
            <p:cNvPr id="84" name="Freeform 83">
              <a:extLst>
                <a:ext uri="{FF2B5EF4-FFF2-40B4-BE49-F238E27FC236}">
                  <a16:creationId xmlns:a16="http://schemas.microsoft.com/office/drawing/2014/main" id="{0AEF161A-ECCD-1018-DFF5-93991505ADC1}"/>
                </a:ext>
              </a:extLst>
            </p:cNvPr>
            <p:cNvSpPr/>
            <p:nvPr userDrawn="1"/>
          </p:nvSpPr>
          <p:spPr>
            <a:xfrm>
              <a:off x="3177766" y="6950168"/>
              <a:ext cx="262281" cy="1196190"/>
            </a:xfrm>
            <a:custGeom>
              <a:avLst/>
              <a:gdLst>
                <a:gd name="connsiteX0" fmla="*/ 238715 w 262281"/>
                <a:gd name="connsiteY0" fmla="*/ 292709 h 1196190"/>
                <a:gd name="connsiteX1" fmla="*/ 238715 w 262281"/>
                <a:gd name="connsiteY1" fmla="*/ 145402 h 1196190"/>
                <a:gd name="connsiteX2" fmla="*/ 109101 w 262281"/>
                <a:gd name="connsiteY2" fmla="*/ 59 h 1196190"/>
                <a:gd name="connsiteX3" fmla="*/ 71788 w 262281"/>
                <a:gd name="connsiteY3" fmla="*/ 98264 h 1196190"/>
                <a:gd name="connsiteX4" fmla="*/ 81608 w 262281"/>
                <a:gd name="connsiteY4" fmla="*/ 367344 h 1196190"/>
                <a:gd name="connsiteX5" fmla="*/ 18764 w 262281"/>
                <a:gd name="connsiteY5" fmla="*/ 628568 h 1196190"/>
                <a:gd name="connsiteX6" fmla="*/ 48222 w 262281"/>
                <a:gd name="connsiteY6" fmla="*/ 999781 h 1196190"/>
                <a:gd name="connsiteX7" fmla="*/ 262281 w 262281"/>
                <a:gd name="connsiteY7" fmla="*/ 1196190 h 1196190"/>
                <a:gd name="connsiteX8" fmla="*/ 199438 w 262281"/>
                <a:gd name="connsiteY8" fmla="*/ 679634 h 1196190"/>
                <a:gd name="connsiteX9" fmla="*/ 238715 w 262281"/>
                <a:gd name="connsiteY9" fmla="*/ 292709 h 119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281" h="1196190">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grpFill/>
            <a:ln w="19616"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255E33D0-8CE1-628C-4B33-C1904E885EBF}"/>
                </a:ext>
              </a:extLst>
            </p:cNvPr>
            <p:cNvSpPr/>
            <p:nvPr userDrawn="1"/>
          </p:nvSpPr>
          <p:spPr>
            <a:xfrm>
              <a:off x="3471181" y="7651529"/>
              <a:ext cx="1017410" cy="535194"/>
            </a:xfrm>
            <a:custGeom>
              <a:avLst/>
              <a:gdLst>
                <a:gd name="connsiteX0" fmla="*/ 986139 w 1017410"/>
                <a:gd name="connsiteY0" fmla="*/ 1843 h 535194"/>
                <a:gd name="connsiteX1" fmla="*/ 811356 w 1017410"/>
                <a:gd name="connsiteY1" fmla="*/ 47017 h 535194"/>
                <a:gd name="connsiteX2" fmla="*/ 249696 w 1017410"/>
                <a:gd name="connsiteY2" fmla="*/ 225749 h 535194"/>
                <a:gd name="connsiteX3" fmla="*/ 279154 w 1017410"/>
                <a:gd name="connsiteY3" fmla="*/ 184503 h 535194"/>
                <a:gd name="connsiteX4" fmla="*/ 235949 w 1017410"/>
                <a:gd name="connsiteY4" fmla="*/ 39160 h 535194"/>
                <a:gd name="connsiteX5" fmla="*/ 98480 w 1017410"/>
                <a:gd name="connsiteY5" fmla="*/ 102011 h 535194"/>
                <a:gd name="connsiteX6" fmla="*/ 104372 w 1017410"/>
                <a:gd name="connsiteY6" fmla="*/ 215929 h 535194"/>
                <a:gd name="connsiteX7" fmla="*/ 19926 w 1017410"/>
                <a:gd name="connsiteY7" fmla="*/ 48981 h 535194"/>
                <a:gd name="connsiteX8" fmla="*/ 10107 w 1017410"/>
                <a:gd name="connsiteY8" fmla="*/ 512506 h 535194"/>
                <a:gd name="connsiteX9" fmla="*/ 416623 w 1017410"/>
                <a:gd name="connsiteY9" fmla="*/ 471260 h 535194"/>
                <a:gd name="connsiteX10" fmla="*/ 660140 w 1017410"/>
                <a:gd name="connsiteY10" fmla="*/ 320025 h 535194"/>
                <a:gd name="connsiteX11" fmla="*/ 954717 w 1017410"/>
                <a:gd name="connsiteY11" fmla="*/ 103975 h 535194"/>
                <a:gd name="connsiteX12" fmla="*/ 990067 w 1017410"/>
                <a:gd name="connsiteY12" fmla="*/ 74514 h 535194"/>
                <a:gd name="connsiteX13" fmla="*/ 1011669 w 1017410"/>
                <a:gd name="connsiteY13" fmla="*/ 13627 h 535194"/>
                <a:gd name="connsiteX14" fmla="*/ 986139 w 1017410"/>
                <a:gd name="connsiteY14" fmla="*/ 1843 h 53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7410" h="535194">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grpFill/>
            <a:ln w="19616" cap="flat">
              <a:noFill/>
              <a:prstDash val="solid"/>
              <a:miter/>
            </a:ln>
          </p:spPr>
          <p:txBody>
            <a:bodyPr rtlCol="0" anchor="ctr"/>
            <a:lstStyle/>
            <a:p>
              <a:endParaRPr lang="en-US" dirty="0"/>
            </a:p>
          </p:txBody>
        </p:sp>
        <p:sp>
          <p:nvSpPr>
            <p:cNvPr id="86" name="Freeform 85">
              <a:extLst>
                <a:ext uri="{FF2B5EF4-FFF2-40B4-BE49-F238E27FC236}">
                  <a16:creationId xmlns:a16="http://schemas.microsoft.com/office/drawing/2014/main" id="{34C3C452-7953-DA20-7A84-2C6028BC9BCD}"/>
                </a:ext>
              </a:extLst>
            </p:cNvPr>
            <p:cNvSpPr/>
            <p:nvPr userDrawn="1"/>
          </p:nvSpPr>
          <p:spPr>
            <a:xfrm>
              <a:off x="3438083" y="6791136"/>
              <a:ext cx="1101319" cy="889408"/>
            </a:xfrm>
            <a:custGeom>
              <a:avLst/>
              <a:gdLst>
                <a:gd name="connsiteX0" fmla="*/ 1089935 w 1101319"/>
                <a:gd name="connsiteY0" fmla="*/ 491023 h 889408"/>
                <a:gd name="connsiteX1" fmla="*/ 1007454 w 1101319"/>
                <a:gd name="connsiteY1" fmla="*/ 469418 h 889408"/>
                <a:gd name="connsiteX2" fmla="*/ 930864 w 1101319"/>
                <a:gd name="connsiteY2" fmla="*/ 516556 h 889408"/>
                <a:gd name="connsiteX3" fmla="*/ 714840 w 1101319"/>
                <a:gd name="connsiteY3" fmla="*/ 695288 h 889408"/>
                <a:gd name="connsiteX4" fmla="*/ 636287 w 1101319"/>
                <a:gd name="connsiteY4" fmla="*/ 750282 h 889408"/>
                <a:gd name="connsiteX5" fmla="*/ 604865 w 1101319"/>
                <a:gd name="connsiteY5" fmla="*/ 669755 h 889408"/>
                <a:gd name="connsiteX6" fmla="*/ 738407 w 1101319"/>
                <a:gd name="connsiteY6" fmla="*/ 524412 h 889408"/>
                <a:gd name="connsiteX7" fmla="*/ 989779 w 1101319"/>
                <a:gd name="connsiteY7" fmla="*/ 235691 h 889408"/>
                <a:gd name="connsiteX8" fmla="*/ 1021200 w 1101319"/>
                <a:gd name="connsiteY8" fmla="*/ 133558 h 889408"/>
                <a:gd name="connsiteX9" fmla="*/ 991743 w 1101319"/>
                <a:gd name="connsiteY9" fmla="*/ 86420 h 889408"/>
                <a:gd name="connsiteX10" fmla="*/ 883731 w 1101319"/>
                <a:gd name="connsiteY10" fmla="*/ 111953 h 889408"/>
                <a:gd name="connsiteX11" fmla="*/ 488998 w 1101319"/>
                <a:gd name="connsiteY11" fmla="*/ 547981 h 889408"/>
                <a:gd name="connsiteX12" fmla="*/ 426155 w 1101319"/>
                <a:gd name="connsiteY12" fmla="*/ 563694 h 889408"/>
                <a:gd name="connsiteX13" fmla="*/ 430083 w 1101319"/>
                <a:gd name="connsiteY13" fmla="*/ 518520 h 889408"/>
                <a:gd name="connsiteX14" fmla="*/ 667708 w 1101319"/>
                <a:gd name="connsiteY14" fmla="*/ 135522 h 889408"/>
                <a:gd name="connsiteX15" fmla="*/ 663780 w 1101319"/>
                <a:gd name="connsiteY15" fmla="*/ 15713 h 889408"/>
                <a:gd name="connsiteX16" fmla="*/ 532203 w 1101319"/>
                <a:gd name="connsiteY16" fmla="*/ 39282 h 889408"/>
                <a:gd name="connsiteX17" fmla="*/ 306360 w 1101319"/>
                <a:gd name="connsiteY17" fmla="*/ 386926 h 889408"/>
                <a:gd name="connsiteX18" fmla="*/ 109976 w 1101319"/>
                <a:gd name="connsiteY18" fmla="*/ 589227 h 889408"/>
                <a:gd name="connsiteX19" fmla="*/ 0 w 1101319"/>
                <a:gd name="connsiteY19" fmla="*/ 563694 h 889408"/>
                <a:gd name="connsiteX20" fmla="*/ 153180 w 1101319"/>
                <a:gd name="connsiteY20" fmla="*/ 781708 h 889408"/>
                <a:gd name="connsiteX21" fmla="*/ 147289 w 1101319"/>
                <a:gd name="connsiteY21" fmla="*/ 648150 h 889408"/>
                <a:gd name="connsiteX22" fmla="*/ 331890 w 1101319"/>
                <a:gd name="connsiteY22" fmla="*/ 546017 h 889408"/>
                <a:gd name="connsiteX23" fmla="*/ 406516 w 1101319"/>
                <a:gd name="connsiteY23" fmla="*/ 742426 h 889408"/>
                <a:gd name="connsiteX24" fmla="*/ 271011 w 1101319"/>
                <a:gd name="connsiteY24" fmla="*/ 850451 h 889408"/>
                <a:gd name="connsiteX25" fmla="*/ 606829 w 1101319"/>
                <a:gd name="connsiteY25" fmla="*/ 879912 h 889408"/>
                <a:gd name="connsiteX26" fmla="*/ 838563 w 1101319"/>
                <a:gd name="connsiteY26" fmla="*/ 785636 h 889408"/>
                <a:gd name="connsiteX27" fmla="*/ 1066369 w 1101319"/>
                <a:gd name="connsiteY27" fmla="*/ 601012 h 889408"/>
                <a:gd name="connsiteX28" fmla="*/ 1089935 w 1101319"/>
                <a:gd name="connsiteY28" fmla="*/ 491023 h 88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01319" h="889408">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grpFill/>
            <a:ln w="19616" cap="flat">
              <a:noFill/>
              <a:prstDash val="solid"/>
              <a:miter/>
            </a:ln>
          </p:spPr>
          <p:txBody>
            <a:bodyPr rtlCol="0" anchor="ctr"/>
            <a:lstStyle/>
            <a:p>
              <a:endParaRPr lang="en-US" dirty="0"/>
            </a:p>
          </p:txBody>
        </p:sp>
      </p:grpSp>
      <p:sp>
        <p:nvSpPr>
          <p:cNvPr id="89" name="Slide Number Placeholder 4">
            <a:extLst>
              <a:ext uri="{FF2B5EF4-FFF2-40B4-BE49-F238E27FC236}">
                <a16:creationId xmlns:a16="http://schemas.microsoft.com/office/drawing/2014/main" id="{B69A192E-D720-3C54-9336-FCB35F0FDE9E}"/>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16</a:t>
            </a:fld>
            <a:endParaRPr lang="en-US" dirty="0"/>
          </a:p>
        </p:txBody>
      </p:sp>
    </p:spTree>
    <p:extLst>
      <p:ext uri="{BB962C8B-B14F-4D97-AF65-F5344CB8AC3E}">
        <p14:creationId xmlns:p14="http://schemas.microsoft.com/office/powerpoint/2010/main" val="1958981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E9F54DF6-3569-7080-4902-CFE64316F5ED}"/>
              </a:ext>
            </a:extLst>
          </p:cNvPr>
          <p:cNvSpPr/>
          <p:nvPr/>
        </p:nvSpPr>
        <p:spPr>
          <a:xfrm>
            <a:off x="1" y="1"/>
            <a:ext cx="3644152" cy="10691812"/>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915F9E"/>
          </a:solidFill>
          <a:ln w="28891" cap="flat">
            <a:noFill/>
            <a:prstDash val="solid"/>
            <a:miter/>
          </a:ln>
        </p:spPr>
        <p:txBody>
          <a:bodyPr rtlCol="0" anchor="ctr"/>
          <a:lstStyle/>
          <a:p>
            <a:endParaRPr lang="en-US" dirty="0"/>
          </a:p>
        </p:txBody>
      </p:sp>
      <p:pic>
        <p:nvPicPr>
          <p:cNvPr id="2" name="Picture 1">
            <a:extLst>
              <a:ext uri="{FF2B5EF4-FFF2-40B4-BE49-F238E27FC236}">
                <a16:creationId xmlns:a16="http://schemas.microsoft.com/office/drawing/2014/main" id="{948F34C5-EFC9-E099-8FCF-771AC72D88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551"/>
          <a:stretch/>
        </p:blipFill>
        <p:spPr>
          <a:xfrm>
            <a:off x="1331259" y="2590368"/>
            <a:ext cx="6297458" cy="5312636"/>
          </a:xfrm>
          <a:prstGeom prst="rect">
            <a:avLst/>
          </a:prstGeom>
        </p:spPr>
      </p:pic>
      <p:grpSp>
        <p:nvGrpSpPr>
          <p:cNvPr id="15" name="Group 14">
            <a:extLst>
              <a:ext uri="{FF2B5EF4-FFF2-40B4-BE49-F238E27FC236}">
                <a16:creationId xmlns:a16="http://schemas.microsoft.com/office/drawing/2014/main" id="{B2F663B9-3889-4481-C04A-D1384ACEDBB8}"/>
              </a:ext>
            </a:extLst>
          </p:cNvPr>
          <p:cNvGrpSpPr/>
          <p:nvPr/>
        </p:nvGrpSpPr>
        <p:grpSpPr>
          <a:xfrm>
            <a:off x="-347302" y="6764416"/>
            <a:ext cx="3991455" cy="4090978"/>
            <a:chOff x="3177766" y="6791136"/>
            <a:chExt cx="1361636" cy="1395587"/>
          </a:xfrm>
          <a:solidFill>
            <a:schemeClr val="bg1">
              <a:alpha val="30000"/>
            </a:schemeClr>
          </a:solidFill>
        </p:grpSpPr>
        <p:sp>
          <p:nvSpPr>
            <p:cNvPr id="16" name="Freeform 15">
              <a:extLst>
                <a:ext uri="{FF2B5EF4-FFF2-40B4-BE49-F238E27FC236}">
                  <a16:creationId xmlns:a16="http://schemas.microsoft.com/office/drawing/2014/main" id="{053D0E20-8CA9-C47F-B347-E8D0684B544F}"/>
                </a:ext>
              </a:extLst>
            </p:cNvPr>
            <p:cNvSpPr/>
            <p:nvPr userDrawn="1"/>
          </p:nvSpPr>
          <p:spPr>
            <a:xfrm>
              <a:off x="3177766" y="6950168"/>
              <a:ext cx="262281" cy="1196190"/>
            </a:xfrm>
            <a:custGeom>
              <a:avLst/>
              <a:gdLst>
                <a:gd name="connsiteX0" fmla="*/ 238715 w 262281"/>
                <a:gd name="connsiteY0" fmla="*/ 292709 h 1196190"/>
                <a:gd name="connsiteX1" fmla="*/ 238715 w 262281"/>
                <a:gd name="connsiteY1" fmla="*/ 145402 h 1196190"/>
                <a:gd name="connsiteX2" fmla="*/ 109101 w 262281"/>
                <a:gd name="connsiteY2" fmla="*/ 59 h 1196190"/>
                <a:gd name="connsiteX3" fmla="*/ 71788 w 262281"/>
                <a:gd name="connsiteY3" fmla="*/ 98264 h 1196190"/>
                <a:gd name="connsiteX4" fmla="*/ 81608 w 262281"/>
                <a:gd name="connsiteY4" fmla="*/ 367344 h 1196190"/>
                <a:gd name="connsiteX5" fmla="*/ 18764 w 262281"/>
                <a:gd name="connsiteY5" fmla="*/ 628568 h 1196190"/>
                <a:gd name="connsiteX6" fmla="*/ 48222 w 262281"/>
                <a:gd name="connsiteY6" fmla="*/ 999781 h 1196190"/>
                <a:gd name="connsiteX7" fmla="*/ 262281 w 262281"/>
                <a:gd name="connsiteY7" fmla="*/ 1196190 h 1196190"/>
                <a:gd name="connsiteX8" fmla="*/ 199438 w 262281"/>
                <a:gd name="connsiteY8" fmla="*/ 679634 h 1196190"/>
                <a:gd name="connsiteX9" fmla="*/ 238715 w 262281"/>
                <a:gd name="connsiteY9" fmla="*/ 292709 h 119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281" h="1196190">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grpFill/>
            <a:ln w="19616"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4AA15297-DEFD-351F-8C27-3C8DF95594B6}"/>
                </a:ext>
              </a:extLst>
            </p:cNvPr>
            <p:cNvSpPr/>
            <p:nvPr userDrawn="1"/>
          </p:nvSpPr>
          <p:spPr>
            <a:xfrm>
              <a:off x="3471181" y="7651529"/>
              <a:ext cx="1017410" cy="535194"/>
            </a:xfrm>
            <a:custGeom>
              <a:avLst/>
              <a:gdLst>
                <a:gd name="connsiteX0" fmla="*/ 986139 w 1017410"/>
                <a:gd name="connsiteY0" fmla="*/ 1843 h 535194"/>
                <a:gd name="connsiteX1" fmla="*/ 811356 w 1017410"/>
                <a:gd name="connsiteY1" fmla="*/ 47017 h 535194"/>
                <a:gd name="connsiteX2" fmla="*/ 249696 w 1017410"/>
                <a:gd name="connsiteY2" fmla="*/ 225749 h 535194"/>
                <a:gd name="connsiteX3" fmla="*/ 279154 w 1017410"/>
                <a:gd name="connsiteY3" fmla="*/ 184503 h 535194"/>
                <a:gd name="connsiteX4" fmla="*/ 235949 w 1017410"/>
                <a:gd name="connsiteY4" fmla="*/ 39160 h 535194"/>
                <a:gd name="connsiteX5" fmla="*/ 98480 w 1017410"/>
                <a:gd name="connsiteY5" fmla="*/ 102011 h 535194"/>
                <a:gd name="connsiteX6" fmla="*/ 104372 w 1017410"/>
                <a:gd name="connsiteY6" fmla="*/ 215929 h 535194"/>
                <a:gd name="connsiteX7" fmla="*/ 19926 w 1017410"/>
                <a:gd name="connsiteY7" fmla="*/ 48981 h 535194"/>
                <a:gd name="connsiteX8" fmla="*/ 10107 w 1017410"/>
                <a:gd name="connsiteY8" fmla="*/ 512506 h 535194"/>
                <a:gd name="connsiteX9" fmla="*/ 416623 w 1017410"/>
                <a:gd name="connsiteY9" fmla="*/ 471260 h 535194"/>
                <a:gd name="connsiteX10" fmla="*/ 660140 w 1017410"/>
                <a:gd name="connsiteY10" fmla="*/ 320025 h 535194"/>
                <a:gd name="connsiteX11" fmla="*/ 954717 w 1017410"/>
                <a:gd name="connsiteY11" fmla="*/ 103975 h 535194"/>
                <a:gd name="connsiteX12" fmla="*/ 990067 w 1017410"/>
                <a:gd name="connsiteY12" fmla="*/ 74514 h 535194"/>
                <a:gd name="connsiteX13" fmla="*/ 1011669 w 1017410"/>
                <a:gd name="connsiteY13" fmla="*/ 13627 h 535194"/>
                <a:gd name="connsiteX14" fmla="*/ 986139 w 1017410"/>
                <a:gd name="connsiteY14" fmla="*/ 1843 h 53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7410" h="535194">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grpFill/>
            <a:ln w="19616"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A7695E45-F9AC-1408-268E-2DABD2DD3448}"/>
                </a:ext>
              </a:extLst>
            </p:cNvPr>
            <p:cNvSpPr/>
            <p:nvPr userDrawn="1"/>
          </p:nvSpPr>
          <p:spPr>
            <a:xfrm>
              <a:off x="3438083" y="6791136"/>
              <a:ext cx="1101319" cy="889408"/>
            </a:xfrm>
            <a:custGeom>
              <a:avLst/>
              <a:gdLst>
                <a:gd name="connsiteX0" fmla="*/ 1089935 w 1101319"/>
                <a:gd name="connsiteY0" fmla="*/ 491023 h 889408"/>
                <a:gd name="connsiteX1" fmla="*/ 1007454 w 1101319"/>
                <a:gd name="connsiteY1" fmla="*/ 469418 h 889408"/>
                <a:gd name="connsiteX2" fmla="*/ 930864 w 1101319"/>
                <a:gd name="connsiteY2" fmla="*/ 516556 h 889408"/>
                <a:gd name="connsiteX3" fmla="*/ 714840 w 1101319"/>
                <a:gd name="connsiteY3" fmla="*/ 695288 h 889408"/>
                <a:gd name="connsiteX4" fmla="*/ 636287 w 1101319"/>
                <a:gd name="connsiteY4" fmla="*/ 750282 h 889408"/>
                <a:gd name="connsiteX5" fmla="*/ 604865 w 1101319"/>
                <a:gd name="connsiteY5" fmla="*/ 669755 h 889408"/>
                <a:gd name="connsiteX6" fmla="*/ 738407 w 1101319"/>
                <a:gd name="connsiteY6" fmla="*/ 524412 h 889408"/>
                <a:gd name="connsiteX7" fmla="*/ 989779 w 1101319"/>
                <a:gd name="connsiteY7" fmla="*/ 235691 h 889408"/>
                <a:gd name="connsiteX8" fmla="*/ 1021200 w 1101319"/>
                <a:gd name="connsiteY8" fmla="*/ 133558 h 889408"/>
                <a:gd name="connsiteX9" fmla="*/ 991743 w 1101319"/>
                <a:gd name="connsiteY9" fmla="*/ 86420 h 889408"/>
                <a:gd name="connsiteX10" fmla="*/ 883731 w 1101319"/>
                <a:gd name="connsiteY10" fmla="*/ 111953 h 889408"/>
                <a:gd name="connsiteX11" fmla="*/ 488998 w 1101319"/>
                <a:gd name="connsiteY11" fmla="*/ 547981 h 889408"/>
                <a:gd name="connsiteX12" fmla="*/ 426155 w 1101319"/>
                <a:gd name="connsiteY12" fmla="*/ 563694 h 889408"/>
                <a:gd name="connsiteX13" fmla="*/ 430083 w 1101319"/>
                <a:gd name="connsiteY13" fmla="*/ 518520 h 889408"/>
                <a:gd name="connsiteX14" fmla="*/ 667708 w 1101319"/>
                <a:gd name="connsiteY14" fmla="*/ 135522 h 889408"/>
                <a:gd name="connsiteX15" fmla="*/ 663780 w 1101319"/>
                <a:gd name="connsiteY15" fmla="*/ 15713 h 889408"/>
                <a:gd name="connsiteX16" fmla="*/ 532203 w 1101319"/>
                <a:gd name="connsiteY16" fmla="*/ 39282 h 889408"/>
                <a:gd name="connsiteX17" fmla="*/ 306360 w 1101319"/>
                <a:gd name="connsiteY17" fmla="*/ 386926 h 889408"/>
                <a:gd name="connsiteX18" fmla="*/ 109976 w 1101319"/>
                <a:gd name="connsiteY18" fmla="*/ 589227 h 889408"/>
                <a:gd name="connsiteX19" fmla="*/ 0 w 1101319"/>
                <a:gd name="connsiteY19" fmla="*/ 563694 h 889408"/>
                <a:gd name="connsiteX20" fmla="*/ 153180 w 1101319"/>
                <a:gd name="connsiteY20" fmla="*/ 781708 h 889408"/>
                <a:gd name="connsiteX21" fmla="*/ 147289 w 1101319"/>
                <a:gd name="connsiteY21" fmla="*/ 648150 h 889408"/>
                <a:gd name="connsiteX22" fmla="*/ 331890 w 1101319"/>
                <a:gd name="connsiteY22" fmla="*/ 546017 h 889408"/>
                <a:gd name="connsiteX23" fmla="*/ 406516 w 1101319"/>
                <a:gd name="connsiteY23" fmla="*/ 742426 h 889408"/>
                <a:gd name="connsiteX24" fmla="*/ 271011 w 1101319"/>
                <a:gd name="connsiteY24" fmla="*/ 850451 h 889408"/>
                <a:gd name="connsiteX25" fmla="*/ 606829 w 1101319"/>
                <a:gd name="connsiteY25" fmla="*/ 879912 h 889408"/>
                <a:gd name="connsiteX26" fmla="*/ 838563 w 1101319"/>
                <a:gd name="connsiteY26" fmla="*/ 785636 h 889408"/>
                <a:gd name="connsiteX27" fmla="*/ 1066369 w 1101319"/>
                <a:gd name="connsiteY27" fmla="*/ 601012 h 889408"/>
                <a:gd name="connsiteX28" fmla="*/ 1089935 w 1101319"/>
                <a:gd name="connsiteY28" fmla="*/ 491023 h 88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01319" h="889408">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grpFill/>
            <a:ln w="19616" cap="flat">
              <a:noFill/>
              <a:prstDash val="solid"/>
              <a:miter/>
            </a:ln>
          </p:spPr>
          <p:txBody>
            <a:bodyPr rtlCol="0" anchor="ctr"/>
            <a:lstStyle/>
            <a:p>
              <a:endParaRPr lang="en-US" dirty="0"/>
            </a:p>
          </p:txBody>
        </p:sp>
      </p:grpSp>
      <p:sp>
        <p:nvSpPr>
          <p:cNvPr id="5" name="Text Placeholder 16">
            <a:extLst>
              <a:ext uri="{FF2B5EF4-FFF2-40B4-BE49-F238E27FC236}">
                <a16:creationId xmlns:a16="http://schemas.microsoft.com/office/drawing/2014/main" id="{911BDA34-7DE6-41E8-BDA8-2AEFD30A8D97}"/>
              </a:ext>
            </a:extLst>
          </p:cNvPr>
          <p:cNvSpPr txBox="1">
            <a:spLocks/>
          </p:cNvSpPr>
          <p:nvPr/>
        </p:nvSpPr>
        <p:spPr>
          <a:xfrm>
            <a:off x="2660830" y="589900"/>
            <a:ext cx="4568533" cy="2513490"/>
          </a:xfrm>
          <a:prstGeom prst="rect">
            <a:avLst/>
          </a:prstGeom>
          <a:effectLst>
            <a:glow rad="127000">
              <a:srgbClr val="414141"/>
            </a:glow>
          </a:effectLst>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0000" b="1" kern="1200">
                <a:solidFill>
                  <a:schemeClr val="bg1"/>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E97924"/>
                </a:solidFill>
              </a:rPr>
              <a:t>04</a:t>
            </a:r>
          </a:p>
        </p:txBody>
      </p:sp>
      <p:sp>
        <p:nvSpPr>
          <p:cNvPr id="6" name="TextBox 5">
            <a:extLst>
              <a:ext uri="{FF2B5EF4-FFF2-40B4-BE49-F238E27FC236}">
                <a16:creationId xmlns:a16="http://schemas.microsoft.com/office/drawing/2014/main" id="{73422A83-F448-06BD-6DB0-ABA3EEE71C4D}"/>
              </a:ext>
            </a:extLst>
          </p:cNvPr>
          <p:cNvSpPr txBox="1"/>
          <p:nvPr/>
        </p:nvSpPr>
        <p:spPr>
          <a:xfrm>
            <a:off x="512805" y="6246892"/>
            <a:ext cx="4041427" cy="707886"/>
          </a:xfrm>
          <a:prstGeom prst="rect">
            <a:avLst/>
          </a:prstGeom>
          <a:solidFill>
            <a:schemeClr val="bg1"/>
          </a:solidFill>
        </p:spPr>
        <p:txBody>
          <a:bodyPr wrap="none" rtlCol="0">
            <a:spAutoFit/>
          </a:bodyPr>
          <a:lstStyle/>
          <a:p>
            <a:r>
              <a:rPr lang="en-US" sz="4000" b="1" kern="1000" spc="100" dirty="0">
                <a:solidFill>
                  <a:srgbClr val="E97924"/>
                </a:solidFill>
                <a:latin typeface="Calibri" panose="020F0502020204030204" pitchFamily="34" charset="0"/>
                <a:cs typeface="Calibri" panose="020F0502020204030204" pitchFamily="34" charset="0"/>
              </a:rPr>
              <a:t> DESCRIPTION OF</a:t>
            </a:r>
          </a:p>
        </p:txBody>
      </p:sp>
      <p:sp>
        <p:nvSpPr>
          <p:cNvPr id="7" name="TextBox 6">
            <a:extLst>
              <a:ext uri="{FF2B5EF4-FFF2-40B4-BE49-F238E27FC236}">
                <a16:creationId xmlns:a16="http://schemas.microsoft.com/office/drawing/2014/main" id="{48AEDADF-4640-C7E5-41CF-936ADCA245F9}"/>
              </a:ext>
            </a:extLst>
          </p:cNvPr>
          <p:cNvSpPr txBox="1"/>
          <p:nvPr/>
        </p:nvSpPr>
        <p:spPr>
          <a:xfrm>
            <a:off x="512805" y="7021155"/>
            <a:ext cx="3638368" cy="707886"/>
          </a:xfrm>
          <a:prstGeom prst="rect">
            <a:avLst/>
          </a:prstGeom>
          <a:solidFill>
            <a:schemeClr val="bg1"/>
          </a:solidFill>
        </p:spPr>
        <p:txBody>
          <a:bodyPr wrap="none" rtlCol="0">
            <a:spAutoFit/>
          </a:bodyPr>
          <a:lstStyle/>
          <a:p>
            <a:r>
              <a:rPr lang="en-US" sz="4000" b="1" kern="1000" spc="100" dirty="0">
                <a:solidFill>
                  <a:srgbClr val="E97924"/>
                </a:solidFill>
                <a:latin typeface="Calibri" panose="020F0502020204030204" pitchFamily="34" charset="0"/>
                <a:cs typeface="Calibri" panose="020F0502020204030204" pitchFamily="34" charset="0"/>
              </a:rPr>
              <a:t> COMPETENCES</a:t>
            </a:r>
          </a:p>
        </p:txBody>
      </p:sp>
      <p:sp>
        <p:nvSpPr>
          <p:cNvPr id="3" name="Slide Number Placeholder 4">
            <a:extLst>
              <a:ext uri="{FF2B5EF4-FFF2-40B4-BE49-F238E27FC236}">
                <a16:creationId xmlns:a16="http://schemas.microsoft.com/office/drawing/2014/main" id="{58FE7DEA-EB08-711E-6801-F5C69877DFA2}"/>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17</a:t>
            </a:fld>
            <a:endParaRPr lang="en-US" dirty="0"/>
          </a:p>
        </p:txBody>
      </p:sp>
    </p:spTree>
    <p:extLst>
      <p:ext uri="{BB962C8B-B14F-4D97-AF65-F5344CB8AC3E}">
        <p14:creationId xmlns:p14="http://schemas.microsoft.com/office/powerpoint/2010/main" val="839547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76D3A3D2-D4D9-3200-4259-15A69EBAF6DD}"/>
              </a:ext>
            </a:extLst>
          </p:cNvPr>
          <p:cNvSpPr/>
          <p:nvPr/>
        </p:nvSpPr>
        <p:spPr>
          <a:xfrm flipV="1">
            <a:off x="-6119" y="8724013"/>
            <a:ext cx="7134555" cy="1320035"/>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E97924">
              <a:alpha val="8627"/>
            </a:srgbClr>
          </a:solidFill>
          <a:ln w="28891"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8F33CCC3-7F07-173C-4A22-EAA4435E305F}"/>
              </a:ext>
            </a:extLst>
          </p:cNvPr>
          <p:cNvSpPr/>
          <p:nvPr/>
        </p:nvSpPr>
        <p:spPr>
          <a:xfrm flipV="1">
            <a:off x="-29787" y="6356882"/>
            <a:ext cx="7559674" cy="1112063"/>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E97924">
              <a:alpha val="8627"/>
            </a:srgbClr>
          </a:solidFill>
          <a:ln w="28891"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BA7D609D-B82B-BED8-D723-8355E575A999}"/>
              </a:ext>
            </a:extLst>
          </p:cNvPr>
          <p:cNvSpPr/>
          <p:nvPr/>
        </p:nvSpPr>
        <p:spPr>
          <a:xfrm flipV="1">
            <a:off x="5616" y="4652059"/>
            <a:ext cx="7559674" cy="790868"/>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E97924">
              <a:alpha val="8627"/>
            </a:srgbClr>
          </a:solidFill>
          <a:ln w="28891"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4E8285ED-8469-BF71-53D3-95E76866FB95}"/>
              </a:ext>
            </a:extLst>
          </p:cNvPr>
          <p:cNvSpPr/>
          <p:nvPr/>
        </p:nvSpPr>
        <p:spPr>
          <a:xfrm flipV="1">
            <a:off x="1" y="1333849"/>
            <a:ext cx="7559674" cy="622119"/>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915F9E"/>
          </a:solidFill>
          <a:ln w="28891" cap="flat">
            <a:noFill/>
            <a:prstDash val="solid"/>
            <a:miter/>
          </a:ln>
        </p:spPr>
        <p:txBody>
          <a:bodyPr rtlCol="0" anchor="ctr"/>
          <a:lstStyle/>
          <a:p>
            <a:endParaRPr lang="en-US" dirty="0"/>
          </a:p>
        </p:txBody>
      </p:sp>
      <p:sp>
        <p:nvSpPr>
          <p:cNvPr id="43" name="TextBox 42">
            <a:extLst>
              <a:ext uri="{FF2B5EF4-FFF2-40B4-BE49-F238E27FC236}">
                <a16:creationId xmlns:a16="http://schemas.microsoft.com/office/drawing/2014/main" id="{D7DFCEAE-752F-C86A-E737-538D5BB112E9}"/>
              </a:ext>
            </a:extLst>
          </p:cNvPr>
          <p:cNvSpPr txBox="1"/>
          <p:nvPr/>
        </p:nvSpPr>
        <p:spPr>
          <a:xfrm>
            <a:off x="458738" y="922480"/>
            <a:ext cx="4210249" cy="1033488"/>
          </a:xfrm>
          <a:prstGeom prst="rect">
            <a:avLst/>
          </a:prstGeom>
          <a:noFill/>
        </p:spPr>
        <p:txBody>
          <a:bodyPr wrap="square">
            <a:spAutoFit/>
          </a:bodyPr>
          <a:lstStyle/>
          <a:p>
            <a:pPr>
              <a:lnSpc>
                <a:spcPts val="2380"/>
              </a:lnSpc>
            </a:pPr>
            <a:r>
              <a:rPr lang="de-DE" sz="2800" b="1" dirty="0">
                <a:solidFill>
                  <a:schemeClr val="bg1"/>
                </a:solidFill>
                <a:highlight>
                  <a:srgbClr val="E97924"/>
                </a:highlight>
                <a:latin typeface="Calibri" panose="020F0502020204030204" pitchFamily="34" charset="0"/>
                <a:cs typeface="Calibri" panose="020F0502020204030204" pitchFamily="34" charset="0"/>
              </a:rPr>
              <a:t> OVERCOMING SOCIO-</a:t>
            </a:r>
            <a:r>
              <a:rPr lang="de-DE" sz="2800" b="1" dirty="0">
                <a:solidFill>
                  <a:srgbClr val="E97924"/>
                </a:solidFill>
                <a:highlight>
                  <a:srgbClr val="E97924"/>
                </a:highlight>
                <a:latin typeface="Calibri" panose="020F0502020204030204" pitchFamily="34" charset="0"/>
                <a:cs typeface="Calibri" panose="020F0502020204030204" pitchFamily="34" charset="0"/>
              </a:rPr>
              <a:t>.</a:t>
            </a:r>
          </a:p>
          <a:p>
            <a:pPr>
              <a:lnSpc>
                <a:spcPts val="2380"/>
              </a:lnSpc>
            </a:pPr>
            <a:r>
              <a:rPr lang="de-DE" sz="2800" b="1" dirty="0">
                <a:solidFill>
                  <a:schemeClr val="bg1"/>
                </a:solidFill>
                <a:highlight>
                  <a:srgbClr val="E97924"/>
                </a:highlight>
                <a:latin typeface="Calibri" panose="020F0502020204030204" pitchFamily="34" charset="0"/>
                <a:cs typeface="Calibri" panose="020F0502020204030204" pitchFamily="34" charset="0"/>
              </a:rPr>
              <a:t> ECONOMIC CHALLENGES</a:t>
            </a:r>
            <a:r>
              <a:rPr lang="de-DE" sz="2800" b="1" dirty="0">
                <a:solidFill>
                  <a:srgbClr val="E97924"/>
                </a:solidFill>
                <a:highlight>
                  <a:srgbClr val="E97924"/>
                </a:highlight>
                <a:latin typeface="Calibri" panose="020F0502020204030204" pitchFamily="34" charset="0"/>
                <a:cs typeface="Calibri" panose="020F0502020204030204" pitchFamily="34" charset="0"/>
              </a:rPr>
              <a:t>.</a:t>
            </a:r>
          </a:p>
          <a:p>
            <a:pPr>
              <a:lnSpc>
                <a:spcPts val="2380"/>
              </a:lnSpc>
            </a:pPr>
            <a:endParaRPr lang="de-DE" sz="2800" b="1" dirty="0">
              <a:solidFill>
                <a:srgbClr val="7ABB57"/>
              </a:solidFill>
              <a:highlight>
                <a:srgbClr val="E97924"/>
              </a:highlight>
              <a:latin typeface="Calibri" panose="020F0502020204030204" pitchFamily="34" charset="0"/>
              <a:cs typeface="Calibri" panose="020F0502020204030204" pitchFamily="34" charset="0"/>
            </a:endParaRPr>
          </a:p>
        </p:txBody>
      </p:sp>
      <p:grpSp>
        <p:nvGrpSpPr>
          <p:cNvPr id="59" name="Group 58">
            <a:extLst>
              <a:ext uri="{FF2B5EF4-FFF2-40B4-BE49-F238E27FC236}">
                <a16:creationId xmlns:a16="http://schemas.microsoft.com/office/drawing/2014/main" id="{32F65CA5-280E-73DA-7AFC-751E53057FB8}"/>
              </a:ext>
            </a:extLst>
          </p:cNvPr>
          <p:cNvGrpSpPr/>
          <p:nvPr/>
        </p:nvGrpSpPr>
        <p:grpSpPr>
          <a:xfrm>
            <a:off x="6238275" y="224477"/>
            <a:ext cx="838889" cy="838663"/>
            <a:chOff x="4723142" y="2254316"/>
            <a:chExt cx="1008541" cy="1008269"/>
          </a:xfrm>
          <a:solidFill>
            <a:srgbClr val="0C2D45"/>
          </a:solidFill>
        </p:grpSpPr>
        <p:grpSp>
          <p:nvGrpSpPr>
            <p:cNvPr id="60" name="Group 59">
              <a:extLst>
                <a:ext uri="{FF2B5EF4-FFF2-40B4-BE49-F238E27FC236}">
                  <a16:creationId xmlns:a16="http://schemas.microsoft.com/office/drawing/2014/main" id="{2B33AB99-2C7C-7AB3-3EFA-F2D771317FEA}"/>
                </a:ext>
              </a:extLst>
            </p:cNvPr>
            <p:cNvGrpSpPr/>
            <p:nvPr/>
          </p:nvGrpSpPr>
          <p:grpSpPr>
            <a:xfrm>
              <a:off x="4723142" y="2254316"/>
              <a:ext cx="1008541" cy="1008269"/>
              <a:chOff x="4723142" y="2254316"/>
              <a:chExt cx="1008541" cy="1008269"/>
            </a:xfrm>
            <a:grpFill/>
          </p:grpSpPr>
          <p:sp>
            <p:nvSpPr>
              <p:cNvPr id="64" name="Freeform 63">
                <a:extLst>
                  <a:ext uri="{FF2B5EF4-FFF2-40B4-BE49-F238E27FC236}">
                    <a16:creationId xmlns:a16="http://schemas.microsoft.com/office/drawing/2014/main" id="{7E0394D8-086A-E631-6B77-3BE85A50F97D}"/>
                  </a:ext>
                </a:extLst>
              </p:cNvPr>
              <p:cNvSpPr/>
              <p:nvPr/>
            </p:nvSpPr>
            <p:spPr>
              <a:xfrm>
                <a:off x="4723142" y="2254316"/>
                <a:ext cx="1008541" cy="1008269"/>
              </a:xfrm>
              <a:custGeom>
                <a:avLst/>
                <a:gdLst>
                  <a:gd name="connsiteX0" fmla="*/ 92873 w 1008541"/>
                  <a:gd name="connsiteY0" fmla="*/ 366995 h 1008269"/>
                  <a:gd name="connsiteX1" fmla="*/ 75493 w 1008541"/>
                  <a:gd name="connsiteY1" fmla="*/ 202740 h 1008269"/>
                  <a:gd name="connsiteX2" fmla="*/ 231097 w 1008541"/>
                  <a:gd name="connsiteY2" fmla="*/ 185636 h 1008269"/>
                  <a:gd name="connsiteX3" fmla="*/ 243317 w 1008541"/>
                  <a:gd name="connsiteY3" fmla="*/ 357221 h 1008269"/>
                  <a:gd name="connsiteX4" fmla="*/ 306591 w 1008541"/>
                  <a:gd name="connsiteY4" fmla="*/ 343647 h 1008269"/>
                  <a:gd name="connsiteX5" fmla="*/ 391589 w 1008541"/>
                  <a:gd name="connsiteY5" fmla="*/ 279302 h 1008269"/>
                  <a:gd name="connsiteX6" fmla="*/ 422275 w 1008541"/>
                  <a:gd name="connsiteY6" fmla="*/ 259483 h 1008269"/>
                  <a:gd name="connsiteX7" fmla="*/ 422275 w 1008541"/>
                  <a:gd name="connsiteY7" fmla="*/ 241021 h 1008269"/>
                  <a:gd name="connsiteX8" fmla="*/ 431508 w 1008541"/>
                  <a:gd name="connsiteY8" fmla="*/ 228804 h 1008269"/>
                  <a:gd name="connsiteX9" fmla="*/ 459207 w 1008541"/>
                  <a:gd name="connsiteY9" fmla="*/ 222016 h 1008269"/>
                  <a:gd name="connsiteX10" fmla="*/ 467082 w 1008541"/>
                  <a:gd name="connsiteY10" fmla="*/ 214686 h 1008269"/>
                  <a:gd name="connsiteX11" fmla="*/ 484462 w 1008541"/>
                  <a:gd name="connsiteY11" fmla="*/ 172604 h 1008269"/>
                  <a:gd name="connsiteX12" fmla="*/ 483919 w 1008541"/>
                  <a:gd name="connsiteY12" fmla="*/ 160930 h 1008269"/>
                  <a:gd name="connsiteX13" fmla="*/ 465453 w 1008541"/>
                  <a:gd name="connsiteY13" fmla="*/ 130250 h 1008269"/>
                  <a:gd name="connsiteX14" fmla="*/ 552895 w 1008541"/>
                  <a:gd name="connsiteY14" fmla="*/ 42829 h 1008269"/>
                  <a:gd name="connsiteX15" fmla="*/ 583853 w 1008541"/>
                  <a:gd name="connsiteY15" fmla="*/ 61290 h 1008269"/>
                  <a:gd name="connsiteX16" fmla="*/ 595530 w 1008541"/>
                  <a:gd name="connsiteY16" fmla="*/ 61833 h 1008269"/>
                  <a:gd name="connsiteX17" fmla="*/ 636535 w 1008541"/>
                  <a:gd name="connsiteY17" fmla="*/ 44729 h 1008269"/>
                  <a:gd name="connsiteX18" fmla="*/ 644953 w 1008541"/>
                  <a:gd name="connsiteY18" fmla="*/ 35498 h 1008269"/>
                  <a:gd name="connsiteX19" fmla="*/ 652557 w 1008541"/>
                  <a:gd name="connsiteY19" fmla="*/ 5905 h 1008269"/>
                  <a:gd name="connsiteX20" fmla="*/ 659889 w 1008541"/>
                  <a:gd name="connsiteY20" fmla="*/ 204 h 1008269"/>
                  <a:gd name="connsiteX21" fmla="*/ 770685 w 1008541"/>
                  <a:gd name="connsiteY21" fmla="*/ 204 h 1008269"/>
                  <a:gd name="connsiteX22" fmla="*/ 778289 w 1008541"/>
                  <a:gd name="connsiteY22" fmla="*/ 6448 h 1008269"/>
                  <a:gd name="connsiteX23" fmla="*/ 787794 w 1008541"/>
                  <a:gd name="connsiteY23" fmla="*/ 40114 h 1008269"/>
                  <a:gd name="connsiteX24" fmla="*/ 819295 w 1008541"/>
                  <a:gd name="connsiteY24" fmla="*/ 54503 h 1008269"/>
                  <a:gd name="connsiteX25" fmla="*/ 864373 w 1008541"/>
                  <a:gd name="connsiteY25" fmla="*/ 50973 h 1008269"/>
                  <a:gd name="connsiteX26" fmla="*/ 877137 w 1008541"/>
                  <a:gd name="connsiteY26" fmla="*/ 43100 h 1008269"/>
                  <a:gd name="connsiteX27" fmla="*/ 964850 w 1008541"/>
                  <a:gd name="connsiteY27" fmla="*/ 131065 h 1008269"/>
                  <a:gd name="connsiteX28" fmla="*/ 946656 w 1008541"/>
                  <a:gd name="connsiteY28" fmla="*/ 161201 h 1008269"/>
                  <a:gd name="connsiteX29" fmla="*/ 946113 w 1008541"/>
                  <a:gd name="connsiteY29" fmla="*/ 172061 h 1008269"/>
                  <a:gd name="connsiteX30" fmla="*/ 963764 w 1008541"/>
                  <a:gd name="connsiteY30" fmla="*/ 214143 h 1008269"/>
                  <a:gd name="connsiteX31" fmla="*/ 972454 w 1008541"/>
                  <a:gd name="connsiteY31" fmla="*/ 222016 h 1008269"/>
                  <a:gd name="connsiteX32" fmla="*/ 1001782 w 1008541"/>
                  <a:gd name="connsiteY32" fmla="*/ 229618 h 1008269"/>
                  <a:gd name="connsiteX33" fmla="*/ 1008300 w 1008541"/>
                  <a:gd name="connsiteY33" fmla="*/ 237492 h 1008269"/>
                  <a:gd name="connsiteX34" fmla="*/ 1008300 w 1008541"/>
                  <a:gd name="connsiteY34" fmla="*/ 241564 h 1008269"/>
                  <a:gd name="connsiteX35" fmla="*/ 1008300 w 1008541"/>
                  <a:gd name="connsiteY35" fmla="*/ 997682 h 1008269"/>
                  <a:gd name="connsiteX36" fmla="*/ 1008300 w 1008541"/>
                  <a:gd name="connsiteY36" fmla="*/ 1008270 h 1008269"/>
                  <a:gd name="connsiteX37" fmla="*/ 997166 w 1008541"/>
                  <a:gd name="connsiteY37" fmla="*/ 1008270 h 1008269"/>
                  <a:gd name="connsiteX38" fmla="*/ 70062 w 1008541"/>
                  <a:gd name="connsiteY38" fmla="*/ 1008270 h 1008269"/>
                  <a:gd name="connsiteX39" fmla="*/ 0 w 1008541"/>
                  <a:gd name="connsiteY39" fmla="*/ 937681 h 1008269"/>
                  <a:gd name="connsiteX40" fmla="*/ 0 w 1008541"/>
                  <a:gd name="connsiteY40" fmla="*/ 510888 h 1008269"/>
                  <a:gd name="connsiteX41" fmla="*/ 90158 w 1008541"/>
                  <a:gd name="connsiteY41" fmla="*/ 369439 h 1008269"/>
                  <a:gd name="connsiteX42" fmla="*/ 92873 w 1008541"/>
                  <a:gd name="connsiteY42" fmla="*/ 366995 h 1008269"/>
                  <a:gd name="connsiteX43" fmla="*/ 120844 w 1008541"/>
                  <a:gd name="connsiteY43" fmla="*/ 974876 h 1008269"/>
                  <a:gd name="connsiteX44" fmla="*/ 974898 w 1008541"/>
                  <a:gd name="connsiteY44" fmla="*/ 974876 h 1008269"/>
                  <a:gd name="connsiteX45" fmla="*/ 974898 w 1008541"/>
                  <a:gd name="connsiteY45" fmla="*/ 362923 h 1008269"/>
                  <a:gd name="connsiteX46" fmla="*/ 972454 w 1008541"/>
                  <a:gd name="connsiteY46" fmla="*/ 361022 h 1008269"/>
                  <a:gd name="connsiteX47" fmla="*/ 963221 w 1008541"/>
                  <a:gd name="connsiteY47" fmla="*/ 371611 h 1008269"/>
                  <a:gd name="connsiteX48" fmla="*/ 946113 w 1008541"/>
                  <a:gd name="connsiteY48" fmla="*/ 412607 h 1008269"/>
                  <a:gd name="connsiteX49" fmla="*/ 946656 w 1008541"/>
                  <a:gd name="connsiteY49" fmla="*/ 424281 h 1008269"/>
                  <a:gd name="connsiteX50" fmla="*/ 965122 w 1008541"/>
                  <a:gd name="connsiteY50" fmla="*/ 454689 h 1008269"/>
                  <a:gd name="connsiteX51" fmla="*/ 877408 w 1008541"/>
                  <a:gd name="connsiteY51" fmla="*/ 542382 h 1008269"/>
                  <a:gd name="connsiteX52" fmla="*/ 846994 w 1008541"/>
                  <a:gd name="connsiteY52" fmla="*/ 523920 h 1008269"/>
                  <a:gd name="connsiteX53" fmla="*/ 835316 w 1008541"/>
                  <a:gd name="connsiteY53" fmla="*/ 523377 h 1008269"/>
                  <a:gd name="connsiteX54" fmla="*/ 794311 w 1008541"/>
                  <a:gd name="connsiteY54" fmla="*/ 540753 h 1008269"/>
                  <a:gd name="connsiteX55" fmla="*/ 785893 w 1008541"/>
                  <a:gd name="connsiteY55" fmla="*/ 549984 h 1008269"/>
                  <a:gd name="connsiteX56" fmla="*/ 778289 w 1008541"/>
                  <a:gd name="connsiteY56" fmla="*/ 579577 h 1008269"/>
                  <a:gd name="connsiteX57" fmla="*/ 771229 w 1008541"/>
                  <a:gd name="connsiteY57" fmla="*/ 585278 h 1008269"/>
                  <a:gd name="connsiteX58" fmla="*/ 660432 w 1008541"/>
                  <a:gd name="connsiteY58" fmla="*/ 585278 h 1008269"/>
                  <a:gd name="connsiteX59" fmla="*/ 652829 w 1008541"/>
                  <a:gd name="connsiteY59" fmla="*/ 579034 h 1008269"/>
                  <a:gd name="connsiteX60" fmla="*/ 647126 w 1008541"/>
                  <a:gd name="connsiteY60" fmla="*/ 557857 h 1008269"/>
                  <a:gd name="connsiteX61" fmla="*/ 643324 w 1008541"/>
                  <a:gd name="connsiteY61" fmla="*/ 559486 h 1008269"/>
                  <a:gd name="connsiteX62" fmla="*/ 330759 w 1008541"/>
                  <a:gd name="connsiteY62" fmla="*/ 777226 h 1008269"/>
                  <a:gd name="connsiteX63" fmla="*/ 325600 w 1008541"/>
                  <a:gd name="connsiteY63" fmla="*/ 787000 h 1008269"/>
                  <a:gd name="connsiteX64" fmla="*/ 325328 w 1008541"/>
                  <a:gd name="connsiteY64" fmla="*/ 815507 h 1008269"/>
                  <a:gd name="connsiteX65" fmla="*/ 246847 w 1008541"/>
                  <a:gd name="connsiteY65" fmla="*/ 876594 h 1008269"/>
                  <a:gd name="connsiteX66" fmla="*/ 210730 w 1008541"/>
                  <a:gd name="connsiteY66" fmla="*/ 860576 h 1008269"/>
                  <a:gd name="connsiteX67" fmla="*/ 134422 w 1008541"/>
                  <a:gd name="connsiteY67" fmla="*/ 914061 h 1008269"/>
                  <a:gd name="connsiteX68" fmla="*/ 130348 w 1008541"/>
                  <a:gd name="connsiteY68" fmla="*/ 924378 h 1008269"/>
                  <a:gd name="connsiteX69" fmla="*/ 120844 w 1008541"/>
                  <a:gd name="connsiteY69" fmla="*/ 974876 h 1008269"/>
                  <a:gd name="connsiteX70" fmla="*/ 178958 w 1008541"/>
                  <a:gd name="connsiteY70" fmla="*/ 438942 h 1008269"/>
                  <a:gd name="connsiteX71" fmla="*/ 190363 w 1008541"/>
                  <a:gd name="connsiteY71" fmla="*/ 438942 h 1008269"/>
                  <a:gd name="connsiteX72" fmla="*/ 306319 w 1008541"/>
                  <a:gd name="connsiteY72" fmla="*/ 438942 h 1008269"/>
                  <a:gd name="connsiteX73" fmla="*/ 350583 w 1008541"/>
                  <a:gd name="connsiteY73" fmla="*/ 426453 h 1008269"/>
                  <a:gd name="connsiteX74" fmla="*/ 462194 w 1008541"/>
                  <a:gd name="connsiteY74" fmla="*/ 340117 h 1008269"/>
                  <a:gd name="connsiteX75" fmla="*/ 469798 w 1008541"/>
                  <a:gd name="connsiteY75" fmla="*/ 311610 h 1008269"/>
                  <a:gd name="connsiteX76" fmla="*/ 445629 w 1008541"/>
                  <a:gd name="connsiteY76" fmla="*/ 292877 h 1008269"/>
                  <a:gd name="connsiteX77" fmla="*/ 416300 w 1008541"/>
                  <a:gd name="connsiteY77" fmla="*/ 301293 h 1008269"/>
                  <a:gd name="connsiteX78" fmla="*/ 313923 w 1008541"/>
                  <a:gd name="connsiteY78" fmla="*/ 378127 h 1008269"/>
                  <a:gd name="connsiteX79" fmla="*/ 277262 w 1008541"/>
                  <a:gd name="connsiteY79" fmla="*/ 390344 h 1008269"/>
                  <a:gd name="connsiteX80" fmla="*/ 149358 w 1008541"/>
                  <a:gd name="connsiteY80" fmla="*/ 390344 h 1008269"/>
                  <a:gd name="connsiteX81" fmla="*/ 32316 w 1008541"/>
                  <a:gd name="connsiteY81" fmla="*/ 507087 h 1008269"/>
                  <a:gd name="connsiteX82" fmla="*/ 32316 w 1008541"/>
                  <a:gd name="connsiteY82" fmla="*/ 631161 h 1008269"/>
                  <a:gd name="connsiteX83" fmla="*/ 84455 w 1008541"/>
                  <a:gd name="connsiteY83" fmla="*/ 683289 h 1008269"/>
                  <a:gd name="connsiteX84" fmla="*/ 191178 w 1008541"/>
                  <a:gd name="connsiteY84" fmla="*/ 683289 h 1008269"/>
                  <a:gd name="connsiteX85" fmla="*/ 227567 w 1008541"/>
                  <a:gd name="connsiteY85" fmla="*/ 719941 h 1008269"/>
                  <a:gd name="connsiteX86" fmla="*/ 227567 w 1008541"/>
                  <a:gd name="connsiteY86" fmla="*/ 813335 h 1008269"/>
                  <a:gd name="connsiteX87" fmla="*/ 259611 w 1008541"/>
                  <a:gd name="connsiteY87" fmla="*/ 845915 h 1008269"/>
                  <a:gd name="connsiteX88" fmla="*/ 292198 w 1008541"/>
                  <a:gd name="connsiteY88" fmla="*/ 813878 h 1008269"/>
                  <a:gd name="connsiteX89" fmla="*/ 292198 w 1008541"/>
                  <a:gd name="connsiteY89" fmla="*/ 665641 h 1008269"/>
                  <a:gd name="connsiteX90" fmla="*/ 244675 w 1008541"/>
                  <a:gd name="connsiteY90" fmla="*/ 618401 h 1008269"/>
                  <a:gd name="connsiteX91" fmla="*/ 187648 w 1008541"/>
                  <a:gd name="connsiteY91" fmla="*/ 618401 h 1008269"/>
                  <a:gd name="connsiteX92" fmla="*/ 178958 w 1008541"/>
                  <a:gd name="connsiteY92" fmla="*/ 617858 h 1008269"/>
                  <a:gd name="connsiteX93" fmla="*/ 178958 w 1008541"/>
                  <a:gd name="connsiteY93" fmla="*/ 438942 h 1008269"/>
                  <a:gd name="connsiteX94" fmla="*/ 324785 w 1008541"/>
                  <a:gd name="connsiteY94" fmla="*/ 740846 h 1008269"/>
                  <a:gd name="connsiteX95" fmla="*/ 620513 w 1008541"/>
                  <a:gd name="connsiteY95" fmla="*/ 535052 h 1008269"/>
                  <a:gd name="connsiteX96" fmla="*/ 594715 w 1008541"/>
                  <a:gd name="connsiteY96" fmla="*/ 523106 h 1008269"/>
                  <a:gd name="connsiteX97" fmla="*/ 583853 w 1008541"/>
                  <a:gd name="connsiteY97" fmla="*/ 523649 h 1008269"/>
                  <a:gd name="connsiteX98" fmla="*/ 553710 w 1008541"/>
                  <a:gd name="connsiteY98" fmla="*/ 542111 h 1008269"/>
                  <a:gd name="connsiteX99" fmla="*/ 465724 w 1008541"/>
                  <a:gd name="connsiteY99" fmla="*/ 454417 h 1008269"/>
                  <a:gd name="connsiteX100" fmla="*/ 484190 w 1008541"/>
                  <a:gd name="connsiteY100" fmla="*/ 424281 h 1008269"/>
                  <a:gd name="connsiteX101" fmla="*/ 486363 w 1008541"/>
                  <a:gd name="connsiteY101" fmla="*/ 416951 h 1008269"/>
                  <a:gd name="connsiteX102" fmla="*/ 468168 w 1008541"/>
                  <a:gd name="connsiteY102" fmla="*/ 377041 h 1008269"/>
                  <a:gd name="connsiteX103" fmla="*/ 380998 w 1008541"/>
                  <a:gd name="connsiteY103" fmla="*/ 444915 h 1008269"/>
                  <a:gd name="connsiteX104" fmla="*/ 310935 w 1008541"/>
                  <a:gd name="connsiteY104" fmla="*/ 471521 h 1008269"/>
                  <a:gd name="connsiteX105" fmla="*/ 268301 w 1008541"/>
                  <a:gd name="connsiteY105" fmla="*/ 471793 h 1008269"/>
                  <a:gd name="connsiteX106" fmla="*/ 211545 w 1008541"/>
                  <a:gd name="connsiteY106" fmla="*/ 471793 h 1008269"/>
                  <a:gd name="connsiteX107" fmla="*/ 211545 w 1008541"/>
                  <a:gd name="connsiteY107" fmla="*/ 585550 h 1008269"/>
                  <a:gd name="connsiteX108" fmla="*/ 223222 w 1008541"/>
                  <a:gd name="connsiteY108" fmla="*/ 585550 h 1008269"/>
                  <a:gd name="connsiteX109" fmla="*/ 325057 w 1008541"/>
                  <a:gd name="connsiteY109" fmla="*/ 687633 h 1008269"/>
                  <a:gd name="connsiteX110" fmla="*/ 324785 w 1008541"/>
                  <a:gd name="connsiteY110" fmla="*/ 740846 h 1008269"/>
                  <a:gd name="connsiteX111" fmla="*/ 454590 w 1008541"/>
                  <a:gd name="connsiteY111" fmla="*/ 257039 h 1008269"/>
                  <a:gd name="connsiteX112" fmla="*/ 454590 w 1008541"/>
                  <a:gd name="connsiteY112" fmla="*/ 259754 h 1008269"/>
                  <a:gd name="connsiteX113" fmla="*/ 460293 w 1008541"/>
                  <a:gd name="connsiteY113" fmla="*/ 262469 h 1008269"/>
                  <a:gd name="connsiteX114" fmla="*/ 497768 w 1008541"/>
                  <a:gd name="connsiteY114" fmla="*/ 345547 h 1008269"/>
                  <a:gd name="connsiteX115" fmla="*/ 497225 w 1008541"/>
                  <a:gd name="connsiteY115" fmla="*/ 355864 h 1008269"/>
                  <a:gd name="connsiteX116" fmla="*/ 520036 w 1008541"/>
                  <a:gd name="connsiteY116" fmla="*/ 408806 h 1008269"/>
                  <a:gd name="connsiteX117" fmla="*/ 519221 w 1008541"/>
                  <a:gd name="connsiteY117" fmla="*/ 429439 h 1008269"/>
                  <a:gd name="connsiteX118" fmla="*/ 506458 w 1008541"/>
                  <a:gd name="connsiteY118" fmla="*/ 449530 h 1008269"/>
                  <a:gd name="connsiteX119" fmla="*/ 557511 w 1008541"/>
                  <a:gd name="connsiteY119" fmla="*/ 500843 h 1008269"/>
                  <a:gd name="connsiteX120" fmla="*/ 582766 w 1008541"/>
                  <a:gd name="connsiteY120" fmla="*/ 485639 h 1008269"/>
                  <a:gd name="connsiteX121" fmla="*/ 594172 w 1008541"/>
                  <a:gd name="connsiteY121" fmla="*/ 485639 h 1008269"/>
                  <a:gd name="connsiteX122" fmla="*/ 663419 w 1008541"/>
                  <a:gd name="connsiteY122" fmla="*/ 514146 h 1008269"/>
                  <a:gd name="connsiteX123" fmla="*/ 671566 w 1008541"/>
                  <a:gd name="connsiteY123" fmla="*/ 522563 h 1008269"/>
                  <a:gd name="connsiteX124" fmla="*/ 678898 w 1008541"/>
                  <a:gd name="connsiteY124" fmla="*/ 552156 h 1008269"/>
                  <a:gd name="connsiteX125" fmla="*/ 750862 w 1008541"/>
                  <a:gd name="connsiteY125" fmla="*/ 552156 h 1008269"/>
                  <a:gd name="connsiteX126" fmla="*/ 758194 w 1008541"/>
                  <a:gd name="connsiteY126" fmla="*/ 522563 h 1008269"/>
                  <a:gd name="connsiteX127" fmla="*/ 766340 w 1008541"/>
                  <a:gd name="connsiteY127" fmla="*/ 514418 h 1008269"/>
                  <a:gd name="connsiteX128" fmla="*/ 835588 w 1008541"/>
                  <a:gd name="connsiteY128" fmla="*/ 485911 h 1008269"/>
                  <a:gd name="connsiteX129" fmla="*/ 846994 w 1008541"/>
                  <a:gd name="connsiteY129" fmla="*/ 485911 h 1008269"/>
                  <a:gd name="connsiteX130" fmla="*/ 871434 w 1008541"/>
                  <a:gd name="connsiteY130" fmla="*/ 500572 h 1008269"/>
                  <a:gd name="connsiteX131" fmla="*/ 923302 w 1008541"/>
                  <a:gd name="connsiteY131" fmla="*/ 449259 h 1008269"/>
                  <a:gd name="connsiteX132" fmla="*/ 908638 w 1008541"/>
                  <a:gd name="connsiteY132" fmla="*/ 425910 h 1008269"/>
                  <a:gd name="connsiteX133" fmla="*/ 908094 w 1008541"/>
                  <a:gd name="connsiteY133" fmla="*/ 412335 h 1008269"/>
                  <a:gd name="connsiteX134" fmla="*/ 936880 w 1008541"/>
                  <a:gd name="connsiteY134" fmla="*/ 344461 h 1008269"/>
                  <a:gd name="connsiteX135" fmla="*/ 945841 w 1008541"/>
                  <a:gd name="connsiteY135" fmla="*/ 335773 h 1008269"/>
                  <a:gd name="connsiteX136" fmla="*/ 974626 w 1008541"/>
                  <a:gd name="connsiteY136" fmla="*/ 328714 h 1008269"/>
                  <a:gd name="connsiteX137" fmla="*/ 974626 w 1008541"/>
                  <a:gd name="connsiteY137" fmla="*/ 256768 h 1008269"/>
                  <a:gd name="connsiteX138" fmla="*/ 945570 w 1008541"/>
                  <a:gd name="connsiteY138" fmla="*/ 249709 h 1008269"/>
                  <a:gd name="connsiteX139" fmla="*/ 936880 w 1008541"/>
                  <a:gd name="connsiteY139" fmla="*/ 241835 h 1008269"/>
                  <a:gd name="connsiteX140" fmla="*/ 907823 w 1008541"/>
                  <a:gd name="connsiteY140" fmla="*/ 171789 h 1008269"/>
                  <a:gd name="connsiteX141" fmla="*/ 908366 w 1008541"/>
                  <a:gd name="connsiteY141" fmla="*/ 160387 h 1008269"/>
                  <a:gd name="connsiteX142" fmla="*/ 923030 w 1008541"/>
                  <a:gd name="connsiteY142" fmla="*/ 135952 h 1008269"/>
                  <a:gd name="connsiteX143" fmla="*/ 871706 w 1008541"/>
                  <a:gd name="connsiteY143" fmla="*/ 84368 h 1008269"/>
                  <a:gd name="connsiteX144" fmla="*/ 848623 w 1008541"/>
                  <a:gd name="connsiteY144" fmla="*/ 98757 h 1008269"/>
                  <a:gd name="connsiteX145" fmla="*/ 833959 w 1008541"/>
                  <a:gd name="connsiteY145" fmla="*/ 99300 h 1008269"/>
                  <a:gd name="connsiteX146" fmla="*/ 766884 w 1008541"/>
                  <a:gd name="connsiteY146" fmla="*/ 71336 h 1008269"/>
                  <a:gd name="connsiteX147" fmla="*/ 757379 w 1008541"/>
                  <a:gd name="connsiteY147" fmla="*/ 61290 h 1008269"/>
                  <a:gd name="connsiteX148" fmla="*/ 750590 w 1008541"/>
                  <a:gd name="connsiteY148" fmla="*/ 32783 h 1008269"/>
                  <a:gd name="connsiteX149" fmla="*/ 678627 w 1008541"/>
                  <a:gd name="connsiteY149" fmla="*/ 32783 h 1008269"/>
                  <a:gd name="connsiteX150" fmla="*/ 671566 w 1008541"/>
                  <a:gd name="connsiteY150" fmla="*/ 61562 h 1008269"/>
                  <a:gd name="connsiteX151" fmla="*/ 663148 w 1008541"/>
                  <a:gd name="connsiteY151" fmla="*/ 70793 h 1008269"/>
                  <a:gd name="connsiteX152" fmla="*/ 594172 w 1008541"/>
                  <a:gd name="connsiteY152" fmla="*/ 99571 h 1008269"/>
                  <a:gd name="connsiteX153" fmla="*/ 582766 w 1008541"/>
                  <a:gd name="connsiteY153" fmla="*/ 99300 h 1008269"/>
                  <a:gd name="connsiteX154" fmla="*/ 558598 w 1008541"/>
                  <a:gd name="connsiteY154" fmla="*/ 84639 h 1008269"/>
                  <a:gd name="connsiteX155" fmla="*/ 507001 w 1008541"/>
                  <a:gd name="connsiteY155" fmla="*/ 136223 h 1008269"/>
                  <a:gd name="connsiteX156" fmla="*/ 520851 w 1008541"/>
                  <a:gd name="connsiteY156" fmla="*/ 158486 h 1008269"/>
                  <a:gd name="connsiteX157" fmla="*/ 521394 w 1008541"/>
                  <a:gd name="connsiteY157" fmla="*/ 173961 h 1008269"/>
                  <a:gd name="connsiteX158" fmla="*/ 493966 w 1008541"/>
                  <a:gd name="connsiteY158" fmla="*/ 240206 h 1008269"/>
                  <a:gd name="connsiteX159" fmla="*/ 483376 w 1008541"/>
                  <a:gd name="connsiteY159" fmla="*/ 250252 h 1008269"/>
                  <a:gd name="connsiteX160" fmla="*/ 454590 w 1008541"/>
                  <a:gd name="connsiteY160" fmla="*/ 257039 h 1008269"/>
                  <a:gd name="connsiteX161" fmla="*/ 162936 w 1008541"/>
                  <a:gd name="connsiteY161" fmla="*/ 195138 h 1008269"/>
                  <a:gd name="connsiteX162" fmla="*/ 80925 w 1008541"/>
                  <a:gd name="connsiteY162" fmla="*/ 276044 h 1008269"/>
                  <a:gd name="connsiteX163" fmla="*/ 161035 w 1008541"/>
                  <a:gd name="connsiteY163" fmla="*/ 357764 h 1008269"/>
                  <a:gd name="connsiteX164" fmla="*/ 243589 w 1008541"/>
                  <a:gd name="connsiteY164" fmla="*/ 277401 h 1008269"/>
                  <a:gd name="connsiteX165" fmla="*/ 162936 w 1008541"/>
                  <a:gd name="connsiteY165" fmla="*/ 195138 h 1008269"/>
                  <a:gd name="connsiteX166" fmla="*/ 33402 w 1008541"/>
                  <a:gd name="connsiteY166" fmla="*/ 699850 h 1008269"/>
                  <a:gd name="connsiteX167" fmla="*/ 32316 w 1008541"/>
                  <a:gd name="connsiteY167" fmla="*/ 702836 h 1008269"/>
                  <a:gd name="connsiteX168" fmla="*/ 32587 w 1008541"/>
                  <a:gd name="connsiteY168" fmla="*/ 944740 h 1008269"/>
                  <a:gd name="connsiteX169" fmla="*/ 39105 w 1008541"/>
                  <a:gd name="connsiteY169" fmla="*/ 962387 h 1008269"/>
                  <a:gd name="connsiteX170" fmla="*/ 74950 w 1008541"/>
                  <a:gd name="connsiteY170" fmla="*/ 974061 h 1008269"/>
                  <a:gd name="connsiteX171" fmla="*/ 97218 w 1008541"/>
                  <a:gd name="connsiteY171" fmla="*/ 941210 h 1008269"/>
                  <a:gd name="connsiteX172" fmla="*/ 97218 w 1008541"/>
                  <a:gd name="connsiteY172" fmla="*/ 722656 h 1008269"/>
                  <a:gd name="connsiteX173" fmla="*/ 96404 w 1008541"/>
                  <a:gd name="connsiteY173" fmla="*/ 715325 h 1008269"/>
                  <a:gd name="connsiteX174" fmla="*/ 33402 w 1008541"/>
                  <a:gd name="connsiteY174" fmla="*/ 699850 h 1008269"/>
                  <a:gd name="connsiteX175" fmla="*/ 130077 w 1008541"/>
                  <a:gd name="connsiteY175" fmla="*/ 876323 h 1008269"/>
                  <a:gd name="connsiteX176" fmla="*/ 192264 w 1008541"/>
                  <a:gd name="connsiteY176" fmla="*/ 832612 h 1008269"/>
                  <a:gd name="connsiteX177" fmla="*/ 196066 w 1008541"/>
                  <a:gd name="connsiteY177" fmla="*/ 825553 h 1008269"/>
                  <a:gd name="connsiteX178" fmla="*/ 194708 w 1008541"/>
                  <a:gd name="connsiteY178" fmla="*/ 772068 h 1008269"/>
                  <a:gd name="connsiteX179" fmla="*/ 194708 w 1008541"/>
                  <a:gd name="connsiteY179" fmla="*/ 716140 h 1008269"/>
                  <a:gd name="connsiteX180" fmla="*/ 130077 w 1008541"/>
                  <a:gd name="connsiteY180" fmla="*/ 716140 h 1008269"/>
                  <a:gd name="connsiteX181" fmla="*/ 130077 w 1008541"/>
                  <a:gd name="connsiteY181" fmla="*/ 876323 h 100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008541" h="1008269">
                    <a:moveTo>
                      <a:pt x="92873" y="366995"/>
                    </a:moveTo>
                    <a:cubicBezTo>
                      <a:pt x="34488" y="317854"/>
                      <a:pt x="39105" y="245365"/>
                      <a:pt x="75493" y="202740"/>
                    </a:cubicBezTo>
                    <a:cubicBezTo>
                      <a:pt x="115141" y="156586"/>
                      <a:pt x="183031" y="149527"/>
                      <a:pt x="231097" y="185636"/>
                    </a:cubicBezTo>
                    <a:cubicBezTo>
                      <a:pt x="272646" y="216858"/>
                      <a:pt x="300616" y="291248"/>
                      <a:pt x="243317" y="357221"/>
                    </a:cubicBezTo>
                    <a:cubicBezTo>
                      <a:pt x="265857" y="357493"/>
                      <a:pt x="287038" y="360479"/>
                      <a:pt x="306591" y="343647"/>
                    </a:cubicBezTo>
                    <a:cubicBezTo>
                      <a:pt x="333475" y="320298"/>
                      <a:pt x="363075" y="300479"/>
                      <a:pt x="391589" y="279302"/>
                    </a:cubicBezTo>
                    <a:cubicBezTo>
                      <a:pt x="400822" y="272515"/>
                      <a:pt x="410869" y="266813"/>
                      <a:pt x="422275" y="259483"/>
                    </a:cubicBezTo>
                    <a:cubicBezTo>
                      <a:pt x="422275" y="254867"/>
                      <a:pt x="422546" y="247808"/>
                      <a:pt x="422275" y="241021"/>
                    </a:cubicBezTo>
                    <a:cubicBezTo>
                      <a:pt x="421732" y="233962"/>
                      <a:pt x="423089" y="229890"/>
                      <a:pt x="431508" y="228804"/>
                    </a:cubicBezTo>
                    <a:cubicBezTo>
                      <a:pt x="440741" y="227718"/>
                      <a:pt x="449974" y="225003"/>
                      <a:pt x="459207" y="222016"/>
                    </a:cubicBezTo>
                    <a:cubicBezTo>
                      <a:pt x="462466" y="220930"/>
                      <a:pt x="465724" y="217672"/>
                      <a:pt x="467082" y="214686"/>
                    </a:cubicBezTo>
                    <a:cubicBezTo>
                      <a:pt x="473328" y="200839"/>
                      <a:pt x="479302" y="186722"/>
                      <a:pt x="484462" y="172604"/>
                    </a:cubicBezTo>
                    <a:cubicBezTo>
                      <a:pt x="485820" y="169346"/>
                      <a:pt x="485548" y="164187"/>
                      <a:pt x="483919" y="160930"/>
                    </a:cubicBezTo>
                    <a:cubicBezTo>
                      <a:pt x="478216" y="150341"/>
                      <a:pt x="471427" y="140024"/>
                      <a:pt x="465453" y="130250"/>
                    </a:cubicBezTo>
                    <a:cubicBezTo>
                      <a:pt x="494510" y="100929"/>
                      <a:pt x="523295" y="72422"/>
                      <a:pt x="552895" y="42829"/>
                    </a:cubicBezTo>
                    <a:cubicBezTo>
                      <a:pt x="562399" y="48801"/>
                      <a:pt x="572719" y="55589"/>
                      <a:pt x="583853" y="61290"/>
                    </a:cubicBezTo>
                    <a:cubicBezTo>
                      <a:pt x="587111" y="62919"/>
                      <a:pt x="591999" y="63191"/>
                      <a:pt x="595530" y="61833"/>
                    </a:cubicBezTo>
                    <a:cubicBezTo>
                      <a:pt x="609379" y="56675"/>
                      <a:pt x="623229" y="50973"/>
                      <a:pt x="636535" y="44729"/>
                    </a:cubicBezTo>
                    <a:cubicBezTo>
                      <a:pt x="640065" y="43100"/>
                      <a:pt x="643867" y="39028"/>
                      <a:pt x="644953" y="35498"/>
                    </a:cubicBezTo>
                    <a:cubicBezTo>
                      <a:pt x="648212" y="25996"/>
                      <a:pt x="649570" y="15679"/>
                      <a:pt x="652557" y="5905"/>
                    </a:cubicBezTo>
                    <a:cubicBezTo>
                      <a:pt x="653372" y="3462"/>
                      <a:pt x="657174" y="204"/>
                      <a:pt x="659889" y="204"/>
                    </a:cubicBezTo>
                    <a:cubicBezTo>
                      <a:pt x="696821" y="-68"/>
                      <a:pt x="733753" y="-68"/>
                      <a:pt x="770685" y="204"/>
                    </a:cubicBezTo>
                    <a:cubicBezTo>
                      <a:pt x="773401" y="204"/>
                      <a:pt x="777474" y="3733"/>
                      <a:pt x="778289" y="6448"/>
                    </a:cubicBezTo>
                    <a:cubicBezTo>
                      <a:pt x="781819" y="17851"/>
                      <a:pt x="781005" y="31969"/>
                      <a:pt x="787794" y="40114"/>
                    </a:cubicBezTo>
                    <a:cubicBezTo>
                      <a:pt x="794583" y="47987"/>
                      <a:pt x="809518" y="48258"/>
                      <a:pt x="819295" y="54503"/>
                    </a:cubicBezTo>
                    <a:cubicBezTo>
                      <a:pt x="835860" y="65363"/>
                      <a:pt x="849981" y="63462"/>
                      <a:pt x="864373" y="50973"/>
                    </a:cubicBezTo>
                    <a:cubicBezTo>
                      <a:pt x="868447" y="47444"/>
                      <a:pt x="873606" y="45272"/>
                      <a:pt x="877137" y="43100"/>
                    </a:cubicBezTo>
                    <a:cubicBezTo>
                      <a:pt x="906465" y="72422"/>
                      <a:pt x="935250" y="101200"/>
                      <a:pt x="964850" y="131065"/>
                    </a:cubicBezTo>
                    <a:cubicBezTo>
                      <a:pt x="959419" y="139753"/>
                      <a:pt x="952630" y="150341"/>
                      <a:pt x="946656" y="161201"/>
                    </a:cubicBezTo>
                    <a:cubicBezTo>
                      <a:pt x="945027" y="164187"/>
                      <a:pt x="945027" y="168803"/>
                      <a:pt x="946113" y="172061"/>
                    </a:cubicBezTo>
                    <a:cubicBezTo>
                      <a:pt x="951544" y="186179"/>
                      <a:pt x="957247" y="200297"/>
                      <a:pt x="963764" y="214143"/>
                    </a:cubicBezTo>
                    <a:cubicBezTo>
                      <a:pt x="965393" y="217401"/>
                      <a:pt x="968924" y="220930"/>
                      <a:pt x="972454" y="222016"/>
                    </a:cubicBezTo>
                    <a:cubicBezTo>
                      <a:pt x="982230" y="225003"/>
                      <a:pt x="992278" y="226632"/>
                      <a:pt x="1001782" y="229618"/>
                    </a:cubicBezTo>
                    <a:cubicBezTo>
                      <a:pt x="1004498" y="230433"/>
                      <a:pt x="1006399" y="234505"/>
                      <a:pt x="1008300" y="237492"/>
                    </a:cubicBezTo>
                    <a:cubicBezTo>
                      <a:pt x="1008843" y="238306"/>
                      <a:pt x="1008300" y="240206"/>
                      <a:pt x="1008300" y="241564"/>
                    </a:cubicBezTo>
                    <a:cubicBezTo>
                      <a:pt x="1008300" y="493513"/>
                      <a:pt x="1008300" y="745733"/>
                      <a:pt x="1008300" y="997682"/>
                    </a:cubicBezTo>
                    <a:cubicBezTo>
                      <a:pt x="1008300" y="1000668"/>
                      <a:pt x="1008300" y="1003655"/>
                      <a:pt x="1008300" y="1008270"/>
                    </a:cubicBezTo>
                    <a:cubicBezTo>
                      <a:pt x="1004226" y="1008270"/>
                      <a:pt x="1000696" y="1008270"/>
                      <a:pt x="997166" y="1008270"/>
                    </a:cubicBezTo>
                    <a:cubicBezTo>
                      <a:pt x="688131" y="1008270"/>
                      <a:pt x="379097" y="1008270"/>
                      <a:pt x="70062" y="1008270"/>
                    </a:cubicBezTo>
                    <a:cubicBezTo>
                      <a:pt x="26884" y="1008270"/>
                      <a:pt x="0" y="981120"/>
                      <a:pt x="0" y="937681"/>
                    </a:cubicBezTo>
                    <a:cubicBezTo>
                      <a:pt x="0" y="795417"/>
                      <a:pt x="0" y="653153"/>
                      <a:pt x="0" y="510888"/>
                    </a:cubicBezTo>
                    <a:cubicBezTo>
                      <a:pt x="0" y="444643"/>
                      <a:pt x="29872" y="397131"/>
                      <a:pt x="90158" y="369439"/>
                    </a:cubicBezTo>
                    <a:cubicBezTo>
                      <a:pt x="90701" y="368896"/>
                      <a:pt x="91515" y="368081"/>
                      <a:pt x="92873" y="366995"/>
                    </a:cubicBezTo>
                    <a:close/>
                    <a:moveTo>
                      <a:pt x="120844" y="974876"/>
                    </a:moveTo>
                    <a:cubicBezTo>
                      <a:pt x="406524" y="974876"/>
                      <a:pt x="690847" y="974876"/>
                      <a:pt x="974898" y="974876"/>
                    </a:cubicBezTo>
                    <a:cubicBezTo>
                      <a:pt x="974898" y="770439"/>
                      <a:pt x="974898" y="566545"/>
                      <a:pt x="974898" y="362923"/>
                    </a:cubicBezTo>
                    <a:cubicBezTo>
                      <a:pt x="974083" y="362380"/>
                      <a:pt x="973269" y="361565"/>
                      <a:pt x="972454" y="361022"/>
                    </a:cubicBezTo>
                    <a:cubicBezTo>
                      <a:pt x="969467" y="364552"/>
                      <a:pt x="965122" y="367538"/>
                      <a:pt x="963221" y="371611"/>
                    </a:cubicBezTo>
                    <a:cubicBezTo>
                      <a:pt x="956975" y="385186"/>
                      <a:pt x="951272" y="398760"/>
                      <a:pt x="946113" y="412607"/>
                    </a:cubicBezTo>
                    <a:cubicBezTo>
                      <a:pt x="944755" y="416136"/>
                      <a:pt x="945027" y="421023"/>
                      <a:pt x="946656" y="424281"/>
                    </a:cubicBezTo>
                    <a:cubicBezTo>
                      <a:pt x="952359" y="434869"/>
                      <a:pt x="959148" y="445186"/>
                      <a:pt x="965122" y="454689"/>
                    </a:cubicBezTo>
                    <a:cubicBezTo>
                      <a:pt x="935793" y="484010"/>
                      <a:pt x="906737" y="513060"/>
                      <a:pt x="877408" y="542382"/>
                    </a:cubicBezTo>
                    <a:cubicBezTo>
                      <a:pt x="867904" y="536409"/>
                      <a:pt x="857856" y="529893"/>
                      <a:pt x="846994" y="523920"/>
                    </a:cubicBezTo>
                    <a:cubicBezTo>
                      <a:pt x="843735" y="522291"/>
                      <a:pt x="838847" y="522020"/>
                      <a:pt x="835316" y="523377"/>
                    </a:cubicBezTo>
                    <a:cubicBezTo>
                      <a:pt x="821467" y="528536"/>
                      <a:pt x="807617" y="534237"/>
                      <a:pt x="794311" y="540753"/>
                    </a:cubicBezTo>
                    <a:cubicBezTo>
                      <a:pt x="790781" y="542382"/>
                      <a:pt x="786979" y="546183"/>
                      <a:pt x="785893" y="549984"/>
                    </a:cubicBezTo>
                    <a:cubicBezTo>
                      <a:pt x="782634" y="559486"/>
                      <a:pt x="781276" y="569803"/>
                      <a:pt x="778289" y="579577"/>
                    </a:cubicBezTo>
                    <a:cubicBezTo>
                      <a:pt x="777474" y="582021"/>
                      <a:pt x="773673" y="585278"/>
                      <a:pt x="771229" y="585278"/>
                    </a:cubicBezTo>
                    <a:cubicBezTo>
                      <a:pt x="734296" y="585550"/>
                      <a:pt x="697364" y="585550"/>
                      <a:pt x="660432" y="585278"/>
                    </a:cubicBezTo>
                    <a:cubicBezTo>
                      <a:pt x="657717" y="585278"/>
                      <a:pt x="653643" y="581749"/>
                      <a:pt x="652829" y="579034"/>
                    </a:cubicBezTo>
                    <a:cubicBezTo>
                      <a:pt x="650113" y="572247"/>
                      <a:pt x="649027" y="564916"/>
                      <a:pt x="647126" y="557857"/>
                    </a:cubicBezTo>
                    <a:cubicBezTo>
                      <a:pt x="645225" y="558672"/>
                      <a:pt x="644139" y="558943"/>
                      <a:pt x="643324" y="559486"/>
                    </a:cubicBezTo>
                    <a:cubicBezTo>
                      <a:pt x="539045" y="631976"/>
                      <a:pt x="434767" y="704465"/>
                      <a:pt x="330759" y="777226"/>
                    </a:cubicBezTo>
                    <a:cubicBezTo>
                      <a:pt x="328044" y="779127"/>
                      <a:pt x="325871" y="783471"/>
                      <a:pt x="325600" y="787000"/>
                    </a:cubicBezTo>
                    <a:cubicBezTo>
                      <a:pt x="324785" y="796503"/>
                      <a:pt x="325600" y="806005"/>
                      <a:pt x="325328" y="815507"/>
                    </a:cubicBezTo>
                    <a:cubicBezTo>
                      <a:pt x="323970" y="855960"/>
                      <a:pt x="286224" y="886097"/>
                      <a:pt x="246847" y="876594"/>
                    </a:cubicBezTo>
                    <a:cubicBezTo>
                      <a:pt x="234627" y="873608"/>
                      <a:pt x="223765" y="866549"/>
                      <a:pt x="210730" y="860576"/>
                    </a:cubicBezTo>
                    <a:cubicBezTo>
                      <a:pt x="186561" y="877409"/>
                      <a:pt x="160220" y="895599"/>
                      <a:pt x="134422" y="914061"/>
                    </a:cubicBezTo>
                    <a:cubicBezTo>
                      <a:pt x="131978" y="915961"/>
                      <a:pt x="130348" y="920848"/>
                      <a:pt x="130348" y="924378"/>
                    </a:cubicBezTo>
                    <a:cubicBezTo>
                      <a:pt x="129805" y="941210"/>
                      <a:pt x="130620" y="958586"/>
                      <a:pt x="120844" y="974876"/>
                    </a:cubicBezTo>
                    <a:close/>
                    <a:moveTo>
                      <a:pt x="178958" y="438942"/>
                    </a:moveTo>
                    <a:cubicBezTo>
                      <a:pt x="183031" y="438942"/>
                      <a:pt x="186561" y="438942"/>
                      <a:pt x="190363" y="438942"/>
                    </a:cubicBezTo>
                    <a:cubicBezTo>
                      <a:pt x="228925" y="438942"/>
                      <a:pt x="267486" y="438942"/>
                      <a:pt x="306319" y="438942"/>
                    </a:cubicBezTo>
                    <a:cubicBezTo>
                      <a:pt x="322341" y="438942"/>
                      <a:pt x="337820" y="435955"/>
                      <a:pt x="350583" y="426453"/>
                    </a:cubicBezTo>
                    <a:cubicBezTo>
                      <a:pt x="388330" y="398217"/>
                      <a:pt x="425262" y="369167"/>
                      <a:pt x="462194" y="340117"/>
                    </a:cubicBezTo>
                    <a:cubicBezTo>
                      <a:pt x="471155" y="333058"/>
                      <a:pt x="473599" y="322741"/>
                      <a:pt x="469798" y="311610"/>
                    </a:cubicBezTo>
                    <a:cubicBezTo>
                      <a:pt x="465996" y="300207"/>
                      <a:pt x="457577" y="293963"/>
                      <a:pt x="445629" y="292877"/>
                    </a:cubicBezTo>
                    <a:cubicBezTo>
                      <a:pt x="434767" y="291519"/>
                      <a:pt x="425262" y="294506"/>
                      <a:pt x="416300" y="301293"/>
                    </a:cubicBezTo>
                    <a:cubicBezTo>
                      <a:pt x="382356" y="327085"/>
                      <a:pt x="348139" y="352335"/>
                      <a:pt x="313923" y="378127"/>
                    </a:cubicBezTo>
                    <a:cubicBezTo>
                      <a:pt x="303060" y="386543"/>
                      <a:pt x="291112" y="390344"/>
                      <a:pt x="277262" y="390344"/>
                    </a:cubicBezTo>
                    <a:cubicBezTo>
                      <a:pt x="234627" y="390073"/>
                      <a:pt x="191992" y="390073"/>
                      <a:pt x="149358" y="390344"/>
                    </a:cubicBezTo>
                    <a:cubicBezTo>
                      <a:pt x="82011" y="390616"/>
                      <a:pt x="32587" y="439756"/>
                      <a:pt x="32316" y="507087"/>
                    </a:cubicBezTo>
                    <a:cubicBezTo>
                      <a:pt x="32044" y="548355"/>
                      <a:pt x="32316" y="589622"/>
                      <a:pt x="32316" y="631161"/>
                    </a:cubicBezTo>
                    <a:cubicBezTo>
                      <a:pt x="32316" y="662926"/>
                      <a:pt x="52683" y="683289"/>
                      <a:pt x="84455" y="683289"/>
                    </a:cubicBezTo>
                    <a:cubicBezTo>
                      <a:pt x="120029" y="683289"/>
                      <a:pt x="155604" y="683289"/>
                      <a:pt x="191178" y="683289"/>
                    </a:cubicBezTo>
                    <a:cubicBezTo>
                      <a:pt x="214532" y="683289"/>
                      <a:pt x="227567" y="696321"/>
                      <a:pt x="227567" y="719941"/>
                    </a:cubicBezTo>
                    <a:cubicBezTo>
                      <a:pt x="227567" y="751163"/>
                      <a:pt x="227295" y="782385"/>
                      <a:pt x="227567" y="813335"/>
                    </a:cubicBezTo>
                    <a:cubicBezTo>
                      <a:pt x="227838" y="831797"/>
                      <a:pt x="241959" y="845644"/>
                      <a:pt x="259611" y="845915"/>
                    </a:cubicBezTo>
                    <a:cubicBezTo>
                      <a:pt x="277262" y="846187"/>
                      <a:pt x="292198" y="832069"/>
                      <a:pt x="292198" y="813878"/>
                    </a:cubicBezTo>
                    <a:cubicBezTo>
                      <a:pt x="292469" y="764466"/>
                      <a:pt x="292741" y="715054"/>
                      <a:pt x="292198" y="665641"/>
                    </a:cubicBezTo>
                    <a:cubicBezTo>
                      <a:pt x="291926" y="639578"/>
                      <a:pt x="270745" y="618944"/>
                      <a:pt x="244675" y="618401"/>
                    </a:cubicBezTo>
                    <a:cubicBezTo>
                      <a:pt x="225666" y="618130"/>
                      <a:pt x="206657" y="618401"/>
                      <a:pt x="187648" y="618401"/>
                    </a:cubicBezTo>
                    <a:cubicBezTo>
                      <a:pt x="184660" y="618401"/>
                      <a:pt x="181945" y="618130"/>
                      <a:pt x="178958" y="617858"/>
                    </a:cubicBezTo>
                    <a:cubicBezTo>
                      <a:pt x="178958" y="557586"/>
                      <a:pt x="178958" y="498943"/>
                      <a:pt x="178958" y="438942"/>
                    </a:cubicBezTo>
                    <a:close/>
                    <a:moveTo>
                      <a:pt x="324785" y="740846"/>
                    </a:moveTo>
                    <a:cubicBezTo>
                      <a:pt x="424176" y="671614"/>
                      <a:pt x="521665" y="603740"/>
                      <a:pt x="620513" y="535052"/>
                    </a:cubicBezTo>
                    <a:cubicBezTo>
                      <a:pt x="611009" y="530708"/>
                      <a:pt x="603133" y="526364"/>
                      <a:pt x="594715" y="523106"/>
                    </a:cubicBezTo>
                    <a:cubicBezTo>
                      <a:pt x="591456" y="522020"/>
                      <a:pt x="586840" y="522020"/>
                      <a:pt x="583853" y="523649"/>
                    </a:cubicBezTo>
                    <a:cubicBezTo>
                      <a:pt x="572990" y="529622"/>
                      <a:pt x="562399" y="536409"/>
                      <a:pt x="553710" y="542111"/>
                    </a:cubicBezTo>
                    <a:cubicBezTo>
                      <a:pt x="523838" y="512517"/>
                      <a:pt x="495053" y="483467"/>
                      <a:pt x="465724" y="454417"/>
                    </a:cubicBezTo>
                    <a:cubicBezTo>
                      <a:pt x="471699" y="444915"/>
                      <a:pt x="477944" y="434598"/>
                      <a:pt x="484190" y="424281"/>
                    </a:cubicBezTo>
                    <a:cubicBezTo>
                      <a:pt x="485548" y="422109"/>
                      <a:pt x="487177" y="418851"/>
                      <a:pt x="486363" y="416951"/>
                    </a:cubicBezTo>
                    <a:cubicBezTo>
                      <a:pt x="480660" y="403647"/>
                      <a:pt x="474414" y="390887"/>
                      <a:pt x="468168" y="377041"/>
                    </a:cubicBezTo>
                    <a:cubicBezTo>
                      <a:pt x="438568" y="400118"/>
                      <a:pt x="409783" y="422381"/>
                      <a:pt x="380998" y="444915"/>
                    </a:cubicBezTo>
                    <a:cubicBezTo>
                      <a:pt x="360359" y="461205"/>
                      <a:pt x="337277" y="470707"/>
                      <a:pt x="310935" y="471521"/>
                    </a:cubicBezTo>
                    <a:cubicBezTo>
                      <a:pt x="296814" y="472064"/>
                      <a:pt x="282422" y="471793"/>
                      <a:pt x="268301" y="471793"/>
                    </a:cubicBezTo>
                    <a:cubicBezTo>
                      <a:pt x="249563" y="471793"/>
                      <a:pt x="230554" y="471793"/>
                      <a:pt x="211545" y="471793"/>
                    </a:cubicBezTo>
                    <a:cubicBezTo>
                      <a:pt x="211545" y="510345"/>
                      <a:pt x="211545" y="547540"/>
                      <a:pt x="211545" y="585550"/>
                    </a:cubicBezTo>
                    <a:cubicBezTo>
                      <a:pt x="215890" y="585550"/>
                      <a:pt x="219691" y="585821"/>
                      <a:pt x="223222" y="585550"/>
                    </a:cubicBezTo>
                    <a:cubicBezTo>
                      <a:pt x="288668" y="579306"/>
                      <a:pt x="330759" y="620302"/>
                      <a:pt x="325057" y="687633"/>
                    </a:cubicBezTo>
                    <a:cubicBezTo>
                      <a:pt x="323699" y="704465"/>
                      <a:pt x="324785" y="721841"/>
                      <a:pt x="324785" y="740846"/>
                    </a:cubicBezTo>
                    <a:close/>
                    <a:moveTo>
                      <a:pt x="454590" y="257039"/>
                    </a:moveTo>
                    <a:cubicBezTo>
                      <a:pt x="454590" y="257854"/>
                      <a:pt x="454590" y="258940"/>
                      <a:pt x="454590" y="259754"/>
                    </a:cubicBezTo>
                    <a:cubicBezTo>
                      <a:pt x="456491" y="260569"/>
                      <a:pt x="458392" y="261655"/>
                      <a:pt x="460293" y="262469"/>
                    </a:cubicBezTo>
                    <a:cubicBezTo>
                      <a:pt x="497225" y="275501"/>
                      <a:pt x="512432" y="309438"/>
                      <a:pt x="497768" y="345547"/>
                    </a:cubicBezTo>
                    <a:cubicBezTo>
                      <a:pt x="496410" y="348534"/>
                      <a:pt x="495867" y="352878"/>
                      <a:pt x="497225" y="355864"/>
                    </a:cubicBezTo>
                    <a:cubicBezTo>
                      <a:pt x="504286" y="373783"/>
                      <a:pt x="511346" y="391702"/>
                      <a:pt x="520036" y="408806"/>
                    </a:cubicBezTo>
                    <a:cubicBezTo>
                      <a:pt x="524381" y="416951"/>
                      <a:pt x="524653" y="422381"/>
                      <a:pt x="519221" y="429439"/>
                    </a:cubicBezTo>
                    <a:cubicBezTo>
                      <a:pt x="514333" y="436227"/>
                      <a:pt x="510260" y="443557"/>
                      <a:pt x="506458" y="449530"/>
                    </a:cubicBezTo>
                    <a:cubicBezTo>
                      <a:pt x="523838" y="466906"/>
                      <a:pt x="540403" y="483739"/>
                      <a:pt x="557511" y="500843"/>
                    </a:cubicBezTo>
                    <a:cubicBezTo>
                      <a:pt x="565387" y="495956"/>
                      <a:pt x="573805" y="490255"/>
                      <a:pt x="582766" y="485639"/>
                    </a:cubicBezTo>
                    <a:cubicBezTo>
                      <a:pt x="585753" y="484010"/>
                      <a:pt x="591456" y="484010"/>
                      <a:pt x="594172" y="485639"/>
                    </a:cubicBezTo>
                    <a:cubicBezTo>
                      <a:pt x="615897" y="498400"/>
                      <a:pt x="638979" y="507902"/>
                      <a:pt x="663419" y="514146"/>
                    </a:cubicBezTo>
                    <a:cubicBezTo>
                      <a:pt x="666678" y="514961"/>
                      <a:pt x="670480" y="519033"/>
                      <a:pt x="671566" y="522563"/>
                    </a:cubicBezTo>
                    <a:cubicBezTo>
                      <a:pt x="674553" y="532065"/>
                      <a:pt x="676454" y="542111"/>
                      <a:pt x="678898" y="552156"/>
                    </a:cubicBezTo>
                    <a:cubicBezTo>
                      <a:pt x="703067" y="552156"/>
                      <a:pt x="726693" y="552156"/>
                      <a:pt x="750862" y="552156"/>
                    </a:cubicBezTo>
                    <a:cubicBezTo>
                      <a:pt x="753306" y="542111"/>
                      <a:pt x="754935" y="532065"/>
                      <a:pt x="758194" y="522563"/>
                    </a:cubicBezTo>
                    <a:cubicBezTo>
                      <a:pt x="759280" y="519305"/>
                      <a:pt x="763082" y="515232"/>
                      <a:pt x="766340" y="514418"/>
                    </a:cubicBezTo>
                    <a:cubicBezTo>
                      <a:pt x="790781" y="508173"/>
                      <a:pt x="813863" y="498671"/>
                      <a:pt x="835588" y="485911"/>
                    </a:cubicBezTo>
                    <a:cubicBezTo>
                      <a:pt x="838575" y="484282"/>
                      <a:pt x="844006" y="484282"/>
                      <a:pt x="846994" y="485911"/>
                    </a:cubicBezTo>
                    <a:cubicBezTo>
                      <a:pt x="855955" y="490526"/>
                      <a:pt x="864373" y="496228"/>
                      <a:pt x="871434" y="500572"/>
                    </a:cubicBezTo>
                    <a:cubicBezTo>
                      <a:pt x="889085" y="483196"/>
                      <a:pt x="905922" y="466363"/>
                      <a:pt x="923302" y="449259"/>
                    </a:cubicBezTo>
                    <a:cubicBezTo>
                      <a:pt x="918685" y="441928"/>
                      <a:pt x="914069" y="433783"/>
                      <a:pt x="908638" y="425910"/>
                    </a:cubicBezTo>
                    <a:cubicBezTo>
                      <a:pt x="905379" y="421295"/>
                      <a:pt x="905650" y="417494"/>
                      <a:pt x="908094" y="412335"/>
                    </a:cubicBezTo>
                    <a:cubicBezTo>
                      <a:pt x="918142" y="389801"/>
                      <a:pt x="926832" y="366995"/>
                      <a:pt x="936880" y="344461"/>
                    </a:cubicBezTo>
                    <a:cubicBezTo>
                      <a:pt x="938509" y="340932"/>
                      <a:pt x="942311" y="337131"/>
                      <a:pt x="945841" y="335773"/>
                    </a:cubicBezTo>
                    <a:cubicBezTo>
                      <a:pt x="955346" y="332515"/>
                      <a:pt x="965122" y="330886"/>
                      <a:pt x="974626" y="328714"/>
                    </a:cubicBezTo>
                    <a:cubicBezTo>
                      <a:pt x="974626" y="304008"/>
                      <a:pt x="974626" y="280388"/>
                      <a:pt x="974626" y="256768"/>
                    </a:cubicBezTo>
                    <a:cubicBezTo>
                      <a:pt x="964579" y="254324"/>
                      <a:pt x="954803" y="252695"/>
                      <a:pt x="945570" y="249709"/>
                    </a:cubicBezTo>
                    <a:cubicBezTo>
                      <a:pt x="942039" y="248623"/>
                      <a:pt x="937694" y="245093"/>
                      <a:pt x="936880" y="241835"/>
                    </a:cubicBezTo>
                    <a:cubicBezTo>
                      <a:pt x="930634" y="217129"/>
                      <a:pt x="920858" y="193781"/>
                      <a:pt x="907823" y="171789"/>
                    </a:cubicBezTo>
                    <a:cubicBezTo>
                      <a:pt x="906193" y="169074"/>
                      <a:pt x="906737" y="163373"/>
                      <a:pt x="908366" y="160387"/>
                    </a:cubicBezTo>
                    <a:cubicBezTo>
                      <a:pt x="912982" y="151427"/>
                      <a:pt x="918685" y="143011"/>
                      <a:pt x="923030" y="135952"/>
                    </a:cubicBezTo>
                    <a:cubicBezTo>
                      <a:pt x="905379" y="118305"/>
                      <a:pt x="888814" y="101743"/>
                      <a:pt x="871706" y="84368"/>
                    </a:cubicBezTo>
                    <a:cubicBezTo>
                      <a:pt x="864645" y="88711"/>
                      <a:pt x="856227" y="93327"/>
                      <a:pt x="848623" y="98757"/>
                    </a:cubicBezTo>
                    <a:cubicBezTo>
                      <a:pt x="843463" y="102286"/>
                      <a:pt x="839661" y="101743"/>
                      <a:pt x="833959" y="99300"/>
                    </a:cubicBezTo>
                    <a:cubicBezTo>
                      <a:pt x="811962" y="89526"/>
                      <a:pt x="789423" y="80024"/>
                      <a:pt x="766884" y="71336"/>
                    </a:cubicBezTo>
                    <a:cubicBezTo>
                      <a:pt x="761181" y="69164"/>
                      <a:pt x="758465" y="66992"/>
                      <a:pt x="757379" y="61290"/>
                    </a:cubicBezTo>
                    <a:cubicBezTo>
                      <a:pt x="755478" y="51788"/>
                      <a:pt x="753034" y="42286"/>
                      <a:pt x="750590" y="32783"/>
                    </a:cubicBezTo>
                    <a:cubicBezTo>
                      <a:pt x="726421" y="32783"/>
                      <a:pt x="702796" y="32783"/>
                      <a:pt x="678627" y="32783"/>
                    </a:cubicBezTo>
                    <a:cubicBezTo>
                      <a:pt x="676183" y="42557"/>
                      <a:pt x="674553" y="52331"/>
                      <a:pt x="671566" y="61562"/>
                    </a:cubicBezTo>
                    <a:cubicBezTo>
                      <a:pt x="670208" y="65091"/>
                      <a:pt x="666678" y="69707"/>
                      <a:pt x="663148" y="70793"/>
                    </a:cubicBezTo>
                    <a:cubicBezTo>
                      <a:pt x="638708" y="77037"/>
                      <a:pt x="615897" y="86811"/>
                      <a:pt x="594172" y="99571"/>
                    </a:cubicBezTo>
                    <a:cubicBezTo>
                      <a:pt x="591185" y="101200"/>
                      <a:pt x="585753" y="100929"/>
                      <a:pt x="582766" y="99300"/>
                    </a:cubicBezTo>
                    <a:cubicBezTo>
                      <a:pt x="573805" y="94684"/>
                      <a:pt x="565387" y="88983"/>
                      <a:pt x="558598" y="84639"/>
                    </a:cubicBezTo>
                    <a:cubicBezTo>
                      <a:pt x="540946" y="102286"/>
                      <a:pt x="524110" y="119119"/>
                      <a:pt x="507001" y="136223"/>
                    </a:cubicBezTo>
                    <a:cubicBezTo>
                      <a:pt x="511075" y="143011"/>
                      <a:pt x="515691" y="150884"/>
                      <a:pt x="520851" y="158486"/>
                    </a:cubicBezTo>
                    <a:cubicBezTo>
                      <a:pt x="524653" y="163916"/>
                      <a:pt x="524110" y="167988"/>
                      <a:pt x="521394" y="173961"/>
                    </a:cubicBezTo>
                    <a:cubicBezTo>
                      <a:pt x="511618" y="195681"/>
                      <a:pt x="502385" y="217944"/>
                      <a:pt x="493966" y="240206"/>
                    </a:cubicBezTo>
                    <a:cubicBezTo>
                      <a:pt x="491794" y="246179"/>
                      <a:pt x="489350" y="249166"/>
                      <a:pt x="483376" y="250252"/>
                    </a:cubicBezTo>
                    <a:cubicBezTo>
                      <a:pt x="473871" y="252152"/>
                      <a:pt x="464366" y="254596"/>
                      <a:pt x="454590" y="257039"/>
                    </a:cubicBezTo>
                    <a:close/>
                    <a:moveTo>
                      <a:pt x="162936" y="195138"/>
                    </a:moveTo>
                    <a:cubicBezTo>
                      <a:pt x="118128" y="194867"/>
                      <a:pt x="81196" y="231247"/>
                      <a:pt x="80925" y="276044"/>
                    </a:cubicBezTo>
                    <a:cubicBezTo>
                      <a:pt x="80653" y="320298"/>
                      <a:pt x="116771" y="357221"/>
                      <a:pt x="161035" y="357764"/>
                    </a:cubicBezTo>
                    <a:cubicBezTo>
                      <a:pt x="206114" y="358307"/>
                      <a:pt x="243046" y="322198"/>
                      <a:pt x="243589" y="277401"/>
                    </a:cubicBezTo>
                    <a:cubicBezTo>
                      <a:pt x="243860" y="232333"/>
                      <a:pt x="207743" y="195410"/>
                      <a:pt x="162936" y="195138"/>
                    </a:cubicBezTo>
                    <a:close/>
                    <a:moveTo>
                      <a:pt x="33402" y="699850"/>
                    </a:moveTo>
                    <a:cubicBezTo>
                      <a:pt x="32587" y="701750"/>
                      <a:pt x="32316" y="702293"/>
                      <a:pt x="32316" y="702836"/>
                    </a:cubicBezTo>
                    <a:cubicBezTo>
                      <a:pt x="32316" y="783471"/>
                      <a:pt x="32044" y="864105"/>
                      <a:pt x="32587" y="944740"/>
                    </a:cubicBezTo>
                    <a:cubicBezTo>
                      <a:pt x="32587" y="950713"/>
                      <a:pt x="35574" y="957229"/>
                      <a:pt x="39105" y="962387"/>
                    </a:cubicBezTo>
                    <a:cubicBezTo>
                      <a:pt x="47251" y="974333"/>
                      <a:pt x="61644" y="978405"/>
                      <a:pt x="74950" y="974061"/>
                    </a:cubicBezTo>
                    <a:cubicBezTo>
                      <a:pt x="89071" y="969446"/>
                      <a:pt x="97218" y="957500"/>
                      <a:pt x="97218" y="941210"/>
                    </a:cubicBezTo>
                    <a:cubicBezTo>
                      <a:pt x="97218" y="868449"/>
                      <a:pt x="97218" y="795417"/>
                      <a:pt x="97218" y="722656"/>
                    </a:cubicBezTo>
                    <a:cubicBezTo>
                      <a:pt x="97218" y="720484"/>
                      <a:pt x="96675" y="718312"/>
                      <a:pt x="96404" y="715325"/>
                    </a:cubicBezTo>
                    <a:cubicBezTo>
                      <a:pt x="73593" y="716954"/>
                      <a:pt x="52411" y="713696"/>
                      <a:pt x="33402" y="699850"/>
                    </a:cubicBezTo>
                    <a:close/>
                    <a:moveTo>
                      <a:pt x="130077" y="876323"/>
                    </a:moveTo>
                    <a:cubicBezTo>
                      <a:pt x="151802" y="861119"/>
                      <a:pt x="172169" y="847001"/>
                      <a:pt x="192264" y="832612"/>
                    </a:cubicBezTo>
                    <a:cubicBezTo>
                      <a:pt x="194165" y="831254"/>
                      <a:pt x="196066" y="827996"/>
                      <a:pt x="196066" y="825553"/>
                    </a:cubicBezTo>
                    <a:cubicBezTo>
                      <a:pt x="195794" y="807634"/>
                      <a:pt x="194980" y="789715"/>
                      <a:pt x="194708" y="772068"/>
                    </a:cubicBezTo>
                    <a:cubicBezTo>
                      <a:pt x="194436" y="753606"/>
                      <a:pt x="194708" y="735145"/>
                      <a:pt x="194708" y="716140"/>
                    </a:cubicBezTo>
                    <a:cubicBezTo>
                      <a:pt x="172440" y="716140"/>
                      <a:pt x="151530" y="716140"/>
                      <a:pt x="130077" y="716140"/>
                    </a:cubicBezTo>
                    <a:cubicBezTo>
                      <a:pt x="130077" y="769353"/>
                      <a:pt x="130077" y="821752"/>
                      <a:pt x="130077" y="876323"/>
                    </a:cubicBezTo>
                    <a:close/>
                  </a:path>
                </a:pathLst>
              </a:custGeom>
              <a:grpFill/>
              <a:ln w="2705" cap="flat">
                <a:noFill/>
                <a:prstDash val="solid"/>
                <a:miter/>
              </a:ln>
            </p:spPr>
            <p:txBody>
              <a:bodyPr rtlCol="0" anchor="ctr"/>
              <a:lstStyle/>
              <a:p>
                <a:endParaRPr lang="en-US" dirty="0"/>
              </a:p>
            </p:txBody>
          </p:sp>
          <p:sp>
            <p:nvSpPr>
              <p:cNvPr id="65" name="Freeform 64">
                <a:extLst>
                  <a:ext uri="{FF2B5EF4-FFF2-40B4-BE49-F238E27FC236}">
                    <a16:creationId xmlns:a16="http://schemas.microsoft.com/office/drawing/2014/main" id="{A02DEF54-2337-2860-62A0-B58D679B83DE}"/>
                  </a:ext>
                </a:extLst>
              </p:cNvPr>
              <p:cNvSpPr/>
              <p:nvPr/>
            </p:nvSpPr>
            <p:spPr>
              <a:xfrm>
                <a:off x="5136726" y="2858871"/>
                <a:ext cx="240058" cy="180816"/>
              </a:xfrm>
              <a:custGeom>
                <a:avLst/>
                <a:gdLst>
                  <a:gd name="connsiteX0" fmla="*/ 18738 w 240058"/>
                  <a:gd name="connsiteY0" fmla="*/ 180817 h 180816"/>
                  <a:gd name="connsiteX1" fmla="*/ 0 w 240058"/>
                  <a:gd name="connsiteY1" fmla="*/ 154210 h 180816"/>
                  <a:gd name="connsiteX2" fmla="*/ 221321 w 240058"/>
                  <a:gd name="connsiteY2" fmla="*/ 0 h 180816"/>
                  <a:gd name="connsiteX3" fmla="*/ 240058 w 240058"/>
                  <a:gd name="connsiteY3" fmla="*/ 26607 h 180816"/>
                  <a:gd name="connsiteX4" fmla="*/ 18738 w 240058"/>
                  <a:gd name="connsiteY4" fmla="*/ 180817 h 18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8" h="180816">
                    <a:moveTo>
                      <a:pt x="18738" y="180817"/>
                    </a:moveTo>
                    <a:cubicBezTo>
                      <a:pt x="12492" y="171586"/>
                      <a:pt x="6517" y="163169"/>
                      <a:pt x="0" y="154210"/>
                    </a:cubicBezTo>
                    <a:cubicBezTo>
                      <a:pt x="73864" y="102897"/>
                      <a:pt x="146914" y="51856"/>
                      <a:pt x="221321" y="0"/>
                    </a:cubicBezTo>
                    <a:cubicBezTo>
                      <a:pt x="227567" y="8688"/>
                      <a:pt x="233269" y="17104"/>
                      <a:pt x="240058" y="26607"/>
                    </a:cubicBezTo>
                    <a:cubicBezTo>
                      <a:pt x="166194" y="78191"/>
                      <a:pt x="92873" y="129232"/>
                      <a:pt x="18738" y="180817"/>
                    </a:cubicBezTo>
                    <a:close/>
                  </a:path>
                </a:pathLst>
              </a:custGeom>
              <a:grpFill/>
              <a:ln w="2705"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D32B6E4B-9906-7625-1965-D05E1A33D225}"/>
                  </a:ext>
                </a:extLst>
              </p:cNvPr>
              <p:cNvSpPr/>
              <p:nvPr/>
            </p:nvSpPr>
            <p:spPr>
              <a:xfrm>
                <a:off x="5634223" y="3035343"/>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131"/>
                      <a:pt x="0" y="0"/>
                    </a:cubicBezTo>
                    <a:close/>
                  </a:path>
                </a:pathLst>
              </a:custGeom>
              <a:grpFill/>
              <a:ln w="2705"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1B481826-0099-F5B5-60CA-697B1E821815}"/>
                  </a:ext>
                </a:extLst>
              </p:cNvPr>
              <p:cNvSpPr/>
              <p:nvPr/>
            </p:nvSpPr>
            <p:spPr>
              <a:xfrm>
                <a:off x="5633952" y="3100231"/>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591" y="0"/>
                      <a:pt x="20639" y="0"/>
                      <a:pt x="31229" y="0"/>
                    </a:cubicBezTo>
                    <a:cubicBezTo>
                      <a:pt x="31229" y="10317"/>
                      <a:pt x="31229" y="20634"/>
                      <a:pt x="31229" y="31494"/>
                    </a:cubicBezTo>
                    <a:cubicBezTo>
                      <a:pt x="20910" y="31494"/>
                      <a:pt x="10591" y="31494"/>
                      <a:pt x="0" y="31494"/>
                    </a:cubicBezTo>
                    <a:cubicBezTo>
                      <a:pt x="0" y="21177"/>
                      <a:pt x="0" y="11403"/>
                      <a:pt x="0" y="0"/>
                    </a:cubicBezTo>
                    <a:close/>
                  </a:path>
                </a:pathLst>
              </a:custGeom>
              <a:grpFill/>
              <a:ln w="2705"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0F63FB71-6A32-1E83-26A8-6E0BC7AB3CBF}"/>
                  </a:ext>
                </a:extLst>
              </p:cNvPr>
              <p:cNvSpPr/>
              <p:nvPr/>
            </p:nvSpPr>
            <p:spPr>
              <a:xfrm>
                <a:off x="4885806" y="3165390"/>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403"/>
                      <a:pt x="0" y="0"/>
                    </a:cubicBezTo>
                    <a:close/>
                  </a:path>
                </a:pathLst>
              </a:custGeom>
              <a:grpFill/>
              <a:ln w="2705" cap="flat">
                <a:noFill/>
                <a:prstDash val="solid"/>
                <a:miter/>
              </a:ln>
            </p:spPr>
            <p:txBody>
              <a:bodyPr rtlCol="0" anchor="ctr"/>
              <a:lstStyle/>
              <a:p>
                <a:endParaRPr lang="en-US" dirty="0"/>
              </a:p>
            </p:txBody>
          </p:sp>
          <p:sp>
            <p:nvSpPr>
              <p:cNvPr id="69" name="Freeform 68">
                <a:extLst>
                  <a:ext uri="{FF2B5EF4-FFF2-40B4-BE49-F238E27FC236}">
                    <a16:creationId xmlns:a16="http://schemas.microsoft.com/office/drawing/2014/main" id="{56BA1724-A8E2-2926-9FD5-34135AAD534F}"/>
                  </a:ext>
                </a:extLst>
              </p:cNvPr>
              <p:cNvSpPr/>
              <p:nvPr/>
            </p:nvSpPr>
            <p:spPr>
              <a:xfrm>
                <a:off x="4950708" y="316566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405" y="31222"/>
                      <a:pt x="0" y="31222"/>
                    </a:cubicBezTo>
                    <a:close/>
                  </a:path>
                </a:pathLst>
              </a:custGeom>
              <a:grpFill/>
              <a:ln w="2705" cap="flat">
                <a:noFill/>
                <a:prstDash val="solid"/>
                <a:miter/>
              </a:ln>
            </p:spPr>
            <p:txBody>
              <a:bodyPr rtlCol="0" anchor="ctr"/>
              <a:lstStyle/>
              <a:p>
                <a:endParaRPr lang="en-US" dirty="0"/>
              </a:p>
            </p:txBody>
          </p:sp>
          <p:sp>
            <p:nvSpPr>
              <p:cNvPr id="70" name="Freeform 69">
                <a:extLst>
                  <a:ext uri="{FF2B5EF4-FFF2-40B4-BE49-F238E27FC236}">
                    <a16:creationId xmlns:a16="http://schemas.microsoft.com/office/drawing/2014/main" id="{26DC0F20-5271-9E10-B537-92597A96279E}"/>
                  </a:ext>
                </a:extLst>
              </p:cNvPr>
              <p:cNvSpPr/>
              <p:nvPr/>
            </p:nvSpPr>
            <p:spPr>
              <a:xfrm>
                <a:off x="5015883" y="316566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134" y="31222"/>
                      <a:pt x="0" y="31222"/>
                    </a:cubicBezTo>
                    <a:close/>
                  </a:path>
                </a:pathLst>
              </a:custGeom>
              <a:grpFill/>
              <a:ln w="2705" cap="flat">
                <a:noFill/>
                <a:prstDash val="solid"/>
                <a:miter/>
              </a:ln>
            </p:spPr>
            <p:txBody>
              <a:bodyPr rtlCol="0" anchor="ctr"/>
              <a:lstStyle/>
              <a:p>
                <a:endParaRPr lang="en-US" dirty="0"/>
              </a:p>
            </p:txBody>
          </p:sp>
          <p:sp>
            <p:nvSpPr>
              <p:cNvPr id="71" name="Freeform 70">
                <a:extLst>
                  <a:ext uri="{FF2B5EF4-FFF2-40B4-BE49-F238E27FC236}">
                    <a16:creationId xmlns:a16="http://schemas.microsoft.com/office/drawing/2014/main" id="{07449212-6047-7B03-F75C-DE0DAA2F76F3}"/>
                  </a:ext>
                </a:extLst>
              </p:cNvPr>
              <p:cNvSpPr/>
              <p:nvPr/>
            </p:nvSpPr>
            <p:spPr>
              <a:xfrm>
                <a:off x="5634223" y="3165661"/>
                <a:ext cx="31500" cy="30950"/>
              </a:xfrm>
              <a:custGeom>
                <a:avLst/>
                <a:gdLst>
                  <a:gd name="connsiteX0" fmla="*/ 31501 w 31500"/>
                  <a:gd name="connsiteY0" fmla="*/ 0 h 30950"/>
                  <a:gd name="connsiteX1" fmla="*/ 31501 w 31500"/>
                  <a:gd name="connsiteY1" fmla="*/ 30951 h 30950"/>
                  <a:gd name="connsiteX2" fmla="*/ 0 w 31500"/>
                  <a:gd name="connsiteY2" fmla="*/ 30951 h 30950"/>
                  <a:gd name="connsiteX3" fmla="*/ 0 w 31500"/>
                  <a:gd name="connsiteY3" fmla="*/ 0 h 30950"/>
                  <a:gd name="connsiteX4" fmla="*/ 31501 w 31500"/>
                  <a:gd name="connsiteY4" fmla="*/ 0 h 3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0950">
                    <a:moveTo>
                      <a:pt x="31501" y="0"/>
                    </a:moveTo>
                    <a:cubicBezTo>
                      <a:pt x="31501" y="10317"/>
                      <a:pt x="31501" y="20362"/>
                      <a:pt x="31501" y="30951"/>
                    </a:cubicBezTo>
                    <a:cubicBezTo>
                      <a:pt x="20910" y="30951"/>
                      <a:pt x="10591" y="30951"/>
                      <a:pt x="0" y="30951"/>
                    </a:cubicBezTo>
                    <a:cubicBezTo>
                      <a:pt x="0" y="20634"/>
                      <a:pt x="0" y="10588"/>
                      <a:pt x="0" y="0"/>
                    </a:cubicBezTo>
                    <a:cubicBezTo>
                      <a:pt x="9776" y="0"/>
                      <a:pt x="20095" y="0"/>
                      <a:pt x="31501" y="0"/>
                    </a:cubicBezTo>
                    <a:close/>
                  </a:path>
                </a:pathLst>
              </a:custGeom>
              <a:grpFill/>
              <a:ln w="2705" cap="flat">
                <a:noFill/>
                <a:prstDash val="solid"/>
                <a:miter/>
              </a:ln>
            </p:spPr>
            <p:txBody>
              <a:bodyPr rtlCol="0" anchor="ctr"/>
              <a:lstStyle/>
              <a:p>
                <a:endParaRPr lang="en-US" dirty="0"/>
              </a:p>
            </p:txBody>
          </p:sp>
          <p:sp>
            <p:nvSpPr>
              <p:cNvPr id="72" name="Freeform 71">
                <a:extLst>
                  <a:ext uri="{FF2B5EF4-FFF2-40B4-BE49-F238E27FC236}">
                    <a16:creationId xmlns:a16="http://schemas.microsoft.com/office/drawing/2014/main" id="{2C5FDB0D-231B-55FD-1B83-131F0EF5DC6A}"/>
                  </a:ext>
                </a:extLst>
              </p:cNvPr>
              <p:cNvSpPr/>
              <p:nvPr/>
            </p:nvSpPr>
            <p:spPr>
              <a:xfrm>
                <a:off x="5077798" y="3035886"/>
                <a:ext cx="45078" cy="45068"/>
              </a:xfrm>
              <a:custGeom>
                <a:avLst/>
                <a:gdLst>
                  <a:gd name="connsiteX0" fmla="*/ 26613 w 45078"/>
                  <a:gd name="connsiteY0" fmla="*/ 0 h 45068"/>
                  <a:gd name="connsiteX1" fmla="*/ 45079 w 45078"/>
                  <a:gd name="connsiteY1" fmla="*/ 26607 h 45068"/>
                  <a:gd name="connsiteX2" fmla="*/ 18738 w 45078"/>
                  <a:gd name="connsiteY2" fmla="*/ 45068 h 45068"/>
                  <a:gd name="connsiteX3" fmla="*/ 0 w 45078"/>
                  <a:gd name="connsiteY3" fmla="*/ 18462 h 45068"/>
                  <a:gd name="connsiteX4" fmla="*/ 26613 w 45078"/>
                  <a:gd name="connsiteY4" fmla="*/ 0 h 4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8" h="45068">
                    <a:moveTo>
                      <a:pt x="26613" y="0"/>
                    </a:moveTo>
                    <a:cubicBezTo>
                      <a:pt x="32859" y="9231"/>
                      <a:pt x="38833" y="17376"/>
                      <a:pt x="45079" y="26607"/>
                    </a:cubicBezTo>
                    <a:cubicBezTo>
                      <a:pt x="36389" y="32851"/>
                      <a:pt x="27971" y="38552"/>
                      <a:pt x="18738" y="45068"/>
                    </a:cubicBezTo>
                    <a:cubicBezTo>
                      <a:pt x="12220" y="35837"/>
                      <a:pt x="6517" y="27421"/>
                      <a:pt x="0" y="18462"/>
                    </a:cubicBezTo>
                    <a:cubicBezTo>
                      <a:pt x="8961" y="12217"/>
                      <a:pt x="17108" y="6516"/>
                      <a:pt x="26613" y="0"/>
                    </a:cubicBezTo>
                    <a:close/>
                  </a:path>
                </a:pathLst>
              </a:custGeom>
              <a:grpFill/>
              <a:ln w="2705"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1D431C78-1E9F-7417-6C98-1D0B87FB37D7}"/>
                  </a:ext>
                </a:extLst>
              </p:cNvPr>
              <p:cNvSpPr/>
              <p:nvPr/>
            </p:nvSpPr>
            <p:spPr>
              <a:xfrm>
                <a:off x="5243177" y="2351715"/>
                <a:ext cx="390232" cy="390140"/>
              </a:xfrm>
              <a:custGeom>
                <a:avLst/>
                <a:gdLst>
                  <a:gd name="connsiteX0" fmla="*/ 195523 w 390232"/>
                  <a:gd name="connsiteY0" fmla="*/ 0 h 390140"/>
                  <a:gd name="connsiteX1" fmla="*/ 390231 w 390232"/>
                  <a:gd name="connsiteY1" fmla="*/ 195477 h 390140"/>
                  <a:gd name="connsiteX2" fmla="*/ 194709 w 390232"/>
                  <a:gd name="connsiteY2" fmla="*/ 390140 h 390140"/>
                  <a:gd name="connsiteX3" fmla="*/ 1 w 390232"/>
                  <a:gd name="connsiteY3" fmla="*/ 194663 h 390140"/>
                  <a:gd name="connsiteX4" fmla="*/ 195523 w 390232"/>
                  <a:gd name="connsiteY4" fmla="*/ 0 h 390140"/>
                  <a:gd name="connsiteX5" fmla="*/ 194980 w 390232"/>
                  <a:gd name="connsiteY5" fmla="*/ 32580 h 390140"/>
                  <a:gd name="connsiteX6" fmla="*/ 32588 w 390232"/>
                  <a:gd name="connsiteY6" fmla="*/ 194663 h 390140"/>
                  <a:gd name="connsiteX7" fmla="*/ 195252 w 390232"/>
                  <a:gd name="connsiteY7" fmla="*/ 357832 h 390140"/>
                  <a:gd name="connsiteX8" fmla="*/ 357916 w 390232"/>
                  <a:gd name="connsiteY8" fmla="*/ 195477 h 390140"/>
                  <a:gd name="connsiteX9" fmla="*/ 194980 w 390232"/>
                  <a:gd name="connsiteY9" fmla="*/ 32580 h 39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232" h="390140">
                    <a:moveTo>
                      <a:pt x="195523" y="0"/>
                    </a:moveTo>
                    <a:cubicBezTo>
                      <a:pt x="303061" y="271"/>
                      <a:pt x="390503" y="87965"/>
                      <a:pt x="390231" y="195477"/>
                    </a:cubicBezTo>
                    <a:cubicBezTo>
                      <a:pt x="389960" y="302990"/>
                      <a:pt x="302246" y="390412"/>
                      <a:pt x="194709" y="390140"/>
                    </a:cubicBezTo>
                    <a:cubicBezTo>
                      <a:pt x="87171" y="389869"/>
                      <a:pt x="-271" y="302176"/>
                      <a:pt x="1" y="194663"/>
                    </a:cubicBezTo>
                    <a:cubicBezTo>
                      <a:pt x="272" y="87422"/>
                      <a:pt x="87986" y="0"/>
                      <a:pt x="195523" y="0"/>
                    </a:cubicBezTo>
                    <a:close/>
                    <a:moveTo>
                      <a:pt x="194980" y="32580"/>
                    </a:moveTo>
                    <a:cubicBezTo>
                      <a:pt x="105637" y="32580"/>
                      <a:pt x="32588" y="105341"/>
                      <a:pt x="32588" y="194663"/>
                    </a:cubicBezTo>
                    <a:cubicBezTo>
                      <a:pt x="32316" y="284528"/>
                      <a:pt x="105637" y="357832"/>
                      <a:pt x="195252" y="357832"/>
                    </a:cubicBezTo>
                    <a:cubicBezTo>
                      <a:pt x="284595" y="357832"/>
                      <a:pt x="357644" y="284800"/>
                      <a:pt x="357916" y="195477"/>
                    </a:cubicBezTo>
                    <a:cubicBezTo>
                      <a:pt x="357916" y="105884"/>
                      <a:pt x="284866" y="32580"/>
                      <a:pt x="194980" y="32580"/>
                    </a:cubicBezTo>
                    <a:close/>
                  </a:path>
                </a:pathLst>
              </a:custGeom>
              <a:grpFill/>
              <a:ln w="2705" cap="flat">
                <a:noFill/>
                <a:prstDash val="solid"/>
                <a:miter/>
              </a:ln>
            </p:spPr>
            <p:txBody>
              <a:bodyPr rtlCol="0" anchor="ctr"/>
              <a:lstStyle/>
              <a:p>
                <a:endParaRPr lang="en-US" dirty="0"/>
              </a:p>
            </p:txBody>
          </p:sp>
          <p:sp>
            <p:nvSpPr>
              <p:cNvPr id="74" name="Freeform 73">
                <a:extLst>
                  <a:ext uri="{FF2B5EF4-FFF2-40B4-BE49-F238E27FC236}">
                    <a16:creationId xmlns:a16="http://schemas.microsoft.com/office/drawing/2014/main" id="{89C6A5D8-4C60-6494-FBBB-93B467C1C2B0}"/>
                  </a:ext>
                </a:extLst>
              </p:cNvPr>
              <p:cNvSpPr/>
              <p:nvPr/>
            </p:nvSpPr>
            <p:spPr>
              <a:xfrm>
                <a:off x="5340668" y="2449182"/>
                <a:ext cx="195251" cy="195205"/>
              </a:xfrm>
              <a:custGeom>
                <a:avLst/>
                <a:gdLst>
                  <a:gd name="connsiteX0" fmla="*/ 195251 w 195251"/>
                  <a:gd name="connsiteY0" fmla="*/ 97739 h 195205"/>
                  <a:gd name="connsiteX1" fmla="*/ 97490 w 195251"/>
                  <a:gd name="connsiteY1" fmla="*/ 195206 h 195205"/>
                  <a:gd name="connsiteX2" fmla="*/ 0 w 195251"/>
                  <a:gd name="connsiteY2" fmla="*/ 97467 h 195205"/>
                  <a:gd name="connsiteX3" fmla="*/ 97761 w 195251"/>
                  <a:gd name="connsiteY3" fmla="*/ 0 h 195205"/>
                  <a:gd name="connsiteX4" fmla="*/ 195251 w 195251"/>
                  <a:gd name="connsiteY4" fmla="*/ 97739 h 195205"/>
                  <a:gd name="connsiteX5" fmla="*/ 162664 w 195251"/>
                  <a:gd name="connsiteY5" fmla="*/ 98010 h 195205"/>
                  <a:gd name="connsiteX6" fmla="*/ 97490 w 195251"/>
                  <a:gd name="connsiteY6" fmla="*/ 32851 h 195205"/>
                  <a:gd name="connsiteX7" fmla="*/ 32587 w 195251"/>
                  <a:gd name="connsiteY7" fmla="*/ 97196 h 195205"/>
                  <a:gd name="connsiteX8" fmla="*/ 97218 w 195251"/>
                  <a:gd name="connsiteY8" fmla="*/ 162898 h 195205"/>
                  <a:gd name="connsiteX9" fmla="*/ 162664 w 195251"/>
                  <a:gd name="connsiteY9" fmla="*/ 98010 h 19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51" h="195205">
                    <a:moveTo>
                      <a:pt x="195251" y="97739"/>
                    </a:moveTo>
                    <a:cubicBezTo>
                      <a:pt x="195251" y="151495"/>
                      <a:pt x="151259" y="195206"/>
                      <a:pt x="97490" y="195206"/>
                    </a:cubicBezTo>
                    <a:cubicBezTo>
                      <a:pt x="43993" y="195206"/>
                      <a:pt x="0" y="151224"/>
                      <a:pt x="0" y="97467"/>
                    </a:cubicBezTo>
                    <a:cubicBezTo>
                      <a:pt x="0" y="43711"/>
                      <a:pt x="43993" y="0"/>
                      <a:pt x="97761" y="0"/>
                    </a:cubicBezTo>
                    <a:cubicBezTo>
                      <a:pt x="151530" y="272"/>
                      <a:pt x="195251" y="44254"/>
                      <a:pt x="195251" y="97739"/>
                    </a:cubicBezTo>
                    <a:close/>
                    <a:moveTo>
                      <a:pt x="162664" y="98010"/>
                    </a:moveTo>
                    <a:cubicBezTo>
                      <a:pt x="162664" y="62173"/>
                      <a:pt x="133336" y="32851"/>
                      <a:pt x="97490" y="32851"/>
                    </a:cubicBezTo>
                    <a:cubicBezTo>
                      <a:pt x="61915" y="32851"/>
                      <a:pt x="32859" y="61901"/>
                      <a:pt x="32587" y="97196"/>
                    </a:cubicBezTo>
                    <a:cubicBezTo>
                      <a:pt x="32316" y="133033"/>
                      <a:pt x="61372" y="162626"/>
                      <a:pt x="97218" y="162898"/>
                    </a:cubicBezTo>
                    <a:cubicBezTo>
                      <a:pt x="133336" y="162898"/>
                      <a:pt x="162664" y="133848"/>
                      <a:pt x="162664" y="98010"/>
                    </a:cubicBezTo>
                    <a:close/>
                  </a:path>
                </a:pathLst>
              </a:custGeom>
              <a:grpFill/>
              <a:ln w="2705" cap="flat">
                <a:noFill/>
                <a:prstDash val="solid"/>
                <a:miter/>
              </a:ln>
            </p:spPr>
            <p:txBody>
              <a:bodyPr rtlCol="0" anchor="ctr"/>
              <a:lstStyle/>
              <a:p>
                <a:endParaRPr lang="en-US" dirty="0"/>
              </a:p>
            </p:txBody>
          </p:sp>
        </p:grpSp>
        <p:grpSp>
          <p:nvGrpSpPr>
            <p:cNvPr id="61" name="Graphic 2">
              <a:extLst>
                <a:ext uri="{FF2B5EF4-FFF2-40B4-BE49-F238E27FC236}">
                  <a16:creationId xmlns:a16="http://schemas.microsoft.com/office/drawing/2014/main" id="{596379C5-EC19-0682-0C39-B63D99595B71}"/>
                </a:ext>
              </a:extLst>
            </p:cNvPr>
            <p:cNvGrpSpPr/>
            <p:nvPr/>
          </p:nvGrpSpPr>
          <p:grpSpPr>
            <a:xfrm>
              <a:off x="5177732" y="2287099"/>
              <a:ext cx="520036" cy="519372"/>
              <a:chOff x="4594347" y="2258759"/>
              <a:chExt cx="520036" cy="519372"/>
            </a:xfrm>
            <a:grpFill/>
          </p:grpSpPr>
          <p:sp>
            <p:nvSpPr>
              <p:cNvPr id="62" name="Freeform 61">
                <a:extLst>
                  <a:ext uri="{FF2B5EF4-FFF2-40B4-BE49-F238E27FC236}">
                    <a16:creationId xmlns:a16="http://schemas.microsoft.com/office/drawing/2014/main" id="{9AE522AF-AA0B-2453-EAA9-DB121BA872A3}"/>
                  </a:ext>
                </a:extLst>
              </p:cNvPr>
              <p:cNvSpPr/>
              <p:nvPr/>
            </p:nvSpPr>
            <p:spPr>
              <a:xfrm>
                <a:off x="4594347" y="2258759"/>
                <a:ext cx="520036" cy="519372"/>
              </a:xfrm>
              <a:custGeom>
                <a:avLst/>
                <a:gdLst>
                  <a:gd name="connsiteX0" fmla="*/ 0 w 520036"/>
                  <a:gd name="connsiteY0" fmla="*/ 224256 h 519372"/>
                  <a:gd name="connsiteX1" fmla="*/ 28785 w 520036"/>
                  <a:gd name="connsiteY1" fmla="*/ 217469 h 519372"/>
                  <a:gd name="connsiteX2" fmla="*/ 39376 w 520036"/>
                  <a:gd name="connsiteY2" fmla="*/ 207423 h 519372"/>
                  <a:gd name="connsiteX3" fmla="*/ 66804 w 520036"/>
                  <a:gd name="connsiteY3" fmla="*/ 141178 h 519372"/>
                  <a:gd name="connsiteX4" fmla="*/ 66260 w 520036"/>
                  <a:gd name="connsiteY4" fmla="*/ 125703 h 519372"/>
                  <a:gd name="connsiteX5" fmla="*/ 52411 w 520036"/>
                  <a:gd name="connsiteY5" fmla="*/ 103440 h 519372"/>
                  <a:gd name="connsiteX6" fmla="*/ 104007 w 520036"/>
                  <a:gd name="connsiteY6" fmla="*/ 51856 h 519372"/>
                  <a:gd name="connsiteX7" fmla="*/ 128176 w 520036"/>
                  <a:gd name="connsiteY7" fmla="*/ 66517 h 519372"/>
                  <a:gd name="connsiteX8" fmla="*/ 139581 w 520036"/>
                  <a:gd name="connsiteY8" fmla="*/ 66788 h 519372"/>
                  <a:gd name="connsiteX9" fmla="*/ 208558 w 520036"/>
                  <a:gd name="connsiteY9" fmla="*/ 38010 h 519372"/>
                  <a:gd name="connsiteX10" fmla="*/ 216976 w 520036"/>
                  <a:gd name="connsiteY10" fmla="*/ 28779 h 519372"/>
                  <a:gd name="connsiteX11" fmla="*/ 224036 w 520036"/>
                  <a:gd name="connsiteY11" fmla="*/ 0 h 519372"/>
                  <a:gd name="connsiteX12" fmla="*/ 296000 w 520036"/>
                  <a:gd name="connsiteY12" fmla="*/ 0 h 519372"/>
                  <a:gd name="connsiteX13" fmla="*/ 302789 w 520036"/>
                  <a:gd name="connsiteY13" fmla="*/ 28507 h 519372"/>
                  <a:gd name="connsiteX14" fmla="*/ 312293 w 520036"/>
                  <a:gd name="connsiteY14" fmla="*/ 38552 h 519372"/>
                  <a:gd name="connsiteX15" fmla="*/ 379368 w 520036"/>
                  <a:gd name="connsiteY15" fmla="*/ 66517 h 519372"/>
                  <a:gd name="connsiteX16" fmla="*/ 394033 w 520036"/>
                  <a:gd name="connsiteY16" fmla="*/ 65974 h 519372"/>
                  <a:gd name="connsiteX17" fmla="*/ 417115 w 520036"/>
                  <a:gd name="connsiteY17" fmla="*/ 51584 h 519372"/>
                  <a:gd name="connsiteX18" fmla="*/ 468440 w 520036"/>
                  <a:gd name="connsiteY18" fmla="*/ 103169 h 519372"/>
                  <a:gd name="connsiteX19" fmla="*/ 453776 w 520036"/>
                  <a:gd name="connsiteY19" fmla="*/ 127603 h 519372"/>
                  <a:gd name="connsiteX20" fmla="*/ 453233 w 520036"/>
                  <a:gd name="connsiteY20" fmla="*/ 139006 h 519372"/>
                  <a:gd name="connsiteX21" fmla="*/ 482289 w 520036"/>
                  <a:gd name="connsiteY21" fmla="*/ 209052 h 519372"/>
                  <a:gd name="connsiteX22" fmla="*/ 490979 w 520036"/>
                  <a:gd name="connsiteY22" fmla="*/ 216926 h 519372"/>
                  <a:gd name="connsiteX23" fmla="*/ 520036 w 520036"/>
                  <a:gd name="connsiteY23" fmla="*/ 223985 h 519372"/>
                  <a:gd name="connsiteX24" fmla="*/ 520036 w 520036"/>
                  <a:gd name="connsiteY24" fmla="*/ 295931 h 519372"/>
                  <a:gd name="connsiteX25" fmla="*/ 491251 w 520036"/>
                  <a:gd name="connsiteY25" fmla="*/ 302990 h 519372"/>
                  <a:gd name="connsiteX26" fmla="*/ 482289 w 520036"/>
                  <a:gd name="connsiteY26" fmla="*/ 311678 h 519372"/>
                  <a:gd name="connsiteX27" fmla="*/ 453504 w 520036"/>
                  <a:gd name="connsiteY27" fmla="*/ 379552 h 519372"/>
                  <a:gd name="connsiteX28" fmla="*/ 454047 w 520036"/>
                  <a:gd name="connsiteY28" fmla="*/ 393127 h 519372"/>
                  <a:gd name="connsiteX29" fmla="*/ 468711 w 520036"/>
                  <a:gd name="connsiteY29" fmla="*/ 416476 h 519372"/>
                  <a:gd name="connsiteX30" fmla="*/ 416844 w 520036"/>
                  <a:gd name="connsiteY30" fmla="*/ 467788 h 519372"/>
                  <a:gd name="connsiteX31" fmla="*/ 392403 w 520036"/>
                  <a:gd name="connsiteY31" fmla="*/ 453128 h 519372"/>
                  <a:gd name="connsiteX32" fmla="*/ 380998 w 520036"/>
                  <a:gd name="connsiteY32" fmla="*/ 453128 h 519372"/>
                  <a:gd name="connsiteX33" fmla="*/ 311750 w 520036"/>
                  <a:gd name="connsiteY33" fmla="*/ 481635 h 519372"/>
                  <a:gd name="connsiteX34" fmla="*/ 303603 w 520036"/>
                  <a:gd name="connsiteY34" fmla="*/ 489780 h 519372"/>
                  <a:gd name="connsiteX35" fmla="*/ 296271 w 520036"/>
                  <a:gd name="connsiteY35" fmla="*/ 519373 h 519372"/>
                  <a:gd name="connsiteX36" fmla="*/ 224308 w 520036"/>
                  <a:gd name="connsiteY36" fmla="*/ 519373 h 519372"/>
                  <a:gd name="connsiteX37" fmla="*/ 216976 w 520036"/>
                  <a:gd name="connsiteY37" fmla="*/ 489780 h 519372"/>
                  <a:gd name="connsiteX38" fmla="*/ 208829 w 520036"/>
                  <a:gd name="connsiteY38" fmla="*/ 481363 h 519372"/>
                  <a:gd name="connsiteX39" fmla="*/ 139581 w 520036"/>
                  <a:gd name="connsiteY39" fmla="*/ 452856 h 519372"/>
                  <a:gd name="connsiteX40" fmla="*/ 128176 w 520036"/>
                  <a:gd name="connsiteY40" fmla="*/ 452856 h 519372"/>
                  <a:gd name="connsiteX41" fmla="*/ 102921 w 520036"/>
                  <a:gd name="connsiteY41" fmla="*/ 468060 h 519372"/>
                  <a:gd name="connsiteX42" fmla="*/ 51868 w 520036"/>
                  <a:gd name="connsiteY42" fmla="*/ 416747 h 519372"/>
                  <a:gd name="connsiteX43" fmla="*/ 64631 w 520036"/>
                  <a:gd name="connsiteY43" fmla="*/ 396656 h 519372"/>
                  <a:gd name="connsiteX44" fmla="*/ 65446 w 520036"/>
                  <a:gd name="connsiteY44" fmla="*/ 376023 h 519372"/>
                  <a:gd name="connsiteX45" fmla="*/ 42635 w 520036"/>
                  <a:gd name="connsiteY45" fmla="*/ 323081 h 519372"/>
                  <a:gd name="connsiteX46" fmla="*/ 43178 w 520036"/>
                  <a:gd name="connsiteY46" fmla="*/ 312764 h 519372"/>
                  <a:gd name="connsiteX47" fmla="*/ 5703 w 520036"/>
                  <a:gd name="connsiteY47" fmla="*/ 229686 h 519372"/>
                  <a:gd name="connsiteX48" fmla="*/ 0 w 520036"/>
                  <a:gd name="connsiteY48" fmla="*/ 226971 h 519372"/>
                  <a:gd name="connsiteX49" fmla="*/ 0 w 520036"/>
                  <a:gd name="connsiteY49" fmla="*/ 224256 h 519372"/>
                  <a:gd name="connsiteX50" fmla="*/ 260969 w 520036"/>
                  <a:gd name="connsiteY50" fmla="*/ 64616 h 519372"/>
                  <a:gd name="connsiteX51" fmla="*/ 65446 w 520036"/>
                  <a:gd name="connsiteY51" fmla="*/ 259279 h 519372"/>
                  <a:gd name="connsiteX52" fmla="*/ 260154 w 520036"/>
                  <a:gd name="connsiteY52" fmla="*/ 454757 h 519372"/>
                  <a:gd name="connsiteX53" fmla="*/ 455677 w 520036"/>
                  <a:gd name="connsiteY53" fmla="*/ 260094 h 519372"/>
                  <a:gd name="connsiteX54" fmla="*/ 260969 w 520036"/>
                  <a:gd name="connsiteY54" fmla="*/ 64616 h 51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0036" h="519372">
                    <a:moveTo>
                      <a:pt x="0" y="224256"/>
                    </a:moveTo>
                    <a:cubicBezTo>
                      <a:pt x="9505" y="221813"/>
                      <a:pt x="19009" y="219369"/>
                      <a:pt x="28785" y="217469"/>
                    </a:cubicBezTo>
                    <a:cubicBezTo>
                      <a:pt x="34760" y="216383"/>
                      <a:pt x="37204" y="213396"/>
                      <a:pt x="39376" y="207423"/>
                    </a:cubicBezTo>
                    <a:cubicBezTo>
                      <a:pt x="47794" y="185161"/>
                      <a:pt x="57027" y="162898"/>
                      <a:pt x="66804" y="141178"/>
                    </a:cubicBezTo>
                    <a:cubicBezTo>
                      <a:pt x="69519" y="135205"/>
                      <a:pt x="70062" y="131133"/>
                      <a:pt x="66260" y="125703"/>
                    </a:cubicBezTo>
                    <a:cubicBezTo>
                      <a:pt x="61101" y="118372"/>
                      <a:pt x="56484" y="110228"/>
                      <a:pt x="52411" y="103440"/>
                    </a:cubicBezTo>
                    <a:cubicBezTo>
                      <a:pt x="69519" y="86336"/>
                      <a:pt x="86356" y="69503"/>
                      <a:pt x="104007" y="51856"/>
                    </a:cubicBezTo>
                    <a:cubicBezTo>
                      <a:pt x="110796" y="56200"/>
                      <a:pt x="119215" y="61901"/>
                      <a:pt x="128176" y="66517"/>
                    </a:cubicBezTo>
                    <a:cubicBezTo>
                      <a:pt x="131163" y="68146"/>
                      <a:pt x="136866" y="68417"/>
                      <a:pt x="139581" y="66788"/>
                    </a:cubicBezTo>
                    <a:cubicBezTo>
                      <a:pt x="161306" y="54028"/>
                      <a:pt x="184389" y="44525"/>
                      <a:pt x="208558" y="38010"/>
                    </a:cubicBezTo>
                    <a:cubicBezTo>
                      <a:pt x="212088" y="37195"/>
                      <a:pt x="215890" y="32580"/>
                      <a:pt x="216976" y="28779"/>
                    </a:cubicBezTo>
                    <a:cubicBezTo>
                      <a:pt x="219963" y="19548"/>
                      <a:pt x="221864" y="9774"/>
                      <a:pt x="224036" y="0"/>
                    </a:cubicBezTo>
                    <a:cubicBezTo>
                      <a:pt x="247934" y="0"/>
                      <a:pt x="271559" y="0"/>
                      <a:pt x="296000" y="0"/>
                    </a:cubicBezTo>
                    <a:cubicBezTo>
                      <a:pt x="298172" y="9502"/>
                      <a:pt x="300888" y="19005"/>
                      <a:pt x="302789" y="28507"/>
                    </a:cubicBezTo>
                    <a:cubicBezTo>
                      <a:pt x="303875" y="34209"/>
                      <a:pt x="306590" y="36381"/>
                      <a:pt x="312293" y="38552"/>
                    </a:cubicBezTo>
                    <a:cubicBezTo>
                      <a:pt x="334833" y="47240"/>
                      <a:pt x="357372" y="56471"/>
                      <a:pt x="379368" y="66517"/>
                    </a:cubicBezTo>
                    <a:cubicBezTo>
                      <a:pt x="385071" y="68960"/>
                      <a:pt x="388873" y="69775"/>
                      <a:pt x="394033" y="65974"/>
                    </a:cubicBezTo>
                    <a:cubicBezTo>
                      <a:pt x="401636" y="60544"/>
                      <a:pt x="410055" y="55928"/>
                      <a:pt x="417115" y="51584"/>
                    </a:cubicBezTo>
                    <a:cubicBezTo>
                      <a:pt x="434223" y="68689"/>
                      <a:pt x="450788" y="85521"/>
                      <a:pt x="468440" y="103169"/>
                    </a:cubicBezTo>
                    <a:cubicBezTo>
                      <a:pt x="464095" y="110228"/>
                      <a:pt x="458392" y="118644"/>
                      <a:pt x="453776" y="127603"/>
                    </a:cubicBezTo>
                    <a:cubicBezTo>
                      <a:pt x="452146" y="130861"/>
                      <a:pt x="451603" y="136291"/>
                      <a:pt x="453233" y="139006"/>
                    </a:cubicBezTo>
                    <a:cubicBezTo>
                      <a:pt x="466267" y="160997"/>
                      <a:pt x="476043" y="184346"/>
                      <a:pt x="482289" y="209052"/>
                    </a:cubicBezTo>
                    <a:cubicBezTo>
                      <a:pt x="483104" y="212310"/>
                      <a:pt x="487449" y="215840"/>
                      <a:pt x="490979" y="216926"/>
                    </a:cubicBezTo>
                    <a:cubicBezTo>
                      <a:pt x="500212" y="219912"/>
                      <a:pt x="509988" y="221541"/>
                      <a:pt x="520036" y="223985"/>
                    </a:cubicBezTo>
                    <a:cubicBezTo>
                      <a:pt x="520036" y="247605"/>
                      <a:pt x="520036" y="271225"/>
                      <a:pt x="520036" y="295931"/>
                    </a:cubicBezTo>
                    <a:cubicBezTo>
                      <a:pt x="510532" y="298103"/>
                      <a:pt x="500755" y="300004"/>
                      <a:pt x="491251" y="302990"/>
                    </a:cubicBezTo>
                    <a:cubicBezTo>
                      <a:pt x="487721" y="304076"/>
                      <a:pt x="483919" y="308148"/>
                      <a:pt x="482289" y="311678"/>
                    </a:cubicBezTo>
                    <a:cubicBezTo>
                      <a:pt x="472513" y="334212"/>
                      <a:pt x="463552" y="357289"/>
                      <a:pt x="453504" y="379552"/>
                    </a:cubicBezTo>
                    <a:cubicBezTo>
                      <a:pt x="451060" y="384982"/>
                      <a:pt x="450788" y="388511"/>
                      <a:pt x="454047" y="393127"/>
                    </a:cubicBezTo>
                    <a:cubicBezTo>
                      <a:pt x="459478" y="401000"/>
                      <a:pt x="464095" y="409145"/>
                      <a:pt x="468711" y="416476"/>
                    </a:cubicBezTo>
                    <a:cubicBezTo>
                      <a:pt x="451603" y="433580"/>
                      <a:pt x="434495" y="450413"/>
                      <a:pt x="416844" y="467788"/>
                    </a:cubicBezTo>
                    <a:cubicBezTo>
                      <a:pt x="409783" y="463444"/>
                      <a:pt x="401365" y="457471"/>
                      <a:pt x="392403" y="453128"/>
                    </a:cubicBezTo>
                    <a:cubicBezTo>
                      <a:pt x="389416" y="451499"/>
                      <a:pt x="383713" y="451499"/>
                      <a:pt x="380998" y="453128"/>
                    </a:cubicBezTo>
                    <a:cubicBezTo>
                      <a:pt x="359273" y="465888"/>
                      <a:pt x="336190" y="475390"/>
                      <a:pt x="311750" y="481635"/>
                    </a:cubicBezTo>
                    <a:cubicBezTo>
                      <a:pt x="308491" y="482449"/>
                      <a:pt x="304690" y="486522"/>
                      <a:pt x="303603" y="489780"/>
                    </a:cubicBezTo>
                    <a:cubicBezTo>
                      <a:pt x="300616" y="499282"/>
                      <a:pt x="298715" y="509327"/>
                      <a:pt x="296271" y="519373"/>
                    </a:cubicBezTo>
                    <a:cubicBezTo>
                      <a:pt x="272102" y="519373"/>
                      <a:pt x="248477" y="519373"/>
                      <a:pt x="224308" y="519373"/>
                    </a:cubicBezTo>
                    <a:cubicBezTo>
                      <a:pt x="221864" y="509327"/>
                      <a:pt x="220235" y="499282"/>
                      <a:pt x="216976" y="489780"/>
                    </a:cubicBezTo>
                    <a:cubicBezTo>
                      <a:pt x="215890" y="486522"/>
                      <a:pt x="212088" y="482449"/>
                      <a:pt x="208829" y="481363"/>
                    </a:cubicBezTo>
                    <a:cubicBezTo>
                      <a:pt x="184389" y="475119"/>
                      <a:pt x="161306" y="465616"/>
                      <a:pt x="139581" y="452856"/>
                    </a:cubicBezTo>
                    <a:cubicBezTo>
                      <a:pt x="136594" y="451227"/>
                      <a:pt x="131163" y="451227"/>
                      <a:pt x="128176" y="452856"/>
                    </a:cubicBezTo>
                    <a:cubicBezTo>
                      <a:pt x="119215" y="457471"/>
                      <a:pt x="110796" y="463173"/>
                      <a:pt x="102921" y="468060"/>
                    </a:cubicBezTo>
                    <a:cubicBezTo>
                      <a:pt x="85813" y="450956"/>
                      <a:pt x="69248" y="434123"/>
                      <a:pt x="51868" y="416747"/>
                    </a:cubicBezTo>
                    <a:cubicBezTo>
                      <a:pt x="55670" y="410774"/>
                      <a:pt x="59471" y="403172"/>
                      <a:pt x="64631" y="396656"/>
                    </a:cubicBezTo>
                    <a:cubicBezTo>
                      <a:pt x="69791" y="389597"/>
                      <a:pt x="69791" y="384167"/>
                      <a:pt x="65446" y="376023"/>
                    </a:cubicBezTo>
                    <a:cubicBezTo>
                      <a:pt x="56484" y="359190"/>
                      <a:pt x="49695" y="341000"/>
                      <a:pt x="42635" y="323081"/>
                    </a:cubicBezTo>
                    <a:cubicBezTo>
                      <a:pt x="41549" y="320094"/>
                      <a:pt x="41820" y="315750"/>
                      <a:pt x="43178" y="312764"/>
                    </a:cubicBezTo>
                    <a:cubicBezTo>
                      <a:pt x="57842" y="276926"/>
                      <a:pt x="42635" y="242718"/>
                      <a:pt x="5703" y="229686"/>
                    </a:cubicBezTo>
                    <a:cubicBezTo>
                      <a:pt x="3802" y="228872"/>
                      <a:pt x="1901" y="227786"/>
                      <a:pt x="0" y="226971"/>
                    </a:cubicBezTo>
                    <a:cubicBezTo>
                      <a:pt x="272" y="226157"/>
                      <a:pt x="272" y="225071"/>
                      <a:pt x="0" y="224256"/>
                    </a:cubicBezTo>
                    <a:close/>
                    <a:moveTo>
                      <a:pt x="260969" y="64616"/>
                    </a:moveTo>
                    <a:cubicBezTo>
                      <a:pt x="153431" y="64345"/>
                      <a:pt x="65446" y="151766"/>
                      <a:pt x="65446" y="259279"/>
                    </a:cubicBezTo>
                    <a:cubicBezTo>
                      <a:pt x="65174" y="366792"/>
                      <a:pt x="152616" y="454757"/>
                      <a:pt x="260154" y="454757"/>
                    </a:cubicBezTo>
                    <a:cubicBezTo>
                      <a:pt x="367691" y="455028"/>
                      <a:pt x="455677" y="367606"/>
                      <a:pt x="455677" y="260094"/>
                    </a:cubicBezTo>
                    <a:cubicBezTo>
                      <a:pt x="455948" y="152581"/>
                      <a:pt x="368506" y="64888"/>
                      <a:pt x="260969" y="64616"/>
                    </a:cubicBezTo>
                    <a:close/>
                  </a:path>
                </a:pathLst>
              </a:custGeom>
              <a:solidFill>
                <a:srgbClr val="E97924"/>
              </a:solidFill>
              <a:ln w="2705" cap="flat">
                <a:noFill/>
                <a:prstDash val="solid"/>
                <a:miter/>
              </a:ln>
            </p:spPr>
            <p:txBody>
              <a:bodyPr rtlCol="0" anchor="ctr"/>
              <a:lstStyle/>
              <a:p>
                <a:endParaRPr lang="en-US" dirty="0"/>
              </a:p>
            </p:txBody>
          </p:sp>
          <p:sp>
            <p:nvSpPr>
              <p:cNvPr id="63" name="Freeform 62">
                <a:extLst>
                  <a:ext uri="{FF2B5EF4-FFF2-40B4-BE49-F238E27FC236}">
                    <a16:creationId xmlns:a16="http://schemas.microsoft.com/office/drawing/2014/main" id="{D8CD2592-F0D6-63BE-AF3B-F7F090B0E97B}"/>
                  </a:ext>
                </a:extLst>
              </p:cNvPr>
              <p:cNvSpPr/>
              <p:nvPr/>
            </p:nvSpPr>
            <p:spPr>
              <a:xfrm>
                <a:off x="4692108" y="2355955"/>
                <a:ext cx="325329" cy="325252"/>
              </a:xfrm>
              <a:custGeom>
                <a:avLst/>
                <a:gdLst>
                  <a:gd name="connsiteX0" fmla="*/ 162665 w 325329"/>
                  <a:gd name="connsiteY0" fmla="*/ 0 h 325252"/>
                  <a:gd name="connsiteX1" fmla="*/ 325329 w 325329"/>
                  <a:gd name="connsiteY1" fmla="*/ 162898 h 325252"/>
                  <a:gd name="connsiteX2" fmla="*/ 162665 w 325329"/>
                  <a:gd name="connsiteY2" fmla="*/ 325253 h 325252"/>
                  <a:gd name="connsiteX3" fmla="*/ 1 w 325329"/>
                  <a:gd name="connsiteY3" fmla="*/ 162083 h 325252"/>
                  <a:gd name="connsiteX4" fmla="*/ 162665 w 325329"/>
                  <a:gd name="connsiteY4" fmla="*/ 0 h 325252"/>
                  <a:gd name="connsiteX5" fmla="*/ 260426 w 325329"/>
                  <a:gd name="connsiteY5" fmla="*/ 162626 h 325252"/>
                  <a:gd name="connsiteX6" fmla="*/ 162936 w 325329"/>
                  <a:gd name="connsiteY6" fmla="*/ 64888 h 325252"/>
                  <a:gd name="connsiteX7" fmla="*/ 65175 w 325329"/>
                  <a:gd name="connsiteY7" fmla="*/ 162355 h 325252"/>
                  <a:gd name="connsiteX8" fmla="*/ 162665 w 325329"/>
                  <a:gd name="connsiteY8" fmla="*/ 260094 h 325252"/>
                  <a:gd name="connsiteX9" fmla="*/ 260426 w 325329"/>
                  <a:gd name="connsiteY9" fmla="*/ 162626 h 32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29" h="325252">
                    <a:moveTo>
                      <a:pt x="162665" y="0"/>
                    </a:moveTo>
                    <a:cubicBezTo>
                      <a:pt x="252551" y="0"/>
                      <a:pt x="325600" y="73033"/>
                      <a:pt x="325329" y="162898"/>
                    </a:cubicBezTo>
                    <a:cubicBezTo>
                      <a:pt x="325057" y="252220"/>
                      <a:pt x="252008" y="324981"/>
                      <a:pt x="162665" y="325253"/>
                    </a:cubicBezTo>
                    <a:cubicBezTo>
                      <a:pt x="72779" y="325253"/>
                      <a:pt x="-271" y="251949"/>
                      <a:pt x="1" y="162083"/>
                    </a:cubicBezTo>
                    <a:cubicBezTo>
                      <a:pt x="272" y="73033"/>
                      <a:pt x="73322" y="0"/>
                      <a:pt x="162665" y="0"/>
                    </a:cubicBezTo>
                    <a:close/>
                    <a:moveTo>
                      <a:pt x="260426" y="162626"/>
                    </a:moveTo>
                    <a:cubicBezTo>
                      <a:pt x="260426" y="108870"/>
                      <a:pt x="216705" y="65159"/>
                      <a:pt x="162936" y="64888"/>
                    </a:cubicBezTo>
                    <a:cubicBezTo>
                      <a:pt x="109168" y="64888"/>
                      <a:pt x="65447" y="108599"/>
                      <a:pt x="65175" y="162355"/>
                    </a:cubicBezTo>
                    <a:cubicBezTo>
                      <a:pt x="65175" y="216111"/>
                      <a:pt x="109168" y="260094"/>
                      <a:pt x="162665" y="260094"/>
                    </a:cubicBezTo>
                    <a:cubicBezTo>
                      <a:pt x="216433" y="260365"/>
                      <a:pt x="260426" y="216383"/>
                      <a:pt x="260426" y="162626"/>
                    </a:cubicBezTo>
                    <a:close/>
                  </a:path>
                </a:pathLst>
              </a:custGeom>
              <a:solidFill>
                <a:srgbClr val="E97924"/>
              </a:solidFill>
              <a:ln w="2705" cap="flat">
                <a:noFill/>
                <a:prstDash val="solid"/>
                <a:miter/>
              </a:ln>
            </p:spPr>
            <p:txBody>
              <a:bodyPr rtlCol="0" anchor="ctr"/>
              <a:lstStyle/>
              <a:p>
                <a:endParaRPr lang="en-US" dirty="0"/>
              </a:p>
            </p:txBody>
          </p:sp>
        </p:grpSp>
      </p:grpSp>
      <p:sp>
        <p:nvSpPr>
          <p:cNvPr id="5" name="Slide Number Placeholder 4">
            <a:extLst>
              <a:ext uri="{FF2B5EF4-FFF2-40B4-BE49-F238E27FC236}">
                <a16:creationId xmlns:a16="http://schemas.microsoft.com/office/drawing/2014/main" id="{6E9BEF33-9DC0-7323-4A6F-F2F3C9C59974}"/>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18</a:t>
            </a:fld>
            <a:endParaRPr lang="en-US" dirty="0"/>
          </a:p>
        </p:txBody>
      </p:sp>
      <p:graphicFrame>
        <p:nvGraphicFramePr>
          <p:cNvPr id="12" name="Tabelle 2">
            <a:extLst>
              <a:ext uri="{FF2B5EF4-FFF2-40B4-BE49-F238E27FC236}">
                <a16:creationId xmlns:a16="http://schemas.microsoft.com/office/drawing/2014/main" id="{23717E58-8BB9-FFAD-5D24-E108D52B70EF}"/>
              </a:ext>
            </a:extLst>
          </p:cNvPr>
          <p:cNvGraphicFramePr>
            <a:graphicFrameLocks noGrp="1"/>
          </p:cNvGraphicFramePr>
          <p:nvPr>
            <p:extLst>
              <p:ext uri="{D42A27DB-BD31-4B8C-83A1-F6EECF244321}">
                <p14:modId xmlns:p14="http://schemas.microsoft.com/office/powerpoint/2010/main" val="638880920"/>
              </p:ext>
            </p:extLst>
          </p:nvPr>
        </p:nvGraphicFramePr>
        <p:xfrm>
          <a:off x="639564" y="2057058"/>
          <a:ext cx="6291779" cy="9279479"/>
        </p:xfrm>
        <a:graphic>
          <a:graphicData uri="http://schemas.openxmlformats.org/drawingml/2006/table">
            <a:tbl>
              <a:tblPr firstRow="1" bandRow="1">
                <a:tableStyleId>{22838BEF-8BB2-4498-84A7-C5851F593DF1}</a:tableStyleId>
              </a:tblPr>
              <a:tblGrid>
                <a:gridCol w="1655177">
                  <a:extLst>
                    <a:ext uri="{9D8B030D-6E8A-4147-A177-3AD203B41FA5}">
                      <a16:colId xmlns:a16="http://schemas.microsoft.com/office/drawing/2014/main" val="4045316815"/>
                    </a:ext>
                  </a:extLst>
                </a:gridCol>
                <a:gridCol w="4636602">
                  <a:extLst>
                    <a:ext uri="{9D8B030D-6E8A-4147-A177-3AD203B41FA5}">
                      <a16:colId xmlns:a16="http://schemas.microsoft.com/office/drawing/2014/main" val="3289683070"/>
                    </a:ext>
                  </a:extLst>
                </a:gridCol>
              </a:tblGrid>
              <a:tr h="860537">
                <a:tc>
                  <a:txBody>
                    <a:bodyPr/>
                    <a:lstStyle/>
                    <a:p>
                      <a:pPr>
                        <a:lnSpc>
                          <a:spcPts val="1320"/>
                        </a:lnSpc>
                      </a:pPr>
                      <a:r>
                        <a:rPr lang="en-US" sz="1300" b="1" dirty="0">
                          <a:solidFill>
                            <a:srgbClr val="E97924"/>
                          </a:solidFill>
                          <a:latin typeface="Calibri" panose="020F0502020204030204" pitchFamily="34" charset="0"/>
                          <a:cs typeface="Calibri" panose="020F0502020204030204" pitchFamily="34" charset="0"/>
                        </a:rPr>
                        <a:t>Identifying Socio-Economic Factors</a:t>
                      </a:r>
                      <a:endParaRPr lang="de-DE" sz="1300" b="1" dirty="0">
                        <a:solidFill>
                          <a:srgbClr val="E97924"/>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220"/>
                        </a:lnSpc>
                      </a:pPr>
                      <a:r>
                        <a:rPr lang="en-US" sz="1100" b="0" dirty="0">
                          <a:solidFill>
                            <a:srgbClr val="0C2D45"/>
                          </a:solidFill>
                          <a:latin typeface="Calibri" panose="020F0502020204030204" pitchFamily="34" charset="0"/>
                          <a:cs typeface="Calibri" panose="020F0502020204030204" pitchFamily="34" charset="0"/>
                        </a:rPr>
                        <a:t>To create effective business strategies, it is essential to comprehend and adapt to the local socio-economic landscape. Identifying and addressing the challenges posed by socio-economic factors can be integrated into business strategies for better outcomes.</a:t>
                      </a:r>
                      <a:endParaRPr lang="de-DE" sz="1100" b="0" dirty="0">
                        <a:solidFill>
                          <a:srgbClr val="0C2D45"/>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4034069"/>
                  </a:ext>
                </a:extLst>
              </a:tr>
              <a:tr h="900623">
                <a:tc>
                  <a:txBody>
                    <a:bodyPr/>
                    <a:lstStyle/>
                    <a:p>
                      <a:pPr>
                        <a:lnSpc>
                          <a:spcPts val="1320"/>
                        </a:lnSpc>
                      </a:pPr>
                      <a:r>
                        <a:rPr lang="de-DE" sz="1300" b="1" dirty="0">
                          <a:solidFill>
                            <a:srgbClr val="E97924"/>
                          </a:solidFill>
                          <a:latin typeface="Calibri" panose="020F0502020204030204" pitchFamily="34" charset="0"/>
                          <a:cs typeface="Calibri" panose="020F0502020204030204" pitchFamily="34" charset="0"/>
                        </a:rPr>
                        <a:t>Community-Centered Problem-Solving</a:t>
                      </a: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220"/>
                        </a:lnSpc>
                      </a:pPr>
                      <a:r>
                        <a:rPr lang="en-US" sz="1100" b="0" dirty="0">
                          <a:solidFill>
                            <a:srgbClr val="0C2D45"/>
                          </a:solidFill>
                          <a:latin typeface="Calibri" panose="020F0502020204030204" pitchFamily="34" charset="0"/>
                          <a:cs typeface="Calibri" panose="020F0502020204030204" pitchFamily="34" charset="0"/>
                        </a:rPr>
                        <a:t>In community-driven entrepreneurship, identifying and understanding common challenges is vital. Entrepreneurs should be aware of how these challenges affect well-being and business decisions. Emphasizing community integration and utilizing entrepreneurship to address these challenges can lead to sustainable growth and prosperity.</a:t>
                      </a:r>
                      <a:endParaRPr lang="de-DE" sz="1100" b="0" dirty="0">
                        <a:solidFill>
                          <a:srgbClr val="0C2D45"/>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2535488"/>
                  </a:ext>
                </a:extLst>
              </a:tr>
              <a:tr h="737328">
                <a:tc>
                  <a:txBody>
                    <a:bodyPr/>
                    <a:lstStyle/>
                    <a:p>
                      <a:pPr>
                        <a:lnSpc>
                          <a:spcPts val="1320"/>
                        </a:lnSpc>
                      </a:pPr>
                      <a:r>
                        <a:rPr lang="de-DE" sz="1300" b="1" dirty="0">
                          <a:solidFill>
                            <a:srgbClr val="E97924"/>
                          </a:solidFill>
                          <a:latin typeface="Calibri" panose="020F0502020204030204" pitchFamily="34" charset="0"/>
                          <a:cs typeface="Calibri" panose="020F0502020204030204" pitchFamily="34" charset="0"/>
                        </a:rPr>
                        <a:t>Balancing Cultural Adaption and Authenticity</a:t>
                      </a: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220"/>
                        </a:lnSpc>
                      </a:pPr>
                      <a:r>
                        <a:rPr lang="en-US" sz="1100" b="0" dirty="0">
                          <a:solidFill>
                            <a:srgbClr val="0C2D45"/>
                          </a:solidFill>
                          <a:latin typeface="Calibri" panose="020F0502020204030204" pitchFamily="34" charset="0"/>
                          <a:cs typeface="Calibri" panose="020F0502020204030204" pitchFamily="34" charset="0"/>
                        </a:rPr>
                        <a:t>In business, it's important to maintain a balance between adapting to new cultural norms and preserving authenticity. Cultivating an understanding of different cultural norms and values can aid in strategic navigation of potential benefits and challenges that come with cultural adaptation.</a:t>
                      </a:r>
                      <a:endParaRPr lang="de-DE" sz="1100" b="0" dirty="0">
                        <a:solidFill>
                          <a:srgbClr val="0C2D45"/>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6444118"/>
                  </a:ext>
                </a:extLst>
              </a:tr>
              <a:tr h="729205">
                <a:tc>
                  <a:txBody>
                    <a:bodyPr/>
                    <a:lstStyle/>
                    <a:p>
                      <a:pPr>
                        <a:lnSpc>
                          <a:spcPts val="1320"/>
                        </a:lnSpc>
                      </a:pPr>
                      <a:r>
                        <a:rPr lang="en-US" sz="1300" b="1" dirty="0">
                          <a:solidFill>
                            <a:srgbClr val="E97924"/>
                          </a:solidFill>
                          <a:latin typeface="Calibri" panose="020F0502020204030204" pitchFamily="34" charset="0"/>
                          <a:cs typeface="Calibri" panose="020F0502020204030204" pitchFamily="34" charset="0"/>
                        </a:rPr>
                        <a:t>Networking and Mentorship Proficiency</a:t>
                      </a: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220"/>
                        </a:lnSpc>
                      </a:pPr>
                      <a:r>
                        <a:rPr lang="en-US" sz="1100" b="0" dirty="0">
                          <a:solidFill>
                            <a:srgbClr val="0C2D45"/>
                          </a:solidFill>
                          <a:latin typeface="Calibri" panose="020F0502020204030204" pitchFamily="34" charset="0"/>
                          <a:cs typeface="Calibri" panose="020F0502020204030204" pitchFamily="34" charset="0"/>
                        </a:rPr>
                        <a:t>Acknowledging the role of networking and mentorship is crucial in attaining entrepreneurial success.Entrepreneurs should seek out opportunities and mentors, build diverse networks, and utilize them effectively to navigate challenges.</a:t>
                      </a:r>
                      <a:endParaRPr lang="de-DE" sz="1100" b="0" dirty="0">
                        <a:solidFill>
                          <a:srgbClr val="0C2D45"/>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4498070"/>
                  </a:ext>
                </a:extLst>
              </a:tr>
              <a:tr h="914400">
                <a:tc>
                  <a:txBody>
                    <a:bodyPr/>
                    <a:lstStyle/>
                    <a:p>
                      <a:pPr>
                        <a:lnSpc>
                          <a:spcPts val="1320"/>
                        </a:lnSpc>
                      </a:pPr>
                      <a:r>
                        <a:rPr lang="en-US" sz="1300" b="1" dirty="0">
                          <a:solidFill>
                            <a:srgbClr val="E97924"/>
                          </a:solidFill>
                          <a:latin typeface="Calibri" panose="020F0502020204030204" pitchFamily="34" charset="0"/>
                          <a:cs typeface="Calibri" panose="020F0502020204030204" pitchFamily="34" charset="0"/>
                        </a:rPr>
                        <a:t>Developing Social Inclusion Strategies</a:t>
                      </a: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220"/>
                        </a:lnSpc>
                      </a:pPr>
                      <a:r>
                        <a:rPr lang="en-US" sz="1100" b="0" dirty="0">
                          <a:solidFill>
                            <a:srgbClr val="0C2D45"/>
                          </a:solidFill>
                          <a:latin typeface="Calibri" panose="020F0502020204030204" pitchFamily="34" charset="0"/>
                          <a:cs typeface="Calibri" panose="020F0502020204030204" pitchFamily="34" charset="0"/>
                        </a:rPr>
                        <a:t>Grasping the idea of socio-economic inclusion and its significance in entrepreneurship is essential. Entrepreneurs should pinpoint areas of exclusion and opportunities for inclusion, and develop strategies to incorporate these insights, while being aware of the potential benefits and challenges.</a:t>
                      </a:r>
                      <a:endParaRPr lang="de-DE" sz="1100" b="0" dirty="0">
                        <a:solidFill>
                          <a:srgbClr val="0C2D45"/>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5952241"/>
                  </a:ext>
                </a:extLst>
              </a:tr>
              <a:tr h="1018572">
                <a:tc>
                  <a:txBody>
                    <a:bodyPr/>
                    <a:lstStyle/>
                    <a:p>
                      <a:pPr>
                        <a:lnSpc>
                          <a:spcPts val="1320"/>
                        </a:lnSpc>
                      </a:pPr>
                      <a:r>
                        <a:rPr lang="de-DE" sz="1300" b="1" dirty="0">
                          <a:solidFill>
                            <a:srgbClr val="E97924"/>
                          </a:solidFill>
                          <a:latin typeface="Calibri" panose="020F0502020204030204" pitchFamily="34" charset="0"/>
                          <a:cs typeface="Calibri" panose="020F0502020204030204" pitchFamily="34" charset="0"/>
                        </a:rPr>
                        <a:t>Socio-Economic Analysis</a:t>
                      </a: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220"/>
                        </a:lnSpc>
                      </a:pPr>
                      <a:r>
                        <a:rPr lang="en-US" sz="1100" b="0" dirty="0">
                          <a:solidFill>
                            <a:srgbClr val="0C2D45"/>
                          </a:solidFill>
                          <a:latin typeface="Calibri" panose="020F0502020204030204" pitchFamily="34" charset="0"/>
                          <a:cs typeface="Calibri" panose="020F0502020204030204" pitchFamily="34" charset="0"/>
                        </a:rPr>
                        <a:t>In order to achieve business success, it is essential to navigate the socio-economic landscape of the country in question. This involves understanding how various socio-economic conditions can present both opportunities and challenges for businesses. By identifying these key factors, businesses can adapt their models to not only thrive but also contribute positively to the country's socio-economic development.</a:t>
                      </a:r>
                      <a:endParaRPr lang="de-DE" sz="1100" b="0" dirty="0">
                        <a:solidFill>
                          <a:srgbClr val="0C2D45"/>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9627108"/>
                  </a:ext>
                </a:extLst>
              </a:tr>
              <a:tr h="787079">
                <a:tc>
                  <a:txBody>
                    <a:bodyPr/>
                    <a:lstStyle/>
                    <a:p>
                      <a:pPr>
                        <a:lnSpc>
                          <a:spcPts val="1320"/>
                        </a:lnSpc>
                      </a:pPr>
                      <a:r>
                        <a:rPr lang="en-US" sz="1300" b="1" dirty="0">
                          <a:solidFill>
                            <a:srgbClr val="E97924"/>
                          </a:solidFill>
                          <a:latin typeface="Calibri" panose="020F0502020204030204" pitchFamily="34" charset="0"/>
                          <a:cs typeface="Calibri" panose="020F0502020204030204" pitchFamily="34" charset="0"/>
                        </a:rPr>
                        <a:t>Social Impact Entrepreneurship</a:t>
                      </a: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2072941" rtl="0" eaLnBrk="1" fontAlgn="auto" latinLnBrk="0" hangingPunct="1">
                        <a:lnSpc>
                          <a:spcPts val="1220"/>
                        </a:lnSpc>
                        <a:spcBef>
                          <a:spcPts val="0"/>
                        </a:spcBef>
                        <a:spcAft>
                          <a:spcPts val="0"/>
                        </a:spcAft>
                        <a:buClrTx/>
                        <a:buSzTx/>
                        <a:buFontTx/>
                        <a:buNone/>
                        <a:tabLst/>
                        <a:defRPr/>
                      </a:pPr>
                      <a:r>
                        <a:rPr lang="en-US" sz="1100" b="0" dirty="0">
                          <a:solidFill>
                            <a:srgbClr val="0C2D45"/>
                          </a:solidFill>
                          <a:latin typeface="Calibri" panose="020F0502020204030204" pitchFamily="34" charset="0"/>
                          <a:cs typeface="Calibri" panose="020F0502020204030204" pitchFamily="34" charset="0"/>
                        </a:rPr>
                        <a:t>Setting personal goals goes hand in hand with establishing clear and measurable social objectives for the business. Recognizing the intrinsic value of these goals can pave the way for fruitful partnerships and stakeholder engagement, fostering a culture of innovation. By intertwining personal aspirations with social goals within their business strategies, these entrepreneurs can carve out a path that not only leads to business success but also contributes positively to society.</a:t>
                      </a: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2033115"/>
                  </a:ext>
                </a:extLst>
              </a:tr>
              <a:tr h="972273">
                <a:tc>
                  <a:txBody>
                    <a:bodyPr/>
                    <a:lstStyle/>
                    <a:p>
                      <a:pPr>
                        <a:lnSpc>
                          <a:spcPts val="1320"/>
                        </a:lnSpc>
                      </a:pPr>
                      <a:r>
                        <a:rPr lang="en-US" sz="1300" b="1" dirty="0">
                          <a:solidFill>
                            <a:srgbClr val="E97924"/>
                          </a:solidFill>
                          <a:latin typeface="Calibri" panose="020F0502020204030204" pitchFamily="34" charset="0"/>
                          <a:cs typeface="Calibri" panose="020F0502020204030204" pitchFamily="34" charset="0"/>
                        </a:rPr>
                        <a:t>Goal Setting and Alignment</a:t>
                      </a: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2072941" rtl="0" eaLnBrk="1" fontAlgn="auto" latinLnBrk="0" hangingPunct="1">
                        <a:lnSpc>
                          <a:spcPts val="1220"/>
                        </a:lnSpc>
                        <a:spcBef>
                          <a:spcPts val="0"/>
                        </a:spcBef>
                        <a:spcAft>
                          <a:spcPts val="0"/>
                        </a:spcAft>
                        <a:buClrTx/>
                        <a:buSzTx/>
                        <a:buFontTx/>
                        <a:buNone/>
                        <a:tabLst/>
                        <a:defRPr/>
                      </a:pPr>
                      <a:r>
                        <a:rPr lang="en-US" sz="1100" b="0" dirty="0">
                          <a:solidFill>
                            <a:srgbClr val="0C2D45"/>
                          </a:solidFill>
                          <a:latin typeface="Calibri" panose="020F0502020204030204" pitchFamily="34" charset="0"/>
                          <a:cs typeface="Calibri" panose="020F0502020204030204" pitchFamily="34" charset="0"/>
                        </a:rPr>
                        <a:t>Setting, aligning, and achieving personal goals are fundamental steps towards success. As an entrepreneur, it is essential to establish socio-economic goals that resonate with both personal aspirations and the broader context of the community or country. By meticulously developing and aligning these goals, individuals can pave the way for personal fulfillment, business success, and socio-economic inclusion, creating a harmonious balance between personal growth and societal progress.</a:t>
                      </a:r>
                    </a:p>
                    <a:p>
                      <a:pPr marL="0" marR="0" lvl="0" indent="0" algn="l" defTabSz="2072941" rtl="0" eaLnBrk="1" fontAlgn="auto" latinLnBrk="0" hangingPunct="1">
                        <a:lnSpc>
                          <a:spcPts val="1220"/>
                        </a:lnSpc>
                        <a:spcBef>
                          <a:spcPts val="0"/>
                        </a:spcBef>
                        <a:spcAft>
                          <a:spcPts val="0"/>
                        </a:spcAft>
                        <a:buClrTx/>
                        <a:buSzTx/>
                        <a:buFontTx/>
                        <a:buNone/>
                        <a:tabLst/>
                        <a:defRPr/>
                      </a:pPr>
                      <a:endParaRPr lang="de-DE" sz="1100" b="0" dirty="0">
                        <a:solidFill>
                          <a:srgbClr val="0C2D45"/>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9188930"/>
                  </a:ext>
                </a:extLst>
              </a:tr>
              <a:tr h="1215342">
                <a:tc>
                  <a:txBody>
                    <a:bodyPr/>
                    <a:lstStyle/>
                    <a:p>
                      <a:pPr>
                        <a:lnSpc>
                          <a:spcPts val="1320"/>
                        </a:lnSpc>
                      </a:pPr>
                      <a:endParaRPr lang="de-DE" sz="1300" b="1" dirty="0">
                        <a:solidFill>
                          <a:srgbClr val="E97924"/>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220"/>
                        </a:lnSpc>
                      </a:pPr>
                      <a:endParaRPr lang="de-DE" sz="1100" b="0" dirty="0">
                        <a:solidFill>
                          <a:srgbClr val="0C2D45"/>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61830233"/>
                  </a:ext>
                </a:extLst>
              </a:tr>
            </a:tbl>
          </a:graphicData>
        </a:graphic>
      </p:graphicFrame>
      <p:cxnSp>
        <p:nvCxnSpPr>
          <p:cNvPr id="13" name="Straight Connector 12">
            <a:extLst>
              <a:ext uri="{FF2B5EF4-FFF2-40B4-BE49-F238E27FC236}">
                <a16:creationId xmlns:a16="http://schemas.microsoft.com/office/drawing/2014/main" id="{12AE2DAE-36AC-BCE8-95CC-1AF6FE4A7FA6}"/>
              </a:ext>
            </a:extLst>
          </p:cNvPr>
          <p:cNvCxnSpPr>
            <a:cxnSpLocks/>
          </p:cNvCxnSpPr>
          <p:nvPr/>
        </p:nvCxnSpPr>
        <p:spPr>
          <a:xfrm>
            <a:off x="-6120" y="2823737"/>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A8AF3C-F54E-EED7-E86A-F9C8EBE9FB82}"/>
              </a:ext>
            </a:extLst>
          </p:cNvPr>
          <p:cNvCxnSpPr>
            <a:cxnSpLocks/>
          </p:cNvCxnSpPr>
          <p:nvPr/>
        </p:nvCxnSpPr>
        <p:spPr>
          <a:xfrm>
            <a:off x="-6120" y="3850196"/>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9597ACD-E5F6-FB89-EF3A-A945BE840422}"/>
              </a:ext>
            </a:extLst>
          </p:cNvPr>
          <p:cNvCxnSpPr>
            <a:cxnSpLocks/>
          </p:cNvCxnSpPr>
          <p:nvPr/>
        </p:nvCxnSpPr>
        <p:spPr>
          <a:xfrm>
            <a:off x="0" y="4670466"/>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B6E23A-00F7-ABE6-C417-070CB29248EA}"/>
              </a:ext>
            </a:extLst>
          </p:cNvPr>
          <p:cNvCxnSpPr>
            <a:cxnSpLocks/>
          </p:cNvCxnSpPr>
          <p:nvPr/>
        </p:nvCxnSpPr>
        <p:spPr>
          <a:xfrm>
            <a:off x="-6120" y="5442932"/>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38C3652-0F7A-FD85-9478-6238855894E6}"/>
              </a:ext>
            </a:extLst>
          </p:cNvPr>
          <p:cNvCxnSpPr>
            <a:cxnSpLocks/>
          </p:cNvCxnSpPr>
          <p:nvPr/>
        </p:nvCxnSpPr>
        <p:spPr>
          <a:xfrm>
            <a:off x="-6120" y="6375261"/>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B337798-6820-B70D-916C-13103184DCC7}"/>
              </a:ext>
            </a:extLst>
          </p:cNvPr>
          <p:cNvCxnSpPr>
            <a:cxnSpLocks/>
          </p:cNvCxnSpPr>
          <p:nvPr/>
        </p:nvCxnSpPr>
        <p:spPr>
          <a:xfrm>
            <a:off x="-6120" y="7468955"/>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D505A9C-954B-7EE0-4209-98C5537A3B3A}"/>
              </a:ext>
            </a:extLst>
          </p:cNvPr>
          <p:cNvCxnSpPr>
            <a:cxnSpLocks/>
          </p:cNvCxnSpPr>
          <p:nvPr/>
        </p:nvCxnSpPr>
        <p:spPr>
          <a:xfrm>
            <a:off x="-26907" y="8724014"/>
            <a:ext cx="713455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23" name="Freeform 22">
            <a:extLst>
              <a:ext uri="{FF2B5EF4-FFF2-40B4-BE49-F238E27FC236}">
                <a16:creationId xmlns:a16="http://schemas.microsoft.com/office/drawing/2014/main" id="{A82B89A8-6754-BAD3-DF1C-8E318992C471}"/>
              </a:ext>
            </a:extLst>
          </p:cNvPr>
          <p:cNvSpPr/>
          <p:nvPr/>
        </p:nvSpPr>
        <p:spPr>
          <a:xfrm flipV="1">
            <a:off x="5616" y="2830409"/>
            <a:ext cx="7559674" cy="1019783"/>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E97924">
              <a:alpha val="8627"/>
            </a:srgbClr>
          </a:solidFill>
          <a:ln w="28891" cap="flat">
            <a:noFill/>
            <a:prstDash val="solid"/>
            <a:miter/>
          </a:ln>
        </p:spPr>
        <p:txBody>
          <a:bodyPr rtlCol="0" anchor="ctr"/>
          <a:lstStyle/>
          <a:p>
            <a:endParaRPr lang="en-US" dirty="0"/>
          </a:p>
        </p:txBody>
      </p:sp>
    </p:spTree>
    <p:extLst>
      <p:ext uri="{BB962C8B-B14F-4D97-AF65-F5344CB8AC3E}">
        <p14:creationId xmlns:p14="http://schemas.microsoft.com/office/powerpoint/2010/main" val="3578789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A82B89A8-6754-BAD3-DF1C-8E318992C471}"/>
              </a:ext>
            </a:extLst>
          </p:cNvPr>
          <p:cNvSpPr/>
          <p:nvPr/>
        </p:nvSpPr>
        <p:spPr>
          <a:xfrm flipV="1">
            <a:off x="5616" y="3453319"/>
            <a:ext cx="7559674" cy="979445"/>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E97924">
              <a:alpha val="8627"/>
            </a:srgbClr>
          </a:solidFill>
          <a:ln w="28891"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BA7D609D-B82B-BED8-D723-8355E575A999}"/>
              </a:ext>
            </a:extLst>
          </p:cNvPr>
          <p:cNvSpPr/>
          <p:nvPr/>
        </p:nvSpPr>
        <p:spPr>
          <a:xfrm flipV="1">
            <a:off x="17217" y="5330373"/>
            <a:ext cx="7559674" cy="954109"/>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E97924">
              <a:alpha val="8627"/>
            </a:srgbClr>
          </a:solidFill>
          <a:ln w="28891"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4E8285ED-8469-BF71-53D3-95E76866FB95}"/>
              </a:ext>
            </a:extLst>
          </p:cNvPr>
          <p:cNvSpPr/>
          <p:nvPr/>
        </p:nvSpPr>
        <p:spPr>
          <a:xfrm flipV="1">
            <a:off x="1" y="1350648"/>
            <a:ext cx="7559674" cy="622119"/>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915F9E"/>
          </a:solidFill>
          <a:ln w="28891" cap="flat">
            <a:noFill/>
            <a:prstDash val="solid"/>
            <a:miter/>
          </a:ln>
        </p:spPr>
        <p:txBody>
          <a:bodyPr rtlCol="0" anchor="ctr"/>
          <a:lstStyle/>
          <a:p>
            <a:endParaRPr lang="en-US" dirty="0"/>
          </a:p>
        </p:txBody>
      </p:sp>
      <p:sp>
        <p:nvSpPr>
          <p:cNvPr id="43" name="TextBox 42">
            <a:extLst>
              <a:ext uri="{FF2B5EF4-FFF2-40B4-BE49-F238E27FC236}">
                <a16:creationId xmlns:a16="http://schemas.microsoft.com/office/drawing/2014/main" id="{D7DFCEAE-752F-C86A-E737-538D5BB112E9}"/>
              </a:ext>
            </a:extLst>
          </p:cNvPr>
          <p:cNvSpPr txBox="1"/>
          <p:nvPr/>
        </p:nvSpPr>
        <p:spPr>
          <a:xfrm>
            <a:off x="458738" y="939279"/>
            <a:ext cx="4210249" cy="1033488"/>
          </a:xfrm>
          <a:prstGeom prst="rect">
            <a:avLst/>
          </a:prstGeom>
          <a:noFill/>
        </p:spPr>
        <p:txBody>
          <a:bodyPr wrap="square">
            <a:spAutoFit/>
          </a:bodyPr>
          <a:lstStyle/>
          <a:p>
            <a:pPr>
              <a:lnSpc>
                <a:spcPts val="2380"/>
              </a:lnSpc>
            </a:pPr>
            <a:r>
              <a:rPr lang="de-DE" sz="2800" b="1" dirty="0">
                <a:solidFill>
                  <a:schemeClr val="bg1"/>
                </a:solidFill>
                <a:highlight>
                  <a:srgbClr val="E97924"/>
                </a:highlight>
                <a:latin typeface="Calibri" panose="020F0502020204030204" pitchFamily="34" charset="0"/>
                <a:cs typeface="Calibri" panose="020F0502020204030204" pitchFamily="34" charset="0"/>
              </a:rPr>
              <a:t> OBTAINING KNOWLEDGE</a:t>
            </a:r>
            <a:r>
              <a:rPr lang="de-DE" sz="2800" b="1" dirty="0">
                <a:solidFill>
                  <a:srgbClr val="E97924"/>
                </a:solidFill>
                <a:highlight>
                  <a:srgbClr val="E97924"/>
                </a:highlight>
                <a:latin typeface="Calibri" panose="020F0502020204030204" pitchFamily="34" charset="0"/>
                <a:cs typeface="Calibri" panose="020F0502020204030204" pitchFamily="34" charset="0"/>
              </a:rPr>
              <a:t>.</a:t>
            </a:r>
          </a:p>
          <a:p>
            <a:pPr>
              <a:lnSpc>
                <a:spcPts val="2380"/>
              </a:lnSpc>
            </a:pPr>
            <a:r>
              <a:rPr lang="de-DE" sz="2800" b="1" dirty="0">
                <a:solidFill>
                  <a:schemeClr val="bg1"/>
                </a:solidFill>
                <a:highlight>
                  <a:srgbClr val="E97924"/>
                </a:highlight>
                <a:latin typeface="Calibri" panose="020F0502020204030204" pitchFamily="34" charset="0"/>
                <a:cs typeface="Calibri" panose="020F0502020204030204" pitchFamily="34" charset="0"/>
              </a:rPr>
              <a:t> AND INFORMATION</a:t>
            </a:r>
            <a:r>
              <a:rPr lang="de-DE" sz="2800" b="1" dirty="0">
                <a:solidFill>
                  <a:srgbClr val="E97924"/>
                </a:solidFill>
                <a:highlight>
                  <a:srgbClr val="E97924"/>
                </a:highlight>
                <a:latin typeface="Calibri" panose="020F0502020204030204" pitchFamily="34" charset="0"/>
                <a:cs typeface="Calibri" panose="020F0502020204030204" pitchFamily="34" charset="0"/>
              </a:rPr>
              <a:t>.</a:t>
            </a:r>
          </a:p>
          <a:p>
            <a:pPr>
              <a:lnSpc>
                <a:spcPts val="2380"/>
              </a:lnSpc>
            </a:pPr>
            <a:endParaRPr lang="de-DE" sz="2800" b="1" dirty="0">
              <a:solidFill>
                <a:srgbClr val="7ABB57"/>
              </a:solidFill>
              <a:highlight>
                <a:srgbClr val="E97924"/>
              </a:highlight>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6E9BEF33-9DC0-7323-4A6F-F2F3C9C59974}"/>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19</a:t>
            </a:fld>
            <a:endParaRPr lang="en-US" dirty="0"/>
          </a:p>
        </p:txBody>
      </p:sp>
      <p:graphicFrame>
        <p:nvGraphicFramePr>
          <p:cNvPr id="12" name="Tabelle 2">
            <a:extLst>
              <a:ext uri="{FF2B5EF4-FFF2-40B4-BE49-F238E27FC236}">
                <a16:creationId xmlns:a16="http://schemas.microsoft.com/office/drawing/2014/main" id="{23717E58-8BB9-FFAD-5D24-E108D52B70EF}"/>
              </a:ext>
            </a:extLst>
          </p:cNvPr>
          <p:cNvGraphicFramePr>
            <a:graphicFrameLocks noGrp="1"/>
          </p:cNvGraphicFramePr>
          <p:nvPr>
            <p:extLst>
              <p:ext uri="{D42A27DB-BD31-4B8C-83A1-F6EECF244321}">
                <p14:modId xmlns:p14="http://schemas.microsoft.com/office/powerpoint/2010/main" val="1096200415"/>
              </p:ext>
            </p:extLst>
          </p:nvPr>
        </p:nvGraphicFramePr>
        <p:xfrm>
          <a:off x="639564" y="2073857"/>
          <a:ext cx="6291779" cy="5167200"/>
        </p:xfrm>
        <a:graphic>
          <a:graphicData uri="http://schemas.openxmlformats.org/drawingml/2006/table">
            <a:tbl>
              <a:tblPr firstRow="1" bandRow="1">
                <a:tableStyleId>{22838BEF-8BB2-4498-84A7-C5851F593DF1}</a:tableStyleId>
              </a:tblPr>
              <a:tblGrid>
                <a:gridCol w="1655177">
                  <a:extLst>
                    <a:ext uri="{9D8B030D-6E8A-4147-A177-3AD203B41FA5}">
                      <a16:colId xmlns:a16="http://schemas.microsoft.com/office/drawing/2014/main" val="4045316815"/>
                    </a:ext>
                  </a:extLst>
                </a:gridCol>
                <a:gridCol w="4636602">
                  <a:extLst>
                    <a:ext uri="{9D8B030D-6E8A-4147-A177-3AD203B41FA5}">
                      <a16:colId xmlns:a16="http://schemas.microsoft.com/office/drawing/2014/main" val="3289683070"/>
                    </a:ext>
                  </a:extLst>
                </a:gridCol>
              </a:tblGrid>
              <a:tr h="860537">
                <a:tc>
                  <a:txBody>
                    <a:bodyPr/>
                    <a:lstStyle/>
                    <a:p>
                      <a:pPr marL="0" marR="0" lvl="0" indent="0" algn="l" defTabSz="2072941" rtl="0" eaLnBrk="1" fontAlgn="auto" latinLnBrk="0" hangingPunct="1">
                        <a:lnSpc>
                          <a:spcPts val="1320"/>
                        </a:lnSpc>
                        <a:spcBef>
                          <a:spcPts val="0"/>
                        </a:spcBef>
                        <a:spcAft>
                          <a:spcPts val="0"/>
                        </a:spcAft>
                        <a:buClrTx/>
                        <a:buSzTx/>
                        <a:buFontTx/>
                        <a:buNone/>
                        <a:tabLst/>
                        <a:defRPr/>
                      </a:pPr>
                      <a:r>
                        <a:rPr lang="en-US" sz="1300" b="1" dirty="0">
                          <a:solidFill>
                            <a:srgbClr val="E97924"/>
                          </a:solidFill>
                          <a:latin typeface="Calibri" panose="020F0502020204030204" pitchFamily="34" charset="0"/>
                          <a:cs typeface="Calibri" panose="020F0502020204030204" pitchFamily="34" charset="0"/>
                        </a:rPr>
                        <a:t>Communication and Language Proficiency</a:t>
                      </a:r>
                    </a:p>
                    <a:p>
                      <a:pPr marL="0" marR="0" lvl="0" indent="0" algn="l" defTabSz="2072941" rtl="0" eaLnBrk="1" fontAlgn="auto" latinLnBrk="0" hangingPunct="1">
                        <a:lnSpc>
                          <a:spcPts val="1320"/>
                        </a:lnSpc>
                        <a:spcBef>
                          <a:spcPts val="0"/>
                        </a:spcBef>
                        <a:spcAft>
                          <a:spcPts val="0"/>
                        </a:spcAft>
                        <a:buClrTx/>
                        <a:buSzTx/>
                        <a:buFontTx/>
                        <a:buNone/>
                        <a:tabLst/>
                        <a:defRPr/>
                      </a:pPr>
                      <a:endParaRPr lang="de-DE" sz="1300" b="1" dirty="0">
                        <a:solidFill>
                          <a:srgbClr val="E97924"/>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2072941" rtl="0" eaLnBrk="1" fontAlgn="auto" latinLnBrk="0" hangingPunct="1">
                        <a:lnSpc>
                          <a:spcPts val="1220"/>
                        </a:lnSpc>
                        <a:spcBef>
                          <a:spcPts val="0"/>
                        </a:spcBef>
                        <a:spcAft>
                          <a:spcPts val="0"/>
                        </a:spcAft>
                        <a:buClrTx/>
                        <a:buSzTx/>
                        <a:buFontTx/>
                        <a:buNone/>
                        <a:tabLst/>
                        <a:defRPr/>
                      </a:pPr>
                      <a:r>
                        <a:rPr lang="en-US" sz="1100" b="0" dirty="0">
                          <a:solidFill>
                            <a:srgbClr val="0C2D45"/>
                          </a:solidFill>
                          <a:latin typeface="Calibri" panose="020F0502020204030204" pitchFamily="34" charset="0"/>
                          <a:cs typeface="Calibri" panose="020F0502020204030204" pitchFamily="34" charset="0"/>
                        </a:rPr>
                        <a:t>Navigating business often involves conquering language barriers and continuously improving communication skills. Developing an awareness of these barriers and crafting strategies to overcome them is a crucial step. Mastering nuanced language use and adapting it to different business contexts can facilitate smoother interactions and transactions. Furthermore, recognising the necessity for ongoing language skill enhancement and adopting methods to achieve it can be a cornerstone for success, fostering both personal growth and business expansion.</a:t>
                      </a: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4034069"/>
                  </a:ext>
                </a:extLst>
              </a:tr>
              <a:tr h="900623">
                <a:tc>
                  <a:txBody>
                    <a:bodyPr/>
                    <a:lstStyle/>
                    <a:p>
                      <a:pPr>
                        <a:lnSpc>
                          <a:spcPts val="1320"/>
                        </a:lnSpc>
                      </a:pPr>
                      <a:r>
                        <a:rPr lang="de-DE" sz="1300" b="1" dirty="0">
                          <a:solidFill>
                            <a:srgbClr val="E97924"/>
                          </a:solidFill>
                          <a:latin typeface="Calibri" panose="020F0502020204030204" pitchFamily="34" charset="0"/>
                          <a:cs typeface="Calibri" panose="020F0502020204030204" pitchFamily="34" charset="0"/>
                        </a:rPr>
                        <a:t>Legal Compliance and Risk Management</a:t>
                      </a: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2072941" rtl="0" eaLnBrk="1" fontAlgn="auto" latinLnBrk="0" hangingPunct="1">
                        <a:lnSpc>
                          <a:spcPts val="1220"/>
                        </a:lnSpc>
                        <a:spcBef>
                          <a:spcPts val="0"/>
                        </a:spcBef>
                        <a:spcAft>
                          <a:spcPts val="0"/>
                        </a:spcAft>
                        <a:buClrTx/>
                        <a:buSzTx/>
                        <a:buFontTx/>
                        <a:buNone/>
                        <a:tabLst/>
                        <a:defRPr/>
                      </a:pPr>
                      <a:r>
                        <a:rPr lang="en-US" sz="1100" b="0" dirty="0">
                          <a:solidFill>
                            <a:srgbClr val="0C2D45"/>
                          </a:solidFill>
                          <a:latin typeface="Calibri" panose="020F0502020204030204" pitchFamily="34" charset="0"/>
                          <a:cs typeface="Calibri" panose="020F0502020204030204" pitchFamily="34" charset="0"/>
                        </a:rPr>
                        <a:t>Prioritizing legal compliance and seeking timely guidance are crucial for sustainable business operations. Understanding the importance of adhering to legal norms and finding initial legal advice can prevent potential issues. Additionally, being aware of the cultural nuances of legal practices in the respective country can facilitate smoother business operations and success.</a:t>
                      </a: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2535488"/>
                  </a:ext>
                </a:extLst>
              </a:tr>
              <a:tr h="737328">
                <a:tc>
                  <a:txBody>
                    <a:bodyPr/>
                    <a:lstStyle/>
                    <a:p>
                      <a:pPr marL="0" marR="0" lvl="0" indent="0" algn="l" defTabSz="2072941" rtl="0" eaLnBrk="1" fontAlgn="auto" latinLnBrk="0" hangingPunct="1">
                        <a:lnSpc>
                          <a:spcPts val="1320"/>
                        </a:lnSpc>
                        <a:spcBef>
                          <a:spcPts val="0"/>
                        </a:spcBef>
                        <a:spcAft>
                          <a:spcPts val="0"/>
                        </a:spcAft>
                        <a:buClrTx/>
                        <a:buSzTx/>
                        <a:buFontTx/>
                        <a:buNone/>
                        <a:tabLst/>
                        <a:defRPr/>
                      </a:pPr>
                      <a:r>
                        <a:rPr lang="de-DE" sz="1300" b="1" dirty="0">
                          <a:solidFill>
                            <a:srgbClr val="E97924"/>
                          </a:solidFill>
                          <a:latin typeface="Calibri" panose="020F0502020204030204" pitchFamily="34" charset="0"/>
                          <a:cs typeface="Calibri" panose="020F0502020204030204" pitchFamily="34" charset="0"/>
                        </a:rPr>
                        <a:t>Market Analysis           and Strategy Development</a:t>
                      </a:r>
                    </a:p>
                    <a:p>
                      <a:pPr marL="0" marR="0" lvl="0" indent="0" algn="l" defTabSz="2072941" rtl="0" eaLnBrk="1" fontAlgn="auto" latinLnBrk="0" hangingPunct="1">
                        <a:lnSpc>
                          <a:spcPts val="1320"/>
                        </a:lnSpc>
                        <a:spcBef>
                          <a:spcPts val="0"/>
                        </a:spcBef>
                        <a:spcAft>
                          <a:spcPts val="0"/>
                        </a:spcAft>
                        <a:buClrTx/>
                        <a:buSzTx/>
                        <a:buFontTx/>
                        <a:buNone/>
                        <a:tabLst/>
                        <a:defRPr/>
                      </a:pPr>
                      <a:endParaRPr lang="de-DE" sz="1300" b="1" dirty="0">
                        <a:solidFill>
                          <a:srgbClr val="E97924"/>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220"/>
                        </a:lnSpc>
                      </a:pPr>
                      <a:r>
                        <a:rPr lang="en-US" sz="1100" b="0" dirty="0">
                          <a:solidFill>
                            <a:srgbClr val="0C2D45"/>
                          </a:solidFill>
                          <a:latin typeface="Calibri" panose="020F0502020204030204" pitchFamily="34" charset="0"/>
                          <a:cs typeface="Calibri" panose="020F0502020204030204" pitchFamily="34" charset="0"/>
                        </a:rPr>
                        <a:t>To effectively penetrate your target market, it's crucial to analyze various factors including cultural nuances, regulatory conditions, and economic trends. This involves identifying the target market and utilizing appropriate tools to gather preliminary data, which will influence strategic decision-making.</a:t>
                      </a: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6444118"/>
                  </a:ext>
                </a:extLst>
              </a:tr>
              <a:tr h="729205">
                <a:tc>
                  <a:txBody>
                    <a:bodyPr/>
                    <a:lstStyle/>
                    <a:p>
                      <a:pPr>
                        <a:lnSpc>
                          <a:spcPts val="1320"/>
                        </a:lnSpc>
                      </a:pPr>
                      <a:r>
                        <a:rPr lang="en-US" sz="1300" b="1" dirty="0">
                          <a:solidFill>
                            <a:srgbClr val="E97924"/>
                          </a:solidFill>
                          <a:latin typeface="Calibri" panose="020F0502020204030204" pitchFamily="34" charset="0"/>
                          <a:cs typeface="Calibri" panose="020F0502020204030204" pitchFamily="34" charset="0"/>
                        </a:rPr>
                        <a:t>Self-awareness and Entrepreneurial Leverage</a:t>
                      </a: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2072941" rtl="0" eaLnBrk="1" fontAlgn="auto" latinLnBrk="0" hangingPunct="1">
                        <a:lnSpc>
                          <a:spcPts val="1220"/>
                        </a:lnSpc>
                        <a:spcBef>
                          <a:spcPts val="0"/>
                        </a:spcBef>
                        <a:spcAft>
                          <a:spcPts val="0"/>
                        </a:spcAft>
                        <a:buClrTx/>
                        <a:buSzTx/>
                        <a:buFontTx/>
                        <a:buNone/>
                        <a:tabLst/>
                        <a:defRPr/>
                      </a:pPr>
                      <a:r>
                        <a:rPr lang="en-US" sz="1100" b="0" dirty="0">
                          <a:solidFill>
                            <a:srgbClr val="0C2D45"/>
                          </a:solidFill>
                          <a:latin typeface="Calibri" panose="020F0502020204030204" pitchFamily="34" charset="0"/>
                          <a:cs typeface="Calibri" panose="020F0502020204030204" pitchFamily="34" charset="0"/>
                        </a:rPr>
                        <a:t>Harnessing your cultural background and inherent strengths can be a powerful catalyst for entrepreneurial success. This process involves a deep understanding of your personal attributes and leveraging them for growth and development in the business sphere.</a:t>
                      </a:r>
                    </a:p>
                    <a:p>
                      <a:pPr marL="0" marR="0" lvl="0" indent="0" algn="l" defTabSz="2072941" rtl="0" eaLnBrk="1" fontAlgn="auto" latinLnBrk="0" hangingPunct="1">
                        <a:lnSpc>
                          <a:spcPts val="1220"/>
                        </a:lnSpc>
                        <a:spcBef>
                          <a:spcPts val="0"/>
                        </a:spcBef>
                        <a:spcAft>
                          <a:spcPts val="0"/>
                        </a:spcAft>
                        <a:buClrTx/>
                        <a:buSzTx/>
                        <a:buFontTx/>
                        <a:buNone/>
                        <a:tabLst/>
                        <a:defRPr/>
                      </a:pPr>
                      <a:endParaRPr lang="de-DE" sz="1100" b="0" dirty="0">
                        <a:solidFill>
                          <a:srgbClr val="0C2D45"/>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4498070"/>
                  </a:ext>
                </a:extLst>
              </a:tr>
              <a:tr h="914400">
                <a:tc>
                  <a:txBody>
                    <a:bodyPr/>
                    <a:lstStyle/>
                    <a:p>
                      <a:pPr marL="0" marR="0" lvl="0" indent="0" algn="l" defTabSz="2072941" rtl="0" eaLnBrk="1" fontAlgn="auto" latinLnBrk="0" hangingPunct="1">
                        <a:lnSpc>
                          <a:spcPts val="1320"/>
                        </a:lnSpc>
                        <a:spcBef>
                          <a:spcPts val="0"/>
                        </a:spcBef>
                        <a:spcAft>
                          <a:spcPts val="0"/>
                        </a:spcAft>
                        <a:buClrTx/>
                        <a:buSzTx/>
                        <a:buFontTx/>
                        <a:buNone/>
                        <a:tabLst/>
                        <a:defRPr/>
                      </a:pPr>
                      <a:r>
                        <a:rPr lang="en-US" sz="1300" b="1" dirty="0">
                          <a:solidFill>
                            <a:srgbClr val="E97924"/>
                          </a:solidFill>
                          <a:latin typeface="Calibri" panose="020F0502020204030204" pitchFamily="34" charset="0"/>
                          <a:cs typeface="Calibri" panose="020F0502020204030204" pitchFamily="34" charset="0"/>
                        </a:rPr>
                        <a:t>Regional Business Planning and Adaptation</a:t>
                      </a:r>
                    </a:p>
                    <a:p>
                      <a:pPr marL="0" marR="0" lvl="0" indent="0" algn="l" defTabSz="2072941" rtl="0" eaLnBrk="1" fontAlgn="auto" latinLnBrk="0" hangingPunct="1">
                        <a:lnSpc>
                          <a:spcPts val="1320"/>
                        </a:lnSpc>
                        <a:spcBef>
                          <a:spcPts val="0"/>
                        </a:spcBef>
                        <a:spcAft>
                          <a:spcPts val="0"/>
                        </a:spcAft>
                        <a:buClrTx/>
                        <a:buSzTx/>
                        <a:buFontTx/>
                        <a:buNone/>
                        <a:tabLst/>
                        <a:defRPr/>
                      </a:pPr>
                      <a:endParaRPr lang="en-US" sz="1300" b="1" dirty="0">
                        <a:solidFill>
                          <a:srgbClr val="E97924"/>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220"/>
                        </a:lnSpc>
                      </a:pPr>
                      <a:r>
                        <a:rPr lang="de-DE" sz="1100" b="0" dirty="0">
                          <a:solidFill>
                            <a:srgbClr val="0C2D45"/>
                          </a:solidFill>
                          <a:latin typeface="Calibri" panose="020F0502020204030204" pitchFamily="34" charset="0"/>
                          <a:cs typeface="Calibri" panose="020F0502020204030204" pitchFamily="34" charset="0"/>
                        </a:rPr>
                        <a:t>Achieving success in business necessitates mastering region-specific planning. This includes being cognizant of the key factors that influence planning in a particular region and honing skills in research and adaptation to navigate the business landscape effectively.</a:t>
                      </a:r>
                    </a:p>
                    <a:p>
                      <a:pPr>
                        <a:lnSpc>
                          <a:spcPts val="1220"/>
                        </a:lnSpc>
                      </a:pPr>
                      <a:endParaRPr lang="de-DE" sz="1100" b="0" dirty="0">
                        <a:solidFill>
                          <a:srgbClr val="0C2D45"/>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5952241"/>
                  </a:ext>
                </a:extLst>
              </a:tr>
            </a:tbl>
          </a:graphicData>
        </a:graphic>
      </p:graphicFrame>
      <p:cxnSp>
        <p:nvCxnSpPr>
          <p:cNvPr id="13" name="Straight Connector 12">
            <a:extLst>
              <a:ext uri="{FF2B5EF4-FFF2-40B4-BE49-F238E27FC236}">
                <a16:creationId xmlns:a16="http://schemas.microsoft.com/office/drawing/2014/main" id="{12AE2DAE-36AC-BCE8-95CC-1AF6FE4A7FA6}"/>
              </a:ext>
            </a:extLst>
          </p:cNvPr>
          <p:cNvCxnSpPr>
            <a:cxnSpLocks/>
          </p:cNvCxnSpPr>
          <p:nvPr/>
        </p:nvCxnSpPr>
        <p:spPr>
          <a:xfrm>
            <a:off x="5616" y="3453320"/>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A8AF3C-F54E-EED7-E86A-F9C8EBE9FB82}"/>
              </a:ext>
            </a:extLst>
          </p:cNvPr>
          <p:cNvCxnSpPr>
            <a:cxnSpLocks/>
          </p:cNvCxnSpPr>
          <p:nvPr/>
        </p:nvCxnSpPr>
        <p:spPr>
          <a:xfrm>
            <a:off x="-29788" y="4419315"/>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B6E23A-00F7-ABE6-C417-070CB29248EA}"/>
              </a:ext>
            </a:extLst>
          </p:cNvPr>
          <p:cNvCxnSpPr>
            <a:cxnSpLocks/>
          </p:cNvCxnSpPr>
          <p:nvPr/>
        </p:nvCxnSpPr>
        <p:spPr>
          <a:xfrm>
            <a:off x="-6120" y="5325260"/>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38C3652-0F7A-FD85-9478-6238855894E6}"/>
              </a:ext>
            </a:extLst>
          </p:cNvPr>
          <p:cNvCxnSpPr>
            <a:cxnSpLocks/>
          </p:cNvCxnSpPr>
          <p:nvPr/>
        </p:nvCxnSpPr>
        <p:spPr>
          <a:xfrm>
            <a:off x="-6120" y="6297931"/>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B337798-6820-B70D-916C-13103184DCC7}"/>
              </a:ext>
            </a:extLst>
          </p:cNvPr>
          <p:cNvCxnSpPr>
            <a:cxnSpLocks/>
          </p:cNvCxnSpPr>
          <p:nvPr/>
        </p:nvCxnSpPr>
        <p:spPr>
          <a:xfrm>
            <a:off x="-21226" y="7241057"/>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1509D1A4-FA3F-D6A3-5460-66B1C43CBAF3}"/>
              </a:ext>
            </a:extLst>
          </p:cNvPr>
          <p:cNvGrpSpPr/>
          <p:nvPr/>
        </p:nvGrpSpPr>
        <p:grpSpPr>
          <a:xfrm>
            <a:off x="6314290" y="349186"/>
            <a:ext cx="820265" cy="819460"/>
            <a:chOff x="10376768" y="2334933"/>
            <a:chExt cx="920484" cy="919581"/>
          </a:xfrm>
          <a:solidFill>
            <a:srgbClr val="0C2D45"/>
          </a:solidFill>
        </p:grpSpPr>
        <p:sp>
          <p:nvSpPr>
            <p:cNvPr id="28" name="Freeform 27">
              <a:extLst>
                <a:ext uri="{FF2B5EF4-FFF2-40B4-BE49-F238E27FC236}">
                  <a16:creationId xmlns:a16="http://schemas.microsoft.com/office/drawing/2014/main" id="{36B7910D-15BB-15AB-7F7E-BDC153AAE459}"/>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E97924"/>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511AF4F9-EA00-6FA8-840B-64364B835D94}"/>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E97924"/>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30" name="Graphic 2">
              <a:extLst>
                <a:ext uri="{FF2B5EF4-FFF2-40B4-BE49-F238E27FC236}">
                  <a16:creationId xmlns:a16="http://schemas.microsoft.com/office/drawing/2014/main" id="{99652AB3-74A4-DBCE-3DEE-9F4165F7E81B}"/>
                </a:ext>
              </a:extLst>
            </p:cNvPr>
            <p:cNvGrpSpPr/>
            <p:nvPr/>
          </p:nvGrpSpPr>
          <p:grpSpPr>
            <a:xfrm>
              <a:off x="10376768" y="2334933"/>
              <a:ext cx="920484" cy="919581"/>
              <a:chOff x="10376768" y="2334933"/>
              <a:chExt cx="920484" cy="919581"/>
            </a:xfrm>
            <a:grpFill/>
          </p:grpSpPr>
          <p:sp>
            <p:nvSpPr>
              <p:cNvPr id="31" name="Freeform 30">
                <a:extLst>
                  <a:ext uri="{FF2B5EF4-FFF2-40B4-BE49-F238E27FC236}">
                    <a16:creationId xmlns:a16="http://schemas.microsoft.com/office/drawing/2014/main" id="{C76B34EC-AF7F-91D4-3E65-1A7286688492}"/>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0FA65B53-2D36-92F1-30EE-10982AB1F0E6}"/>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228738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a:xfrm>
            <a:off x="1842761" y="6356924"/>
            <a:ext cx="648000" cy="348400"/>
          </a:xfrm>
        </p:spPr>
        <p:txBody>
          <a:bodyPr/>
          <a:lstStyle/>
          <a:p>
            <a:pPr algn="r"/>
            <a:r>
              <a:rPr lang="en-US" sz="2400" dirty="0">
                <a:solidFill>
                  <a:srgbClr val="E97924"/>
                </a:solidFill>
              </a:rPr>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2545716" y="6356924"/>
            <a:ext cx="3996000" cy="348400"/>
          </a:xfrm>
        </p:spPr>
        <p:txBody>
          <a:bodyPr/>
          <a:lstStyle/>
          <a:p>
            <a:pPr>
              <a:tabLst>
                <a:tab pos="3240088" algn="l"/>
              </a:tabLst>
            </a:pPr>
            <a:r>
              <a:rPr lang="en-US" sz="1600" dirty="0">
                <a:solidFill>
                  <a:srgbClr val="0C2D45"/>
                </a:solidFill>
              </a:rPr>
              <a:t>About Ingrow	3</a:t>
            </a:r>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a:xfrm>
            <a:off x="1842761" y="6832166"/>
            <a:ext cx="648000" cy="348400"/>
          </a:xfrm>
        </p:spPr>
        <p:txBody>
          <a:bodyPr/>
          <a:lstStyle/>
          <a:p>
            <a:pPr algn="r"/>
            <a:r>
              <a:rPr lang="en-US" sz="2400" dirty="0">
                <a:solidFill>
                  <a:srgbClr val="E97924"/>
                </a:solidFill>
              </a:rPr>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2545716" y="6832166"/>
            <a:ext cx="3996000" cy="349200"/>
          </a:xfrm>
        </p:spPr>
        <p:txBody>
          <a:bodyPr/>
          <a:lstStyle/>
          <a:p>
            <a:pPr>
              <a:tabLst>
                <a:tab pos="3240088" algn="l"/>
              </a:tabLst>
            </a:pPr>
            <a:r>
              <a:rPr lang="en-US" sz="1600" dirty="0">
                <a:solidFill>
                  <a:srgbClr val="0C2D45"/>
                </a:solidFill>
              </a:rPr>
              <a:t>Approach and Methodology	7</a:t>
            </a:r>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a:xfrm>
            <a:off x="1842761" y="7333300"/>
            <a:ext cx="648000" cy="348400"/>
          </a:xfrm>
        </p:spPr>
        <p:txBody>
          <a:bodyPr/>
          <a:lstStyle/>
          <a:p>
            <a:pPr algn="r"/>
            <a:r>
              <a:rPr lang="en-US" sz="2400" dirty="0">
                <a:solidFill>
                  <a:srgbClr val="E97924"/>
                </a:solidFill>
              </a:rPr>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a:xfrm>
            <a:off x="2545716" y="7333300"/>
            <a:ext cx="3996000" cy="348400"/>
          </a:xfrm>
        </p:spPr>
        <p:txBody>
          <a:bodyPr/>
          <a:lstStyle/>
          <a:p>
            <a:pPr>
              <a:tabLst>
                <a:tab pos="3195638" algn="l"/>
              </a:tabLst>
            </a:pPr>
            <a:r>
              <a:rPr lang="en-US" sz="1600" dirty="0">
                <a:solidFill>
                  <a:srgbClr val="0C2D45"/>
                </a:solidFill>
              </a:rPr>
              <a:t>The Ingrow Competence Framework	10</a:t>
            </a:r>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a:xfrm>
            <a:off x="1842761" y="7834255"/>
            <a:ext cx="648000" cy="348400"/>
          </a:xfrm>
        </p:spPr>
        <p:txBody>
          <a:bodyPr/>
          <a:lstStyle/>
          <a:p>
            <a:pPr algn="r"/>
            <a:r>
              <a:rPr lang="en-US" sz="2400" dirty="0">
                <a:solidFill>
                  <a:srgbClr val="E97924"/>
                </a:solidFill>
              </a:rPr>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a:xfrm>
            <a:off x="2545716" y="7834255"/>
            <a:ext cx="3996000" cy="348400"/>
          </a:xfrm>
        </p:spPr>
        <p:txBody>
          <a:bodyPr/>
          <a:lstStyle/>
          <a:p>
            <a:pPr>
              <a:tabLst>
                <a:tab pos="3240088" algn="l"/>
              </a:tabLst>
            </a:pPr>
            <a:r>
              <a:rPr lang="en-US" sz="1600" dirty="0"/>
              <a:t>Description of Competences	17</a:t>
            </a:r>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a:xfrm>
            <a:off x="1842761" y="8336045"/>
            <a:ext cx="648000" cy="348400"/>
          </a:xfrm>
        </p:spPr>
        <p:txBody>
          <a:bodyPr/>
          <a:lstStyle/>
          <a:p>
            <a:pPr algn="r"/>
            <a:r>
              <a:rPr lang="en-US" sz="2400" dirty="0">
                <a:solidFill>
                  <a:srgbClr val="E97924"/>
                </a:solidFill>
              </a:rPr>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a:xfrm>
            <a:off x="2545716" y="8336045"/>
            <a:ext cx="3996000" cy="348400"/>
          </a:xfrm>
        </p:spPr>
        <p:txBody>
          <a:bodyPr/>
          <a:lstStyle/>
          <a:p>
            <a:pPr>
              <a:tabLst>
                <a:tab pos="3240088" algn="l"/>
              </a:tabLst>
            </a:pPr>
            <a:r>
              <a:rPr lang="en-US" sz="1600" dirty="0"/>
              <a:t>Proficiency Levels	23</a:t>
            </a:r>
          </a:p>
        </p:txBody>
      </p:sp>
      <p:sp>
        <p:nvSpPr>
          <p:cNvPr id="3" name="Slide Number Placeholder 2">
            <a:extLst>
              <a:ext uri="{FF2B5EF4-FFF2-40B4-BE49-F238E27FC236}">
                <a16:creationId xmlns:a16="http://schemas.microsoft.com/office/drawing/2014/main" id="{75825C16-B171-4E4C-B8D6-F0EEA42D18C5}"/>
              </a:ext>
            </a:extLst>
          </p:cNvPr>
          <p:cNvSpPr>
            <a:spLocks noGrp="1"/>
          </p:cNvSpPr>
          <p:nvPr>
            <p:ph type="sldNum" sz="quarter" idx="4"/>
          </p:nvPr>
        </p:nvSpPr>
        <p:spPr/>
        <p:txBody>
          <a:bodyPr/>
          <a:lstStyle/>
          <a:p>
            <a:fld id="{CB2079F2-58AF-ED44-82D7-E04B2F6FD686}" type="slidenum">
              <a:rPr lang="en-US" smtClean="0"/>
              <a:pPr/>
              <a:t>2</a:t>
            </a:fld>
            <a:endParaRPr lang="en-US" dirty="0"/>
          </a:p>
        </p:txBody>
      </p:sp>
      <p:pic>
        <p:nvPicPr>
          <p:cNvPr id="27" name="Picture 26">
            <a:extLst>
              <a:ext uri="{FF2B5EF4-FFF2-40B4-BE49-F238E27FC236}">
                <a16:creationId xmlns:a16="http://schemas.microsoft.com/office/drawing/2014/main" id="{1C139FBE-C6E5-0805-11F2-97AE5131573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2442" y="1001222"/>
            <a:ext cx="6817233" cy="4344684"/>
          </a:xfrm>
          <a:prstGeom prst="rect">
            <a:avLst/>
          </a:prstGeom>
        </p:spPr>
      </p:pic>
      <p:grpSp>
        <p:nvGrpSpPr>
          <p:cNvPr id="29" name="Group 28">
            <a:extLst>
              <a:ext uri="{FF2B5EF4-FFF2-40B4-BE49-F238E27FC236}">
                <a16:creationId xmlns:a16="http://schemas.microsoft.com/office/drawing/2014/main" id="{00D5CF6F-9BF7-7299-FF20-60D1ED9A3720}"/>
              </a:ext>
            </a:extLst>
          </p:cNvPr>
          <p:cNvGrpSpPr/>
          <p:nvPr/>
        </p:nvGrpSpPr>
        <p:grpSpPr>
          <a:xfrm>
            <a:off x="5054911" y="2031516"/>
            <a:ext cx="3524644" cy="3612528"/>
            <a:chOff x="3177766" y="6791136"/>
            <a:chExt cx="1361636" cy="1395587"/>
          </a:xfrm>
          <a:solidFill>
            <a:schemeClr val="bg1">
              <a:alpha val="29000"/>
            </a:schemeClr>
          </a:solidFill>
        </p:grpSpPr>
        <p:sp>
          <p:nvSpPr>
            <p:cNvPr id="31" name="Freeform 30">
              <a:extLst>
                <a:ext uri="{FF2B5EF4-FFF2-40B4-BE49-F238E27FC236}">
                  <a16:creationId xmlns:a16="http://schemas.microsoft.com/office/drawing/2014/main" id="{521CCE2F-12A2-49E6-EFF6-6DEDE2CD1DFD}"/>
                </a:ext>
              </a:extLst>
            </p:cNvPr>
            <p:cNvSpPr/>
            <p:nvPr userDrawn="1"/>
          </p:nvSpPr>
          <p:spPr>
            <a:xfrm>
              <a:off x="3177766" y="6950168"/>
              <a:ext cx="262281" cy="1196190"/>
            </a:xfrm>
            <a:custGeom>
              <a:avLst/>
              <a:gdLst>
                <a:gd name="connsiteX0" fmla="*/ 238715 w 262281"/>
                <a:gd name="connsiteY0" fmla="*/ 292709 h 1196190"/>
                <a:gd name="connsiteX1" fmla="*/ 238715 w 262281"/>
                <a:gd name="connsiteY1" fmla="*/ 145402 h 1196190"/>
                <a:gd name="connsiteX2" fmla="*/ 109101 w 262281"/>
                <a:gd name="connsiteY2" fmla="*/ 59 h 1196190"/>
                <a:gd name="connsiteX3" fmla="*/ 71788 w 262281"/>
                <a:gd name="connsiteY3" fmla="*/ 98264 h 1196190"/>
                <a:gd name="connsiteX4" fmla="*/ 81608 w 262281"/>
                <a:gd name="connsiteY4" fmla="*/ 367344 h 1196190"/>
                <a:gd name="connsiteX5" fmla="*/ 18764 w 262281"/>
                <a:gd name="connsiteY5" fmla="*/ 628568 h 1196190"/>
                <a:gd name="connsiteX6" fmla="*/ 48222 w 262281"/>
                <a:gd name="connsiteY6" fmla="*/ 999781 h 1196190"/>
                <a:gd name="connsiteX7" fmla="*/ 262281 w 262281"/>
                <a:gd name="connsiteY7" fmla="*/ 1196190 h 1196190"/>
                <a:gd name="connsiteX8" fmla="*/ 199438 w 262281"/>
                <a:gd name="connsiteY8" fmla="*/ 679634 h 1196190"/>
                <a:gd name="connsiteX9" fmla="*/ 238715 w 262281"/>
                <a:gd name="connsiteY9" fmla="*/ 292709 h 119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281" h="1196190">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grpFill/>
            <a:ln w="19616"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2503A7C7-9F46-40CD-90E4-01E7F9E44DAC}"/>
                </a:ext>
              </a:extLst>
            </p:cNvPr>
            <p:cNvSpPr/>
            <p:nvPr userDrawn="1"/>
          </p:nvSpPr>
          <p:spPr>
            <a:xfrm>
              <a:off x="3471181" y="7651529"/>
              <a:ext cx="1017410" cy="535194"/>
            </a:xfrm>
            <a:custGeom>
              <a:avLst/>
              <a:gdLst>
                <a:gd name="connsiteX0" fmla="*/ 986139 w 1017410"/>
                <a:gd name="connsiteY0" fmla="*/ 1843 h 535194"/>
                <a:gd name="connsiteX1" fmla="*/ 811356 w 1017410"/>
                <a:gd name="connsiteY1" fmla="*/ 47017 h 535194"/>
                <a:gd name="connsiteX2" fmla="*/ 249696 w 1017410"/>
                <a:gd name="connsiteY2" fmla="*/ 225749 h 535194"/>
                <a:gd name="connsiteX3" fmla="*/ 279154 w 1017410"/>
                <a:gd name="connsiteY3" fmla="*/ 184503 h 535194"/>
                <a:gd name="connsiteX4" fmla="*/ 235949 w 1017410"/>
                <a:gd name="connsiteY4" fmla="*/ 39160 h 535194"/>
                <a:gd name="connsiteX5" fmla="*/ 98480 w 1017410"/>
                <a:gd name="connsiteY5" fmla="*/ 102011 h 535194"/>
                <a:gd name="connsiteX6" fmla="*/ 104372 w 1017410"/>
                <a:gd name="connsiteY6" fmla="*/ 215929 h 535194"/>
                <a:gd name="connsiteX7" fmla="*/ 19926 w 1017410"/>
                <a:gd name="connsiteY7" fmla="*/ 48981 h 535194"/>
                <a:gd name="connsiteX8" fmla="*/ 10107 w 1017410"/>
                <a:gd name="connsiteY8" fmla="*/ 512506 h 535194"/>
                <a:gd name="connsiteX9" fmla="*/ 416623 w 1017410"/>
                <a:gd name="connsiteY9" fmla="*/ 471260 h 535194"/>
                <a:gd name="connsiteX10" fmla="*/ 660140 w 1017410"/>
                <a:gd name="connsiteY10" fmla="*/ 320025 h 535194"/>
                <a:gd name="connsiteX11" fmla="*/ 954717 w 1017410"/>
                <a:gd name="connsiteY11" fmla="*/ 103975 h 535194"/>
                <a:gd name="connsiteX12" fmla="*/ 990067 w 1017410"/>
                <a:gd name="connsiteY12" fmla="*/ 74514 h 535194"/>
                <a:gd name="connsiteX13" fmla="*/ 1011669 w 1017410"/>
                <a:gd name="connsiteY13" fmla="*/ 13627 h 535194"/>
                <a:gd name="connsiteX14" fmla="*/ 986139 w 1017410"/>
                <a:gd name="connsiteY14" fmla="*/ 1843 h 53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7410" h="535194">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grpFill/>
            <a:ln w="19616"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69A06A86-8C51-3531-B783-CD70F445F631}"/>
                </a:ext>
              </a:extLst>
            </p:cNvPr>
            <p:cNvSpPr/>
            <p:nvPr userDrawn="1"/>
          </p:nvSpPr>
          <p:spPr>
            <a:xfrm>
              <a:off x="3438083" y="6791136"/>
              <a:ext cx="1101319" cy="889408"/>
            </a:xfrm>
            <a:custGeom>
              <a:avLst/>
              <a:gdLst>
                <a:gd name="connsiteX0" fmla="*/ 1089935 w 1101319"/>
                <a:gd name="connsiteY0" fmla="*/ 491023 h 889408"/>
                <a:gd name="connsiteX1" fmla="*/ 1007454 w 1101319"/>
                <a:gd name="connsiteY1" fmla="*/ 469418 h 889408"/>
                <a:gd name="connsiteX2" fmla="*/ 930864 w 1101319"/>
                <a:gd name="connsiteY2" fmla="*/ 516556 h 889408"/>
                <a:gd name="connsiteX3" fmla="*/ 714840 w 1101319"/>
                <a:gd name="connsiteY3" fmla="*/ 695288 h 889408"/>
                <a:gd name="connsiteX4" fmla="*/ 636287 w 1101319"/>
                <a:gd name="connsiteY4" fmla="*/ 750282 h 889408"/>
                <a:gd name="connsiteX5" fmla="*/ 604865 w 1101319"/>
                <a:gd name="connsiteY5" fmla="*/ 669755 h 889408"/>
                <a:gd name="connsiteX6" fmla="*/ 738407 w 1101319"/>
                <a:gd name="connsiteY6" fmla="*/ 524412 h 889408"/>
                <a:gd name="connsiteX7" fmla="*/ 989779 w 1101319"/>
                <a:gd name="connsiteY7" fmla="*/ 235691 h 889408"/>
                <a:gd name="connsiteX8" fmla="*/ 1021200 w 1101319"/>
                <a:gd name="connsiteY8" fmla="*/ 133558 h 889408"/>
                <a:gd name="connsiteX9" fmla="*/ 991743 w 1101319"/>
                <a:gd name="connsiteY9" fmla="*/ 86420 h 889408"/>
                <a:gd name="connsiteX10" fmla="*/ 883731 w 1101319"/>
                <a:gd name="connsiteY10" fmla="*/ 111953 h 889408"/>
                <a:gd name="connsiteX11" fmla="*/ 488998 w 1101319"/>
                <a:gd name="connsiteY11" fmla="*/ 547981 h 889408"/>
                <a:gd name="connsiteX12" fmla="*/ 426155 w 1101319"/>
                <a:gd name="connsiteY12" fmla="*/ 563694 h 889408"/>
                <a:gd name="connsiteX13" fmla="*/ 430083 w 1101319"/>
                <a:gd name="connsiteY13" fmla="*/ 518520 h 889408"/>
                <a:gd name="connsiteX14" fmla="*/ 667708 w 1101319"/>
                <a:gd name="connsiteY14" fmla="*/ 135522 h 889408"/>
                <a:gd name="connsiteX15" fmla="*/ 663780 w 1101319"/>
                <a:gd name="connsiteY15" fmla="*/ 15713 h 889408"/>
                <a:gd name="connsiteX16" fmla="*/ 532203 w 1101319"/>
                <a:gd name="connsiteY16" fmla="*/ 39282 h 889408"/>
                <a:gd name="connsiteX17" fmla="*/ 306360 w 1101319"/>
                <a:gd name="connsiteY17" fmla="*/ 386926 h 889408"/>
                <a:gd name="connsiteX18" fmla="*/ 109976 w 1101319"/>
                <a:gd name="connsiteY18" fmla="*/ 589227 h 889408"/>
                <a:gd name="connsiteX19" fmla="*/ 0 w 1101319"/>
                <a:gd name="connsiteY19" fmla="*/ 563694 h 889408"/>
                <a:gd name="connsiteX20" fmla="*/ 153180 w 1101319"/>
                <a:gd name="connsiteY20" fmla="*/ 781708 h 889408"/>
                <a:gd name="connsiteX21" fmla="*/ 147289 w 1101319"/>
                <a:gd name="connsiteY21" fmla="*/ 648150 h 889408"/>
                <a:gd name="connsiteX22" fmla="*/ 331890 w 1101319"/>
                <a:gd name="connsiteY22" fmla="*/ 546017 h 889408"/>
                <a:gd name="connsiteX23" fmla="*/ 406516 w 1101319"/>
                <a:gd name="connsiteY23" fmla="*/ 742426 h 889408"/>
                <a:gd name="connsiteX24" fmla="*/ 271011 w 1101319"/>
                <a:gd name="connsiteY24" fmla="*/ 850451 h 889408"/>
                <a:gd name="connsiteX25" fmla="*/ 606829 w 1101319"/>
                <a:gd name="connsiteY25" fmla="*/ 879912 h 889408"/>
                <a:gd name="connsiteX26" fmla="*/ 838563 w 1101319"/>
                <a:gd name="connsiteY26" fmla="*/ 785636 h 889408"/>
                <a:gd name="connsiteX27" fmla="*/ 1066369 w 1101319"/>
                <a:gd name="connsiteY27" fmla="*/ 601012 h 889408"/>
                <a:gd name="connsiteX28" fmla="*/ 1089935 w 1101319"/>
                <a:gd name="connsiteY28" fmla="*/ 491023 h 88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01319" h="889408">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grpFill/>
            <a:ln w="19616" cap="flat">
              <a:noFill/>
              <a:prstDash val="solid"/>
              <a:miter/>
            </a:ln>
          </p:spPr>
          <p:txBody>
            <a:bodyPr rtlCol="0" anchor="ctr"/>
            <a:lstStyle/>
            <a:p>
              <a:endParaRPr lang="en-US" dirty="0"/>
            </a:p>
          </p:txBody>
        </p:sp>
      </p:grpSp>
      <p:grpSp>
        <p:nvGrpSpPr>
          <p:cNvPr id="50" name="Group 49">
            <a:extLst>
              <a:ext uri="{FF2B5EF4-FFF2-40B4-BE49-F238E27FC236}">
                <a16:creationId xmlns:a16="http://schemas.microsoft.com/office/drawing/2014/main" id="{53BF7D02-5294-81B1-8E1B-4FAA39F72022}"/>
              </a:ext>
            </a:extLst>
          </p:cNvPr>
          <p:cNvGrpSpPr/>
          <p:nvPr/>
        </p:nvGrpSpPr>
        <p:grpSpPr>
          <a:xfrm>
            <a:off x="1748632" y="6740380"/>
            <a:ext cx="4342886" cy="1546406"/>
            <a:chOff x="1210749" y="6325637"/>
            <a:chExt cx="5472439" cy="1546406"/>
          </a:xfrm>
        </p:grpSpPr>
        <p:cxnSp>
          <p:nvCxnSpPr>
            <p:cNvPr id="44" name="Straight Connector 43">
              <a:extLst>
                <a:ext uri="{FF2B5EF4-FFF2-40B4-BE49-F238E27FC236}">
                  <a16:creationId xmlns:a16="http://schemas.microsoft.com/office/drawing/2014/main" id="{9D64459B-0377-283C-8DE8-C78C051554A5}"/>
                </a:ext>
              </a:extLst>
            </p:cNvPr>
            <p:cNvCxnSpPr>
              <a:cxnSpLocks/>
            </p:cNvCxnSpPr>
            <p:nvPr/>
          </p:nvCxnSpPr>
          <p:spPr>
            <a:xfrm>
              <a:off x="1210749" y="6325637"/>
              <a:ext cx="5472439" cy="0"/>
            </a:xfrm>
            <a:prstGeom prst="line">
              <a:avLst/>
            </a:prstGeom>
            <a:ln w="1270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6EC29CC-F76D-D7C0-D29C-6B172AB55919}"/>
                </a:ext>
              </a:extLst>
            </p:cNvPr>
            <p:cNvCxnSpPr>
              <a:cxnSpLocks/>
            </p:cNvCxnSpPr>
            <p:nvPr/>
          </p:nvCxnSpPr>
          <p:spPr>
            <a:xfrm>
              <a:off x="1210749" y="6841106"/>
              <a:ext cx="5472439" cy="0"/>
            </a:xfrm>
            <a:prstGeom prst="line">
              <a:avLst/>
            </a:prstGeom>
            <a:ln w="1270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9FFEBE8-7A55-DBB2-CC82-EB9873F40ADC}"/>
                </a:ext>
              </a:extLst>
            </p:cNvPr>
            <p:cNvCxnSpPr>
              <a:cxnSpLocks/>
            </p:cNvCxnSpPr>
            <p:nvPr/>
          </p:nvCxnSpPr>
          <p:spPr>
            <a:xfrm>
              <a:off x="1210749" y="7356575"/>
              <a:ext cx="5472439" cy="0"/>
            </a:xfrm>
            <a:prstGeom prst="line">
              <a:avLst/>
            </a:prstGeom>
            <a:ln w="1270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3C7924B-9B6B-31AC-C08F-15F42FB19D4D}"/>
                </a:ext>
              </a:extLst>
            </p:cNvPr>
            <p:cNvCxnSpPr>
              <a:cxnSpLocks/>
            </p:cNvCxnSpPr>
            <p:nvPr/>
          </p:nvCxnSpPr>
          <p:spPr>
            <a:xfrm>
              <a:off x="1210749" y="7872043"/>
              <a:ext cx="5472439" cy="0"/>
            </a:xfrm>
            <a:prstGeom prst="line">
              <a:avLst/>
            </a:prstGeom>
            <a:ln w="12700">
              <a:solidFill>
                <a:srgbClr val="0C2D45"/>
              </a:solidFill>
              <a:prstDash val="sysDot"/>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D89AE2CE-C20B-9872-274D-0CCA7A8923A1}"/>
              </a:ext>
            </a:extLst>
          </p:cNvPr>
          <p:cNvSpPr txBox="1"/>
          <p:nvPr/>
        </p:nvSpPr>
        <p:spPr>
          <a:xfrm>
            <a:off x="488145" y="1385185"/>
            <a:ext cx="2410532" cy="646331"/>
          </a:xfrm>
          <a:prstGeom prst="rect">
            <a:avLst/>
          </a:prstGeom>
          <a:solidFill>
            <a:schemeClr val="bg1"/>
          </a:solidFill>
        </p:spPr>
        <p:txBody>
          <a:bodyPr wrap="none" rtlCol="0">
            <a:spAutoFit/>
          </a:bodyPr>
          <a:lstStyle/>
          <a:p>
            <a:r>
              <a:rPr lang="en-US" sz="3600" b="1" kern="1000" spc="100" dirty="0">
                <a:solidFill>
                  <a:srgbClr val="E87A33"/>
                </a:solidFill>
                <a:latin typeface="Calibri" panose="020F0502020204030204" pitchFamily="34" charset="0"/>
                <a:cs typeface="Calibri" panose="020F0502020204030204" pitchFamily="34" charset="0"/>
              </a:rPr>
              <a:t>TABLES OF </a:t>
            </a:r>
          </a:p>
        </p:txBody>
      </p:sp>
      <p:sp>
        <p:nvSpPr>
          <p:cNvPr id="49" name="TextBox 48">
            <a:extLst>
              <a:ext uri="{FF2B5EF4-FFF2-40B4-BE49-F238E27FC236}">
                <a16:creationId xmlns:a16="http://schemas.microsoft.com/office/drawing/2014/main" id="{77DDA180-8FB1-7580-8387-3F2774989606}"/>
              </a:ext>
            </a:extLst>
          </p:cNvPr>
          <p:cNvSpPr txBox="1"/>
          <p:nvPr/>
        </p:nvSpPr>
        <p:spPr>
          <a:xfrm>
            <a:off x="488145" y="2190784"/>
            <a:ext cx="2347887" cy="646331"/>
          </a:xfrm>
          <a:prstGeom prst="rect">
            <a:avLst/>
          </a:prstGeom>
          <a:solidFill>
            <a:schemeClr val="bg1"/>
          </a:solidFill>
        </p:spPr>
        <p:txBody>
          <a:bodyPr wrap="none" rtlCol="0">
            <a:spAutoFit/>
          </a:bodyPr>
          <a:lstStyle/>
          <a:p>
            <a:r>
              <a:rPr lang="en-US" sz="3600" b="1" kern="1000" spc="100" dirty="0">
                <a:solidFill>
                  <a:srgbClr val="E87A33"/>
                </a:solidFill>
                <a:latin typeface="Calibri" panose="020F0502020204030204" pitchFamily="34" charset="0"/>
                <a:cs typeface="Calibri" panose="020F0502020204030204" pitchFamily="34" charset="0"/>
              </a:rPr>
              <a:t>CONTENTS</a:t>
            </a:r>
          </a:p>
        </p:txBody>
      </p:sp>
      <p:sp>
        <p:nvSpPr>
          <p:cNvPr id="51" name="Rectangle 50">
            <a:extLst>
              <a:ext uri="{FF2B5EF4-FFF2-40B4-BE49-F238E27FC236}">
                <a16:creationId xmlns:a16="http://schemas.microsoft.com/office/drawing/2014/main" id="{D3452683-624A-5108-24A9-C0B0434615DE}"/>
              </a:ext>
            </a:extLst>
          </p:cNvPr>
          <p:cNvSpPr/>
          <p:nvPr/>
        </p:nvSpPr>
        <p:spPr>
          <a:xfrm>
            <a:off x="3370745" y="9564494"/>
            <a:ext cx="2756870"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GB" sz="600"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4" name="Picture 3">
            <a:extLst>
              <a:ext uri="{FF2B5EF4-FFF2-40B4-BE49-F238E27FC236}">
                <a16:creationId xmlns:a16="http://schemas.microsoft.com/office/drawing/2014/main" id="{C018A228-22FB-FD76-29A6-9A5D34B38D26}"/>
              </a:ext>
            </a:extLst>
          </p:cNvPr>
          <p:cNvPicPr>
            <a:picLocks noChangeAspect="1"/>
          </p:cNvPicPr>
          <p:nvPr/>
        </p:nvPicPr>
        <p:blipFill>
          <a:blip r:embed="rId3"/>
          <a:stretch>
            <a:fillRect/>
          </a:stretch>
        </p:blipFill>
        <p:spPr>
          <a:xfrm>
            <a:off x="1432060" y="9671239"/>
            <a:ext cx="1680153" cy="351660"/>
          </a:xfrm>
          <a:prstGeom prst="rect">
            <a:avLst/>
          </a:prstGeom>
        </p:spPr>
      </p:pic>
      <p:pic>
        <p:nvPicPr>
          <p:cNvPr id="5" name="Picture 2">
            <a:hlinkClick r:id="rId4"/>
            <a:extLst>
              <a:ext uri="{FF2B5EF4-FFF2-40B4-BE49-F238E27FC236}">
                <a16:creationId xmlns:a16="http://schemas.microsoft.com/office/drawing/2014/main" id="{204537E9-E267-86E8-31DF-D4F4F59C2A89}"/>
              </a:ext>
            </a:extLst>
          </p:cNvPr>
          <p:cNvPicPr>
            <a:picLocks noChangeAspect="1" noChangeArrowheads="1"/>
          </p:cNvPicPr>
          <p:nvPr/>
        </p:nvPicPr>
        <p:blipFill>
          <a:blip r:embed="rId5"/>
          <a:srcRect/>
          <a:stretch/>
        </p:blipFill>
        <p:spPr bwMode="auto">
          <a:xfrm>
            <a:off x="1432060" y="10192758"/>
            <a:ext cx="1029154" cy="37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79CD821-C73D-1302-52EC-35D1AF6CE053}"/>
              </a:ext>
            </a:extLst>
          </p:cNvPr>
          <p:cNvSpPr/>
          <p:nvPr/>
        </p:nvSpPr>
        <p:spPr>
          <a:xfrm flipV="1">
            <a:off x="0" y="2895741"/>
            <a:ext cx="7559674" cy="787794"/>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E97924">
              <a:alpha val="8627"/>
            </a:srgbClr>
          </a:solidFill>
          <a:ln w="28891"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863BE5C4-EA70-79E6-D1E5-98F38880614E}"/>
              </a:ext>
            </a:extLst>
          </p:cNvPr>
          <p:cNvSpPr/>
          <p:nvPr/>
        </p:nvSpPr>
        <p:spPr>
          <a:xfrm flipV="1">
            <a:off x="11601" y="4593033"/>
            <a:ext cx="7559674" cy="954109"/>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E97924">
              <a:alpha val="8627"/>
            </a:srgbClr>
          </a:solidFill>
          <a:ln w="28891" cap="flat">
            <a:noFill/>
            <a:prstDash val="solid"/>
            <a:miter/>
          </a:ln>
        </p:spPr>
        <p:txBody>
          <a:bodyPr rtlCol="0" anchor="ctr"/>
          <a:lstStyle/>
          <a:p>
            <a:endParaRPr lang="en-US" dirty="0"/>
          </a:p>
        </p:txBody>
      </p:sp>
      <p:cxnSp>
        <p:nvCxnSpPr>
          <p:cNvPr id="11" name="Straight Connector 10">
            <a:extLst>
              <a:ext uri="{FF2B5EF4-FFF2-40B4-BE49-F238E27FC236}">
                <a16:creationId xmlns:a16="http://schemas.microsoft.com/office/drawing/2014/main" id="{3BA5877F-33E6-8A49-578E-C4637487044A}"/>
              </a:ext>
            </a:extLst>
          </p:cNvPr>
          <p:cNvCxnSpPr>
            <a:cxnSpLocks/>
          </p:cNvCxnSpPr>
          <p:nvPr/>
        </p:nvCxnSpPr>
        <p:spPr>
          <a:xfrm>
            <a:off x="0" y="2882295"/>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71A316-4F7F-0855-F0F3-53EDD26BCEE1}"/>
              </a:ext>
            </a:extLst>
          </p:cNvPr>
          <p:cNvCxnSpPr>
            <a:cxnSpLocks/>
          </p:cNvCxnSpPr>
          <p:nvPr/>
        </p:nvCxnSpPr>
        <p:spPr>
          <a:xfrm>
            <a:off x="0" y="3683535"/>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29CF8B3-56A5-53D8-48F7-45F50C8041B3}"/>
              </a:ext>
            </a:extLst>
          </p:cNvPr>
          <p:cNvCxnSpPr>
            <a:cxnSpLocks/>
          </p:cNvCxnSpPr>
          <p:nvPr/>
        </p:nvCxnSpPr>
        <p:spPr>
          <a:xfrm>
            <a:off x="-11736" y="4592870"/>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34D75B8-8708-82A7-0FB5-E721EDB4E91A}"/>
              </a:ext>
            </a:extLst>
          </p:cNvPr>
          <p:cNvCxnSpPr>
            <a:cxnSpLocks/>
          </p:cNvCxnSpPr>
          <p:nvPr/>
        </p:nvCxnSpPr>
        <p:spPr>
          <a:xfrm>
            <a:off x="-11736" y="5545602"/>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CD99A6C-207C-A152-6B2B-F4CCC35BB66B}"/>
              </a:ext>
            </a:extLst>
          </p:cNvPr>
          <p:cNvCxnSpPr>
            <a:cxnSpLocks/>
          </p:cNvCxnSpPr>
          <p:nvPr/>
        </p:nvCxnSpPr>
        <p:spPr>
          <a:xfrm>
            <a:off x="-11737" y="6387644"/>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47" name="Freeform 46">
            <a:extLst>
              <a:ext uri="{FF2B5EF4-FFF2-40B4-BE49-F238E27FC236}">
                <a16:creationId xmlns:a16="http://schemas.microsoft.com/office/drawing/2014/main" id="{4E8285ED-8469-BF71-53D3-95E76866FB95}"/>
              </a:ext>
            </a:extLst>
          </p:cNvPr>
          <p:cNvSpPr/>
          <p:nvPr/>
        </p:nvSpPr>
        <p:spPr>
          <a:xfrm flipV="1">
            <a:off x="1" y="1357847"/>
            <a:ext cx="7559674" cy="622119"/>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915F9E"/>
          </a:solidFill>
          <a:ln w="28891" cap="flat">
            <a:noFill/>
            <a:prstDash val="solid"/>
            <a:miter/>
          </a:ln>
        </p:spPr>
        <p:txBody>
          <a:bodyPr rtlCol="0" anchor="ctr"/>
          <a:lstStyle/>
          <a:p>
            <a:endParaRPr lang="en-US" dirty="0"/>
          </a:p>
        </p:txBody>
      </p:sp>
      <p:sp>
        <p:nvSpPr>
          <p:cNvPr id="43" name="TextBox 42">
            <a:extLst>
              <a:ext uri="{FF2B5EF4-FFF2-40B4-BE49-F238E27FC236}">
                <a16:creationId xmlns:a16="http://schemas.microsoft.com/office/drawing/2014/main" id="{D7DFCEAE-752F-C86A-E737-538D5BB112E9}"/>
              </a:ext>
            </a:extLst>
          </p:cNvPr>
          <p:cNvSpPr txBox="1"/>
          <p:nvPr/>
        </p:nvSpPr>
        <p:spPr>
          <a:xfrm>
            <a:off x="458738" y="946478"/>
            <a:ext cx="4210249" cy="1033488"/>
          </a:xfrm>
          <a:prstGeom prst="rect">
            <a:avLst/>
          </a:prstGeom>
          <a:noFill/>
        </p:spPr>
        <p:txBody>
          <a:bodyPr wrap="square">
            <a:spAutoFit/>
          </a:bodyPr>
          <a:lstStyle/>
          <a:p>
            <a:pPr>
              <a:lnSpc>
                <a:spcPts val="2380"/>
              </a:lnSpc>
            </a:pPr>
            <a:r>
              <a:rPr lang="de-DE" sz="2800" b="1" dirty="0">
                <a:solidFill>
                  <a:schemeClr val="bg1"/>
                </a:solidFill>
                <a:highlight>
                  <a:srgbClr val="E97924"/>
                </a:highlight>
                <a:latin typeface="Calibri" panose="020F0502020204030204" pitchFamily="34" charset="0"/>
                <a:cs typeface="Calibri" panose="020F0502020204030204" pitchFamily="34" charset="0"/>
              </a:rPr>
              <a:t> TACKLING FINANCIAL</a:t>
            </a:r>
            <a:r>
              <a:rPr lang="de-DE" sz="2800" b="1" dirty="0">
                <a:solidFill>
                  <a:srgbClr val="E97924"/>
                </a:solidFill>
                <a:highlight>
                  <a:srgbClr val="E97924"/>
                </a:highlight>
                <a:latin typeface="Calibri" panose="020F0502020204030204" pitchFamily="34" charset="0"/>
                <a:cs typeface="Calibri" panose="020F0502020204030204" pitchFamily="34" charset="0"/>
              </a:rPr>
              <a:t>.</a:t>
            </a:r>
          </a:p>
          <a:p>
            <a:pPr>
              <a:lnSpc>
                <a:spcPts val="2380"/>
              </a:lnSpc>
            </a:pPr>
            <a:r>
              <a:rPr lang="de-DE" sz="2800" b="1" dirty="0">
                <a:solidFill>
                  <a:schemeClr val="bg1"/>
                </a:solidFill>
                <a:highlight>
                  <a:srgbClr val="E97924"/>
                </a:highlight>
                <a:latin typeface="Calibri" panose="020F0502020204030204" pitchFamily="34" charset="0"/>
                <a:cs typeface="Calibri" panose="020F0502020204030204" pitchFamily="34" charset="0"/>
              </a:rPr>
              <a:t> CHALLENGES</a:t>
            </a:r>
            <a:r>
              <a:rPr lang="de-DE" sz="2800" b="1" dirty="0">
                <a:solidFill>
                  <a:srgbClr val="E97924"/>
                </a:solidFill>
                <a:highlight>
                  <a:srgbClr val="E97924"/>
                </a:highlight>
                <a:latin typeface="Calibri" panose="020F0502020204030204" pitchFamily="34" charset="0"/>
                <a:cs typeface="Calibri" panose="020F0502020204030204" pitchFamily="34" charset="0"/>
              </a:rPr>
              <a:t>.</a:t>
            </a:r>
          </a:p>
          <a:p>
            <a:pPr>
              <a:lnSpc>
                <a:spcPts val="2380"/>
              </a:lnSpc>
            </a:pPr>
            <a:endParaRPr lang="de-DE" sz="2800" b="1" dirty="0">
              <a:solidFill>
                <a:srgbClr val="7ABB57"/>
              </a:solidFill>
              <a:highlight>
                <a:srgbClr val="E97924"/>
              </a:highlight>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6E9BEF33-9DC0-7323-4A6F-F2F3C9C59974}"/>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20</a:t>
            </a:fld>
            <a:endParaRPr lang="en-US" dirty="0"/>
          </a:p>
        </p:txBody>
      </p:sp>
      <p:graphicFrame>
        <p:nvGraphicFramePr>
          <p:cNvPr id="12" name="Tabelle 2">
            <a:extLst>
              <a:ext uri="{FF2B5EF4-FFF2-40B4-BE49-F238E27FC236}">
                <a16:creationId xmlns:a16="http://schemas.microsoft.com/office/drawing/2014/main" id="{23717E58-8BB9-FFAD-5D24-E108D52B70EF}"/>
              </a:ext>
            </a:extLst>
          </p:cNvPr>
          <p:cNvGraphicFramePr>
            <a:graphicFrameLocks noGrp="1"/>
          </p:cNvGraphicFramePr>
          <p:nvPr>
            <p:extLst>
              <p:ext uri="{D42A27DB-BD31-4B8C-83A1-F6EECF244321}">
                <p14:modId xmlns:p14="http://schemas.microsoft.com/office/powerpoint/2010/main" val="3601093439"/>
              </p:ext>
            </p:extLst>
          </p:nvPr>
        </p:nvGraphicFramePr>
        <p:xfrm>
          <a:off x="639564" y="2081056"/>
          <a:ext cx="6291779" cy="4429909"/>
        </p:xfrm>
        <a:graphic>
          <a:graphicData uri="http://schemas.openxmlformats.org/drawingml/2006/table">
            <a:tbl>
              <a:tblPr firstRow="1" bandRow="1">
                <a:tableStyleId>{22838BEF-8BB2-4498-84A7-C5851F593DF1}</a:tableStyleId>
              </a:tblPr>
              <a:tblGrid>
                <a:gridCol w="1655177">
                  <a:extLst>
                    <a:ext uri="{9D8B030D-6E8A-4147-A177-3AD203B41FA5}">
                      <a16:colId xmlns:a16="http://schemas.microsoft.com/office/drawing/2014/main" val="4045316815"/>
                    </a:ext>
                  </a:extLst>
                </a:gridCol>
                <a:gridCol w="4636602">
                  <a:extLst>
                    <a:ext uri="{9D8B030D-6E8A-4147-A177-3AD203B41FA5}">
                      <a16:colId xmlns:a16="http://schemas.microsoft.com/office/drawing/2014/main" val="3289683070"/>
                    </a:ext>
                  </a:extLst>
                </a:gridCol>
              </a:tblGrid>
              <a:tr h="860537">
                <a:tc>
                  <a:txBody>
                    <a:bodyPr/>
                    <a:lstStyle/>
                    <a:p>
                      <a:pPr marL="0" marR="0" lvl="0" indent="0" algn="l" defTabSz="2072941" rtl="0" eaLnBrk="1" fontAlgn="auto" latinLnBrk="0" hangingPunct="1">
                        <a:lnSpc>
                          <a:spcPts val="1320"/>
                        </a:lnSpc>
                        <a:spcBef>
                          <a:spcPts val="0"/>
                        </a:spcBef>
                        <a:spcAft>
                          <a:spcPts val="0"/>
                        </a:spcAft>
                        <a:buClrTx/>
                        <a:buSzTx/>
                        <a:buFontTx/>
                        <a:buNone/>
                        <a:tabLst/>
                        <a:defRPr/>
                      </a:pPr>
                      <a:r>
                        <a:rPr lang="en-US" sz="1300" b="1" dirty="0">
                          <a:solidFill>
                            <a:srgbClr val="E97924"/>
                          </a:solidFill>
                          <a:latin typeface="Calibri" panose="020F0502020204030204" pitchFamily="34" charset="0"/>
                          <a:cs typeface="Calibri" panose="020F0502020204030204" pitchFamily="34" charset="0"/>
                        </a:rPr>
                        <a:t>Financial Management             and Analysis</a:t>
                      </a:r>
                    </a:p>
                    <a:p>
                      <a:pPr marL="0" marR="0" lvl="0" indent="0" algn="l" defTabSz="2072941" rtl="0" eaLnBrk="1" fontAlgn="auto" latinLnBrk="0" hangingPunct="1">
                        <a:lnSpc>
                          <a:spcPts val="1320"/>
                        </a:lnSpc>
                        <a:spcBef>
                          <a:spcPts val="0"/>
                        </a:spcBef>
                        <a:spcAft>
                          <a:spcPts val="0"/>
                        </a:spcAft>
                        <a:buClrTx/>
                        <a:buSzTx/>
                        <a:buFontTx/>
                        <a:buNone/>
                        <a:tabLst/>
                        <a:defRPr/>
                      </a:pPr>
                      <a:endParaRPr lang="de-DE" sz="1300" b="1" dirty="0">
                        <a:solidFill>
                          <a:srgbClr val="E97924"/>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2072941" rtl="0" eaLnBrk="1" fontAlgn="auto" latinLnBrk="0" hangingPunct="1">
                        <a:lnSpc>
                          <a:spcPts val="1220"/>
                        </a:lnSpc>
                        <a:spcBef>
                          <a:spcPts val="0"/>
                        </a:spcBef>
                        <a:spcAft>
                          <a:spcPts val="0"/>
                        </a:spcAft>
                        <a:buClrTx/>
                        <a:buSzTx/>
                        <a:buFontTx/>
                        <a:buNone/>
                        <a:tabLst/>
                        <a:defRPr/>
                      </a:pPr>
                      <a:r>
                        <a:rPr lang="en-US" sz="1100" b="0" dirty="0">
                          <a:solidFill>
                            <a:srgbClr val="0C2D45"/>
                          </a:solidFill>
                          <a:latin typeface="Calibri" panose="020F0502020204030204" pitchFamily="34" charset="0"/>
                          <a:cs typeface="Calibri" panose="020F0502020204030204" pitchFamily="34" charset="0"/>
                        </a:rPr>
                        <a:t>Effective financial management is a cornerstone for business success. It encompasses understanding fundamental financial concepts, applying management skills like budgeting, and developing strategies based on financial statement analysis.</a:t>
                      </a: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4034069"/>
                  </a:ext>
                </a:extLst>
              </a:tr>
              <a:tr h="823583">
                <a:tc>
                  <a:txBody>
                    <a:bodyPr/>
                    <a:lstStyle/>
                    <a:p>
                      <a:pPr marL="0" marR="0" lvl="0" indent="0" algn="l" defTabSz="2072941" rtl="0" eaLnBrk="1" fontAlgn="auto" latinLnBrk="0" hangingPunct="1">
                        <a:lnSpc>
                          <a:spcPts val="1320"/>
                        </a:lnSpc>
                        <a:spcBef>
                          <a:spcPts val="0"/>
                        </a:spcBef>
                        <a:spcAft>
                          <a:spcPts val="0"/>
                        </a:spcAft>
                        <a:buClrTx/>
                        <a:buSzTx/>
                        <a:buFontTx/>
                        <a:buNone/>
                        <a:tabLst/>
                        <a:defRPr/>
                      </a:pPr>
                      <a:r>
                        <a:rPr lang="de-DE" sz="1300" b="1" dirty="0">
                          <a:solidFill>
                            <a:srgbClr val="E97924"/>
                          </a:solidFill>
                          <a:latin typeface="Calibri" panose="020F0502020204030204" pitchFamily="34" charset="0"/>
                          <a:cs typeface="Calibri" panose="020F0502020204030204" pitchFamily="34" charset="0"/>
                        </a:rPr>
                        <a:t>Personal             Financial Management</a:t>
                      </a:r>
                    </a:p>
                    <a:p>
                      <a:pPr marL="0" marR="0" lvl="0" indent="0" algn="l" defTabSz="2072941" rtl="0" eaLnBrk="1" fontAlgn="auto" latinLnBrk="0" hangingPunct="1">
                        <a:lnSpc>
                          <a:spcPts val="1320"/>
                        </a:lnSpc>
                        <a:spcBef>
                          <a:spcPts val="0"/>
                        </a:spcBef>
                        <a:spcAft>
                          <a:spcPts val="0"/>
                        </a:spcAft>
                        <a:buClrTx/>
                        <a:buSzTx/>
                        <a:buFontTx/>
                        <a:buNone/>
                        <a:tabLst/>
                        <a:defRPr/>
                      </a:pPr>
                      <a:endParaRPr lang="de-DE" sz="1300" b="1" dirty="0">
                        <a:solidFill>
                          <a:srgbClr val="E97924"/>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2072941" rtl="0" eaLnBrk="1" fontAlgn="auto" latinLnBrk="0" hangingPunct="1">
                        <a:lnSpc>
                          <a:spcPts val="1220"/>
                        </a:lnSpc>
                        <a:spcBef>
                          <a:spcPts val="0"/>
                        </a:spcBef>
                        <a:spcAft>
                          <a:spcPts val="0"/>
                        </a:spcAft>
                        <a:buClrTx/>
                        <a:buSzTx/>
                        <a:buFontTx/>
                        <a:buNone/>
                        <a:tabLst/>
                        <a:defRPr/>
                      </a:pPr>
                      <a:r>
                        <a:rPr lang="en-US" sz="1100" b="0" dirty="0">
                          <a:solidFill>
                            <a:srgbClr val="0C2D45"/>
                          </a:solidFill>
                          <a:latin typeface="Calibri" panose="020F0502020204030204" pitchFamily="34" charset="0"/>
                          <a:cs typeface="Calibri" panose="020F0502020204030204" pitchFamily="34" charset="0"/>
                        </a:rPr>
                        <a:t>Before venturing into the business world, securing a solid financial foundation is vital. This involves understanding personal financial concepts and applying management skills to various scenarios to maintain financial stability.</a:t>
                      </a: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2535488"/>
                  </a:ext>
                </a:extLst>
              </a:tr>
              <a:tr h="737328">
                <a:tc>
                  <a:txBody>
                    <a:bodyPr/>
                    <a:lstStyle/>
                    <a:p>
                      <a:pPr marL="0" marR="0" lvl="0" indent="0" algn="l" defTabSz="2072941" rtl="0" eaLnBrk="1" fontAlgn="auto" latinLnBrk="0" hangingPunct="1">
                        <a:lnSpc>
                          <a:spcPts val="1320"/>
                        </a:lnSpc>
                        <a:spcBef>
                          <a:spcPts val="0"/>
                        </a:spcBef>
                        <a:spcAft>
                          <a:spcPts val="0"/>
                        </a:spcAft>
                        <a:buClrTx/>
                        <a:buSzTx/>
                        <a:buFontTx/>
                        <a:buNone/>
                        <a:tabLst/>
                        <a:defRPr/>
                      </a:pPr>
                      <a:r>
                        <a:rPr lang="de-DE" sz="1300" b="1" dirty="0" err="1">
                          <a:solidFill>
                            <a:srgbClr val="E97924"/>
                          </a:solidFill>
                          <a:latin typeface="Calibri" panose="020F0502020204030204" pitchFamily="34" charset="0"/>
                          <a:cs typeface="Calibri" panose="020F0502020204030204" pitchFamily="34" charset="0"/>
                        </a:rPr>
                        <a:t>Local</a:t>
                      </a:r>
                      <a:r>
                        <a:rPr lang="de-DE" sz="1300" b="1" dirty="0">
                          <a:solidFill>
                            <a:srgbClr val="E97924"/>
                          </a:solidFill>
                          <a:latin typeface="Calibri" panose="020F0502020204030204" pitchFamily="34" charset="0"/>
                          <a:cs typeface="Calibri" panose="020F0502020204030204" pitchFamily="34" charset="0"/>
                        </a:rPr>
                        <a:t> Financial             and </a:t>
                      </a:r>
                      <a:r>
                        <a:rPr lang="de-DE" sz="1300" b="1" dirty="0" err="1">
                          <a:solidFill>
                            <a:srgbClr val="E97924"/>
                          </a:solidFill>
                          <a:latin typeface="Calibri" panose="020F0502020204030204" pitchFamily="34" charset="0"/>
                          <a:cs typeface="Calibri" panose="020F0502020204030204" pitchFamily="34" charset="0"/>
                        </a:rPr>
                        <a:t>Regulatory</a:t>
                      </a:r>
                      <a:r>
                        <a:rPr lang="de-DE" sz="1300" b="1" dirty="0">
                          <a:solidFill>
                            <a:srgbClr val="E97924"/>
                          </a:solidFill>
                          <a:latin typeface="Calibri" panose="020F0502020204030204" pitchFamily="34" charset="0"/>
                          <a:cs typeface="Calibri" panose="020F0502020204030204" pitchFamily="34" charset="0"/>
                        </a:rPr>
                        <a:t> Compliance</a:t>
                      </a:r>
                    </a:p>
                    <a:p>
                      <a:pPr marL="0" marR="0" lvl="0" indent="0" algn="l" defTabSz="2072941" rtl="0" eaLnBrk="1" fontAlgn="auto" latinLnBrk="0" hangingPunct="1">
                        <a:lnSpc>
                          <a:spcPts val="1320"/>
                        </a:lnSpc>
                        <a:spcBef>
                          <a:spcPts val="0"/>
                        </a:spcBef>
                        <a:spcAft>
                          <a:spcPts val="0"/>
                        </a:spcAft>
                        <a:buClrTx/>
                        <a:buSzTx/>
                        <a:buFontTx/>
                        <a:buNone/>
                        <a:tabLst/>
                        <a:defRPr/>
                      </a:pPr>
                      <a:endParaRPr lang="de-DE" sz="1300" b="1" dirty="0">
                        <a:solidFill>
                          <a:srgbClr val="E97924"/>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2072941" rtl="0" eaLnBrk="1" fontAlgn="auto" latinLnBrk="0" hangingPunct="1">
                        <a:lnSpc>
                          <a:spcPts val="1220"/>
                        </a:lnSpc>
                        <a:spcBef>
                          <a:spcPts val="0"/>
                        </a:spcBef>
                        <a:spcAft>
                          <a:spcPts val="0"/>
                        </a:spcAft>
                        <a:buClrTx/>
                        <a:buSzTx/>
                        <a:buFontTx/>
                        <a:buNone/>
                        <a:tabLst/>
                        <a:defRPr/>
                      </a:pPr>
                      <a:r>
                        <a:rPr lang="en-US" sz="1100" b="0" dirty="0">
                          <a:solidFill>
                            <a:srgbClr val="0C2D45"/>
                          </a:solidFill>
                          <a:latin typeface="Calibri" panose="020F0502020204030204" pitchFamily="34" charset="0"/>
                          <a:cs typeface="Calibri" panose="020F0502020204030204" pitchFamily="34" charset="0"/>
                        </a:rPr>
                        <a:t>Managing finances, taxes, and regulations at a local level is an essential aspect of business operations. This includes navigating financial systems, ensuring tax compliance, and understanding local financial regulations to operate successfully.</a:t>
                      </a: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6444118"/>
                  </a:ext>
                </a:extLst>
              </a:tr>
              <a:tr h="729205">
                <a:tc>
                  <a:txBody>
                    <a:bodyPr/>
                    <a:lstStyle/>
                    <a:p>
                      <a:pPr marL="0" marR="0" lvl="0" indent="0" algn="l" defTabSz="2072941" rtl="0" eaLnBrk="1" fontAlgn="auto" latinLnBrk="0" hangingPunct="1">
                        <a:lnSpc>
                          <a:spcPts val="1320"/>
                        </a:lnSpc>
                        <a:spcBef>
                          <a:spcPts val="0"/>
                        </a:spcBef>
                        <a:spcAft>
                          <a:spcPts val="0"/>
                        </a:spcAft>
                        <a:buClrTx/>
                        <a:buSzTx/>
                        <a:buFontTx/>
                        <a:buNone/>
                        <a:tabLst/>
                        <a:defRPr/>
                      </a:pPr>
                      <a:r>
                        <a:rPr lang="en-US" sz="1300" b="1" dirty="0">
                          <a:solidFill>
                            <a:srgbClr val="E97924"/>
                          </a:solidFill>
                          <a:latin typeface="Calibri" panose="020F0502020204030204" pitchFamily="34" charset="0"/>
                          <a:cs typeface="Calibri" panose="020F0502020204030204" pitchFamily="34" charset="0"/>
                        </a:rPr>
                        <a:t>Financial Consulting and Collaboration</a:t>
                      </a:r>
                    </a:p>
                    <a:p>
                      <a:pPr marL="0" marR="0" lvl="0" indent="0" algn="l" defTabSz="2072941" rtl="0" eaLnBrk="1" fontAlgn="auto" latinLnBrk="0" hangingPunct="1">
                        <a:lnSpc>
                          <a:spcPts val="1320"/>
                        </a:lnSpc>
                        <a:spcBef>
                          <a:spcPts val="0"/>
                        </a:spcBef>
                        <a:spcAft>
                          <a:spcPts val="0"/>
                        </a:spcAft>
                        <a:buClrTx/>
                        <a:buSzTx/>
                        <a:buFontTx/>
                        <a:buNone/>
                        <a:tabLst/>
                        <a:defRPr/>
                      </a:pPr>
                      <a:endParaRPr lang="en-US" sz="1300" b="1" dirty="0">
                        <a:solidFill>
                          <a:srgbClr val="E97924"/>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2072941" rtl="0" eaLnBrk="1" fontAlgn="auto" latinLnBrk="0" hangingPunct="1">
                        <a:lnSpc>
                          <a:spcPts val="1220"/>
                        </a:lnSpc>
                        <a:spcBef>
                          <a:spcPts val="0"/>
                        </a:spcBef>
                        <a:spcAft>
                          <a:spcPts val="0"/>
                        </a:spcAft>
                        <a:buClrTx/>
                        <a:buSzTx/>
                        <a:buFontTx/>
                        <a:buNone/>
                        <a:tabLst/>
                        <a:defRPr/>
                      </a:pPr>
                      <a:r>
                        <a:rPr lang="en-US" sz="1100" b="0" dirty="0">
                          <a:solidFill>
                            <a:srgbClr val="0C2D45"/>
                          </a:solidFill>
                          <a:latin typeface="Calibri" panose="020F0502020204030204" pitchFamily="34" charset="0"/>
                          <a:cs typeface="Calibri" panose="020F0502020204030204" pitchFamily="34" charset="0"/>
                        </a:rPr>
                        <a:t>To streamline your business's financial operations, it's often necessary to seek out and collaborate with financial consultants. This process involves recognizing when consultancy support is needed and effectively partnering to develop and implement complex financial strategies.</a:t>
                      </a:r>
                    </a:p>
                    <a:p>
                      <a:pPr marL="0" marR="0" lvl="0" indent="0" algn="l" defTabSz="2072941" rtl="0" eaLnBrk="1" fontAlgn="auto" latinLnBrk="0" hangingPunct="1">
                        <a:lnSpc>
                          <a:spcPts val="1220"/>
                        </a:lnSpc>
                        <a:spcBef>
                          <a:spcPts val="0"/>
                        </a:spcBef>
                        <a:spcAft>
                          <a:spcPts val="0"/>
                        </a:spcAft>
                        <a:buClrTx/>
                        <a:buSzTx/>
                        <a:buFontTx/>
                        <a:buNone/>
                        <a:tabLst/>
                        <a:defRPr/>
                      </a:pPr>
                      <a:endParaRPr lang="de-DE" sz="1100" b="0" dirty="0">
                        <a:solidFill>
                          <a:srgbClr val="0C2D45"/>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4498070"/>
                  </a:ext>
                </a:extLst>
              </a:tr>
              <a:tr h="914400">
                <a:tc>
                  <a:txBody>
                    <a:bodyPr/>
                    <a:lstStyle/>
                    <a:p>
                      <a:pPr marL="0" marR="0" lvl="0" indent="0" algn="l" defTabSz="2072941" rtl="0" eaLnBrk="1" fontAlgn="auto" latinLnBrk="0" hangingPunct="1">
                        <a:lnSpc>
                          <a:spcPts val="1320"/>
                        </a:lnSpc>
                        <a:spcBef>
                          <a:spcPts val="0"/>
                        </a:spcBef>
                        <a:spcAft>
                          <a:spcPts val="0"/>
                        </a:spcAft>
                        <a:buClrTx/>
                        <a:buSzTx/>
                        <a:buFontTx/>
                        <a:buNone/>
                        <a:tabLst/>
                        <a:defRPr/>
                      </a:pPr>
                      <a:r>
                        <a:rPr lang="en-US" sz="1300" b="1" dirty="0">
                          <a:solidFill>
                            <a:srgbClr val="E97924"/>
                          </a:solidFill>
                          <a:latin typeface="Calibri" panose="020F0502020204030204" pitchFamily="34" charset="0"/>
                          <a:cs typeface="Calibri" panose="020F0502020204030204" pitchFamily="34" charset="0"/>
                        </a:rPr>
                        <a:t>Funding Strategy and Management</a:t>
                      </a:r>
                    </a:p>
                    <a:p>
                      <a:pPr marL="0" marR="0" lvl="0" indent="0" algn="l" defTabSz="2072941" rtl="0" eaLnBrk="1" fontAlgn="auto" latinLnBrk="0" hangingPunct="1">
                        <a:lnSpc>
                          <a:spcPts val="1320"/>
                        </a:lnSpc>
                        <a:spcBef>
                          <a:spcPts val="0"/>
                        </a:spcBef>
                        <a:spcAft>
                          <a:spcPts val="0"/>
                        </a:spcAft>
                        <a:buClrTx/>
                        <a:buSzTx/>
                        <a:buFontTx/>
                        <a:buNone/>
                        <a:tabLst/>
                        <a:defRPr/>
                      </a:pPr>
                      <a:endParaRPr lang="en-US" sz="1300" b="1" dirty="0">
                        <a:solidFill>
                          <a:srgbClr val="E97924"/>
                        </a:solidFill>
                        <a:latin typeface="Calibri" panose="020F0502020204030204" pitchFamily="34" charset="0"/>
                        <a:cs typeface="Calibri" panose="020F0502020204030204" pitchFamily="34" charset="0"/>
                      </a:endParaRPr>
                    </a:p>
                    <a:p>
                      <a:pPr marL="0" marR="0" lvl="0" indent="0" algn="l" defTabSz="2072941" rtl="0" eaLnBrk="1" fontAlgn="auto" latinLnBrk="0" hangingPunct="1">
                        <a:lnSpc>
                          <a:spcPts val="1320"/>
                        </a:lnSpc>
                        <a:spcBef>
                          <a:spcPts val="0"/>
                        </a:spcBef>
                        <a:spcAft>
                          <a:spcPts val="0"/>
                        </a:spcAft>
                        <a:buClrTx/>
                        <a:buSzTx/>
                        <a:buFontTx/>
                        <a:buNone/>
                        <a:tabLst/>
                        <a:defRPr/>
                      </a:pPr>
                      <a:endParaRPr lang="en-US" sz="1300" b="1" dirty="0">
                        <a:solidFill>
                          <a:srgbClr val="E97924"/>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2072941" rtl="0" eaLnBrk="1" fontAlgn="auto" latinLnBrk="0" hangingPunct="1">
                        <a:lnSpc>
                          <a:spcPts val="1220"/>
                        </a:lnSpc>
                        <a:spcBef>
                          <a:spcPts val="0"/>
                        </a:spcBef>
                        <a:spcAft>
                          <a:spcPts val="0"/>
                        </a:spcAft>
                        <a:buClrTx/>
                        <a:buSzTx/>
                        <a:buFontTx/>
                        <a:buNone/>
                        <a:tabLst/>
                        <a:defRPr/>
                      </a:pPr>
                      <a:r>
                        <a:rPr lang="de-DE" sz="1100" b="0" dirty="0" err="1">
                          <a:solidFill>
                            <a:srgbClr val="0C2D45"/>
                          </a:solidFill>
                          <a:latin typeface="Calibri" panose="020F0502020204030204" pitchFamily="34" charset="0"/>
                          <a:cs typeface="Calibri" panose="020F0502020204030204" pitchFamily="34" charset="0"/>
                        </a:rPr>
                        <a:t>Optimizing</a:t>
                      </a:r>
                      <a:r>
                        <a:rPr lang="de-DE" sz="1100" b="0" dirty="0">
                          <a:solidFill>
                            <a:srgbClr val="0C2D45"/>
                          </a:solidFill>
                          <a:latin typeface="Calibri" panose="020F0502020204030204" pitchFamily="34" charset="0"/>
                          <a:cs typeface="Calibri" panose="020F0502020204030204" pitchFamily="34" charset="0"/>
                        </a:rPr>
                        <a:t> </a:t>
                      </a:r>
                      <a:r>
                        <a:rPr lang="de-DE" sz="1100" b="0" dirty="0" err="1">
                          <a:solidFill>
                            <a:srgbClr val="0C2D45"/>
                          </a:solidFill>
                          <a:latin typeface="Calibri" panose="020F0502020204030204" pitchFamily="34" charset="0"/>
                          <a:cs typeface="Calibri" panose="020F0502020204030204" pitchFamily="34" charset="0"/>
                        </a:rPr>
                        <a:t>funding</a:t>
                      </a:r>
                      <a:r>
                        <a:rPr lang="de-DE" sz="1100" b="0" dirty="0">
                          <a:solidFill>
                            <a:srgbClr val="0C2D45"/>
                          </a:solidFill>
                          <a:latin typeface="Calibri" panose="020F0502020204030204" pitchFamily="34" charset="0"/>
                          <a:cs typeface="Calibri" panose="020F0502020204030204" pitchFamily="34" charset="0"/>
                        </a:rPr>
                        <a:t> </a:t>
                      </a:r>
                      <a:r>
                        <a:rPr lang="de-DE" sz="1100" b="0" dirty="0" err="1">
                          <a:solidFill>
                            <a:srgbClr val="0C2D45"/>
                          </a:solidFill>
                          <a:latin typeface="Calibri" panose="020F0502020204030204" pitchFamily="34" charset="0"/>
                          <a:cs typeface="Calibri" panose="020F0502020204030204" pitchFamily="34" charset="0"/>
                        </a:rPr>
                        <a:t>strategies</a:t>
                      </a:r>
                      <a:r>
                        <a:rPr lang="de-DE" sz="1100" b="0" dirty="0">
                          <a:solidFill>
                            <a:srgbClr val="0C2D45"/>
                          </a:solidFill>
                          <a:latin typeface="Calibri" panose="020F0502020204030204" pitchFamily="34" charset="0"/>
                          <a:cs typeface="Calibri" panose="020F0502020204030204" pitchFamily="34" charset="0"/>
                        </a:rPr>
                        <a:t> is key to </a:t>
                      </a:r>
                      <a:r>
                        <a:rPr lang="de-DE" sz="1100" b="0" dirty="0" err="1">
                          <a:solidFill>
                            <a:srgbClr val="0C2D45"/>
                          </a:solidFill>
                          <a:latin typeface="Calibri" panose="020F0502020204030204" pitchFamily="34" charset="0"/>
                          <a:cs typeface="Calibri" panose="020F0502020204030204" pitchFamily="34" charset="0"/>
                        </a:rPr>
                        <a:t>sustaining</a:t>
                      </a:r>
                      <a:r>
                        <a:rPr lang="de-DE" sz="1100" b="0" dirty="0">
                          <a:solidFill>
                            <a:srgbClr val="0C2D45"/>
                          </a:solidFill>
                          <a:latin typeface="Calibri" panose="020F0502020204030204" pitchFamily="34" charset="0"/>
                          <a:cs typeface="Calibri" panose="020F0502020204030204" pitchFamily="34" charset="0"/>
                        </a:rPr>
                        <a:t> and </a:t>
                      </a:r>
                      <a:r>
                        <a:rPr lang="de-DE" sz="1100" b="0" dirty="0" err="1">
                          <a:solidFill>
                            <a:srgbClr val="0C2D45"/>
                          </a:solidFill>
                          <a:latin typeface="Calibri" panose="020F0502020204030204" pitchFamily="34" charset="0"/>
                          <a:cs typeface="Calibri" panose="020F0502020204030204" pitchFamily="34" charset="0"/>
                        </a:rPr>
                        <a:t>growing</a:t>
                      </a:r>
                      <a:r>
                        <a:rPr lang="de-DE" sz="1100" b="0" dirty="0">
                          <a:solidFill>
                            <a:srgbClr val="0C2D45"/>
                          </a:solidFill>
                          <a:latin typeface="Calibri" panose="020F0502020204030204" pitchFamily="34" charset="0"/>
                          <a:cs typeface="Calibri" panose="020F0502020204030204" pitchFamily="34" charset="0"/>
                        </a:rPr>
                        <a:t> </a:t>
                      </a:r>
                      <a:r>
                        <a:rPr lang="de-DE" sz="1100" b="0" dirty="0" err="1">
                          <a:solidFill>
                            <a:srgbClr val="0C2D45"/>
                          </a:solidFill>
                          <a:latin typeface="Calibri" panose="020F0502020204030204" pitchFamily="34" charset="0"/>
                          <a:cs typeface="Calibri" panose="020F0502020204030204" pitchFamily="34" charset="0"/>
                        </a:rPr>
                        <a:t>your</a:t>
                      </a:r>
                      <a:r>
                        <a:rPr lang="de-DE" sz="1100" b="0" dirty="0">
                          <a:solidFill>
                            <a:srgbClr val="0C2D45"/>
                          </a:solidFill>
                          <a:latin typeface="Calibri" panose="020F0502020204030204" pitchFamily="34" charset="0"/>
                          <a:cs typeface="Calibri" panose="020F0502020204030204" pitchFamily="34" charset="0"/>
                        </a:rPr>
                        <a:t> business. This </a:t>
                      </a:r>
                      <a:r>
                        <a:rPr lang="de-DE" sz="1100" b="0" dirty="0" err="1">
                          <a:solidFill>
                            <a:srgbClr val="0C2D45"/>
                          </a:solidFill>
                          <a:latin typeface="Calibri" panose="020F0502020204030204" pitchFamily="34" charset="0"/>
                          <a:cs typeface="Calibri" panose="020F0502020204030204" pitchFamily="34" charset="0"/>
                        </a:rPr>
                        <a:t>entails</a:t>
                      </a:r>
                      <a:r>
                        <a:rPr lang="de-DE" sz="1100" b="0" dirty="0">
                          <a:solidFill>
                            <a:srgbClr val="0C2D45"/>
                          </a:solidFill>
                          <a:latin typeface="Calibri" panose="020F0502020204030204" pitchFamily="34" charset="0"/>
                          <a:cs typeface="Calibri" panose="020F0502020204030204" pitchFamily="34" charset="0"/>
                        </a:rPr>
                        <a:t> managing </a:t>
                      </a:r>
                      <a:r>
                        <a:rPr lang="de-DE" sz="1100" b="0" dirty="0" err="1">
                          <a:solidFill>
                            <a:srgbClr val="0C2D45"/>
                          </a:solidFill>
                          <a:latin typeface="Calibri" panose="020F0502020204030204" pitchFamily="34" charset="0"/>
                          <a:cs typeface="Calibri" panose="020F0502020204030204" pitchFamily="34" charset="0"/>
                        </a:rPr>
                        <a:t>various</a:t>
                      </a:r>
                      <a:r>
                        <a:rPr lang="de-DE" sz="1100" b="0" dirty="0">
                          <a:solidFill>
                            <a:srgbClr val="0C2D45"/>
                          </a:solidFill>
                          <a:latin typeface="Calibri" panose="020F0502020204030204" pitchFamily="34" charset="0"/>
                          <a:cs typeface="Calibri" panose="020F0502020204030204" pitchFamily="34" charset="0"/>
                        </a:rPr>
                        <a:t> </a:t>
                      </a:r>
                      <a:r>
                        <a:rPr lang="de-DE" sz="1100" b="0" dirty="0" err="1">
                          <a:solidFill>
                            <a:srgbClr val="0C2D45"/>
                          </a:solidFill>
                          <a:latin typeface="Calibri" panose="020F0502020204030204" pitchFamily="34" charset="0"/>
                          <a:cs typeface="Calibri" panose="020F0502020204030204" pitchFamily="34" charset="0"/>
                        </a:rPr>
                        <a:t>funding</a:t>
                      </a:r>
                      <a:r>
                        <a:rPr lang="de-DE" sz="1100" b="0" dirty="0">
                          <a:solidFill>
                            <a:srgbClr val="0C2D45"/>
                          </a:solidFill>
                          <a:latin typeface="Calibri" panose="020F0502020204030204" pitchFamily="34" charset="0"/>
                          <a:cs typeface="Calibri" panose="020F0502020204030204" pitchFamily="34" charset="0"/>
                        </a:rPr>
                        <a:t> </a:t>
                      </a:r>
                      <a:r>
                        <a:rPr lang="de-DE" sz="1100" b="0" dirty="0" err="1">
                          <a:solidFill>
                            <a:srgbClr val="0C2D45"/>
                          </a:solidFill>
                          <a:latin typeface="Calibri" panose="020F0502020204030204" pitchFamily="34" charset="0"/>
                          <a:cs typeface="Calibri" panose="020F0502020204030204" pitchFamily="34" charset="0"/>
                        </a:rPr>
                        <a:t>options</a:t>
                      </a:r>
                      <a:r>
                        <a:rPr lang="de-DE" sz="1100" b="0" dirty="0">
                          <a:solidFill>
                            <a:srgbClr val="0C2D45"/>
                          </a:solidFill>
                          <a:latin typeface="Calibri" panose="020F0502020204030204" pitchFamily="34" charset="0"/>
                          <a:cs typeface="Calibri" panose="020F0502020204030204" pitchFamily="34" charset="0"/>
                        </a:rPr>
                        <a:t> </a:t>
                      </a:r>
                      <a:r>
                        <a:rPr lang="de-DE" sz="1100" b="0" dirty="0" err="1">
                          <a:solidFill>
                            <a:srgbClr val="0C2D45"/>
                          </a:solidFill>
                          <a:latin typeface="Calibri" panose="020F0502020204030204" pitchFamily="34" charset="0"/>
                          <a:cs typeface="Calibri" panose="020F0502020204030204" pitchFamily="34" charset="0"/>
                        </a:rPr>
                        <a:t>strategically</a:t>
                      </a:r>
                      <a:r>
                        <a:rPr lang="de-DE" sz="1100" b="0" dirty="0">
                          <a:solidFill>
                            <a:srgbClr val="0C2D45"/>
                          </a:solidFill>
                          <a:latin typeface="Calibri" panose="020F0502020204030204" pitchFamily="34" charset="0"/>
                          <a:cs typeface="Calibri" panose="020F0502020204030204" pitchFamily="34" charset="0"/>
                        </a:rPr>
                        <a:t>, </a:t>
                      </a:r>
                      <a:r>
                        <a:rPr lang="de-DE" sz="1100" b="0" dirty="0" err="1">
                          <a:solidFill>
                            <a:srgbClr val="0C2D45"/>
                          </a:solidFill>
                          <a:latin typeface="Calibri" panose="020F0502020204030204" pitchFamily="34" charset="0"/>
                          <a:cs typeface="Calibri" panose="020F0502020204030204" pitchFamily="34" charset="0"/>
                        </a:rPr>
                        <a:t>crafting</a:t>
                      </a:r>
                      <a:r>
                        <a:rPr lang="de-DE" sz="1100" b="0" dirty="0">
                          <a:solidFill>
                            <a:srgbClr val="0C2D45"/>
                          </a:solidFill>
                          <a:latin typeface="Calibri" panose="020F0502020204030204" pitchFamily="34" charset="0"/>
                          <a:cs typeface="Calibri" panose="020F0502020204030204" pitchFamily="34" charset="0"/>
                        </a:rPr>
                        <a:t> persuasive </a:t>
                      </a:r>
                      <a:r>
                        <a:rPr lang="de-DE" sz="1100" b="0" dirty="0" err="1">
                          <a:solidFill>
                            <a:srgbClr val="0C2D45"/>
                          </a:solidFill>
                          <a:latin typeface="Calibri" panose="020F0502020204030204" pitchFamily="34" charset="0"/>
                          <a:cs typeface="Calibri" panose="020F0502020204030204" pitchFamily="34" charset="0"/>
                        </a:rPr>
                        <a:t>proposals</a:t>
                      </a:r>
                      <a:r>
                        <a:rPr lang="de-DE" sz="1100" b="0" dirty="0">
                          <a:solidFill>
                            <a:srgbClr val="0C2D45"/>
                          </a:solidFill>
                          <a:latin typeface="Calibri" panose="020F0502020204030204" pitchFamily="34" charset="0"/>
                          <a:cs typeface="Calibri" panose="020F0502020204030204" pitchFamily="34" charset="0"/>
                        </a:rPr>
                        <a:t>, and </a:t>
                      </a:r>
                      <a:r>
                        <a:rPr lang="de-DE" sz="1100" b="0" dirty="0" err="1">
                          <a:solidFill>
                            <a:srgbClr val="0C2D45"/>
                          </a:solidFill>
                          <a:latin typeface="Calibri" panose="020F0502020204030204" pitchFamily="34" charset="0"/>
                          <a:cs typeface="Calibri" panose="020F0502020204030204" pitchFamily="34" charset="0"/>
                        </a:rPr>
                        <a:t>ensuring</a:t>
                      </a:r>
                      <a:r>
                        <a:rPr lang="de-DE" sz="1100" b="0" dirty="0">
                          <a:solidFill>
                            <a:srgbClr val="0C2D45"/>
                          </a:solidFill>
                          <a:latin typeface="Calibri" panose="020F0502020204030204" pitchFamily="34" charset="0"/>
                          <a:cs typeface="Calibri" panose="020F0502020204030204" pitchFamily="34" charset="0"/>
                        </a:rPr>
                        <a:t> the </a:t>
                      </a:r>
                      <a:r>
                        <a:rPr lang="de-DE" sz="1100" b="0" dirty="0" err="1">
                          <a:solidFill>
                            <a:srgbClr val="0C2D45"/>
                          </a:solidFill>
                          <a:latin typeface="Calibri" panose="020F0502020204030204" pitchFamily="34" charset="0"/>
                          <a:cs typeface="Calibri" panose="020F0502020204030204" pitchFamily="34" charset="0"/>
                        </a:rPr>
                        <a:t>effective</a:t>
                      </a:r>
                      <a:r>
                        <a:rPr lang="de-DE" sz="1100" b="0" dirty="0">
                          <a:solidFill>
                            <a:srgbClr val="0C2D45"/>
                          </a:solidFill>
                          <a:latin typeface="Calibri" panose="020F0502020204030204" pitchFamily="34" charset="0"/>
                          <a:cs typeface="Calibri" panose="020F0502020204030204" pitchFamily="34" charset="0"/>
                        </a:rPr>
                        <a:t> </a:t>
                      </a:r>
                      <a:r>
                        <a:rPr lang="de-DE" sz="1100" b="0" dirty="0" err="1">
                          <a:solidFill>
                            <a:srgbClr val="0C2D45"/>
                          </a:solidFill>
                          <a:latin typeface="Calibri" panose="020F0502020204030204" pitchFamily="34" charset="0"/>
                          <a:cs typeface="Calibri" panose="020F0502020204030204" pitchFamily="34" charset="0"/>
                        </a:rPr>
                        <a:t>management</a:t>
                      </a:r>
                      <a:r>
                        <a:rPr lang="de-DE" sz="1100" b="0" dirty="0">
                          <a:solidFill>
                            <a:srgbClr val="0C2D45"/>
                          </a:solidFill>
                          <a:latin typeface="Calibri" panose="020F0502020204030204" pitchFamily="34" charset="0"/>
                          <a:cs typeface="Calibri" panose="020F0502020204030204" pitchFamily="34" charset="0"/>
                        </a:rPr>
                        <a:t> of </a:t>
                      </a:r>
                      <a:r>
                        <a:rPr lang="de-DE" sz="1100" b="0" dirty="0" err="1">
                          <a:solidFill>
                            <a:srgbClr val="0C2D45"/>
                          </a:solidFill>
                          <a:latin typeface="Calibri" panose="020F0502020204030204" pitchFamily="34" charset="0"/>
                          <a:cs typeface="Calibri" panose="020F0502020204030204" pitchFamily="34" charset="0"/>
                        </a:rPr>
                        <a:t>received</a:t>
                      </a:r>
                      <a:r>
                        <a:rPr lang="de-DE" sz="1100" b="0" dirty="0">
                          <a:solidFill>
                            <a:srgbClr val="0C2D45"/>
                          </a:solidFill>
                          <a:latin typeface="Calibri" panose="020F0502020204030204" pitchFamily="34" charset="0"/>
                          <a:cs typeface="Calibri" panose="020F0502020204030204" pitchFamily="34" charset="0"/>
                        </a:rPr>
                        <a:t> </a:t>
                      </a:r>
                      <a:r>
                        <a:rPr lang="de-DE" sz="1100" b="0" dirty="0" err="1">
                          <a:solidFill>
                            <a:srgbClr val="0C2D45"/>
                          </a:solidFill>
                          <a:latin typeface="Calibri" panose="020F0502020204030204" pitchFamily="34" charset="0"/>
                          <a:cs typeface="Calibri" panose="020F0502020204030204" pitchFamily="34" charset="0"/>
                        </a:rPr>
                        <a:t>funds</a:t>
                      </a:r>
                      <a:r>
                        <a:rPr lang="de-DE" sz="1100" b="0" dirty="0">
                          <a:solidFill>
                            <a:srgbClr val="0C2D45"/>
                          </a:solidFill>
                          <a:latin typeface="Calibri" panose="020F0502020204030204" pitchFamily="34" charset="0"/>
                          <a:cs typeface="Calibri" panose="020F0502020204030204" pitchFamily="34" charset="0"/>
                        </a:rPr>
                        <a:t>.</a:t>
                      </a:r>
                    </a:p>
                    <a:p>
                      <a:pPr marL="0" marR="0" lvl="0" indent="0" algn="l" defTabSz="2072941" rtl="0" eaLnBrk="1" fontAlgn="auto" latinLnBrk="0" hangingPunct="1">
                        <a:lnSpc>
                          <a:spcPts val="1220"/>
                        </a:lnSpc>
                        <a:spcBef>
                          <a:spcPts val="0"/>
                        </a:spcBef>
                        <a:spcAft>
                          <a:spcPts val="0"/>
                        </a:spcAft>
                        <a:buClrTx/>
                        <a:buSzTx/>
                        <a:buFontTx/>
                        <a:buNone/>
                        <a:tabLst/>
                        <a:defRPr/>
                      </a:pPr>
                      <a:endParaRPr lang="de-DE" sz="1100" b="0" dirty="0">
                        <a:solidFill>
                          <a:srgbClr val="0C2D45"/>
                        </a:solidFill>
                        <a:latin typeface="Calibri" panose="020F0502020204030204" pitchFamily="34" charset="0"/>
                        <a:cs typeface="Calibri" panose="020F0502020204030204" pitchFamily="34" charset="0"/>
                      </a:endParaRPr>
                    </a:p>
                    <a:p>
                      <a:pPr>
                        <a:lnSpc>
                          <a:spcPts val="1220"/>
                        </a:lnSpc>
                      </a:pPr>
                      <a:endParaRPr lang="de-DE" sz="1100" b="0" dirty="0">
                        <a:solidFill>
                          <a:srgbClr val="0C2D45"/>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5952241"/>
                  </a:ext>
                </a:extLst>
              </a:tr>
            </a:tbl>
          </a:graphicData>
        </a:graphic>
      </p:graphicFrame>
      <p:grpSp>
        <p:nvGrpSpPr>
          <p:cNvPr id="6" name="Graphic 3">
            <a:extLst>
              <a:ext uri="{FF2B5EF4-FFF2-40B4-BE49-F238E27FC236}">
                <a16:creationId xmlns:a16="http://schemas.microsoft.com/office/drawing/2014/main" id="{16EDDC37-C56F-39BB-36FD-05A7F3FD1F56}"/>
              </a:ext>
            </a:extLst>
          </p:cNvPr>
          <p:cNvGrpSpPr/>
          <p:nvPr/>
        </p:nvGrpSpPr>
        <p:grpSpPr>
          <a:xfrm>
            <a:off x="6303135" y="262868"/>
            <a:ext cx="831420" cy="920801"/>
            <a:chOff x="2453684" y="1880578"/>
            <a:chExt cx="1089670" cy="1206815"/>
          </a:xfrm>
          <a:solidFill>
            <a:srgbClr val="0C2D45"/>
          </a:solidFill>
        </p:grpSpPr>
        <p:sp>
          <p:nvSpPr>
            <p:cNvPr id="7" name="Freeform 6">
              <a:extLst>
                <a:ext uri="{FF2B5EF4-FFF2-40B4-BE49-F238E27FC236}">
                  <a16:creationId xmlns:a16="http://schemas.microsoft.com/office/drawing/2014/main" id="{FF5B3E45-3A57-BA7A-6715-BAB7F53D7C46}"/>
                </a:ext>
              </a:extLst>
            </p:cNvPr>
            <p:cNvSpPr/>
            <p:nvPr/>
          </p:nvSpPr>
          <p:spPr>
            <a:xfrm>
              <a:off x="2463532" y="2012230"/>
              <a:ext cx="1079822" cy="1075163"/>
            </a:xfrm>
            <a:custGeom>
              <a:avLst/>
              <a:gdLst>
                <a:gd name="connsiteX0" fmla="*/ 1054346 w 1079822"/>
                <a:gd name="connsiteY0" fmla="*/ 496440 h 1075163"/>
                <a:gd name="connsiteX1" fmla="*/ 936407 w 1079822"/>
                <a:gd name="connsiteY1" fmla="*/ 493697 h 1075163"/>
                <a:gd name="connsiteX2" fmla="*/ 936407 w 1079822"/>
                <a:gd name="connsiteY2" fmla="*/ 202965 h 1075163"/>
                <a:gd name="connsiteX3" fmla="*/ 919950 w 1079822"/>
                <a:gd name="connsiteY3" fmla="*/ 186508 h 1075163"/>
                <a:gd name="connsiteX4" fmla="*/ 903494 w 1079822"/>
                <a:gd name="connsiteY4" fmla="*/ 202965 h 1075163"/>
                <a:gd name="connsiteX5" fmla="*/ 903494 w 1079822"/>
                <a:gd name="connsiteY5" fmla="*/ 518382 h 1075163"/>
                <a:gd name="connsiteX6" fmla="*/ 782812 w 1079822"/>
                <a:gd name="connsiteY6" fmla="*/ 600665 h 1075163"/>
                <a:gd name="connsiteX7" fmla="*/ 782812 w 1079822"/>
                <a:gd name="connsiteY7" fmla="*/ 79540 h 1075163"/>
                <a:gd name="connsiteX8" fmla="*/ 826696 w 1079822"/>
                <a:gd name="connsiteY8" fmla="*/ 35656 h 1075163"/>
                <a:gd name="connsiteX9" fmla="*/ 859610 w 1079822"/>
                <a:gd name="connsiteY9" fmla="*/ 35656 h 1075163"/>
                <a:gd name="connsiteX10" fmla="*/ 903494 w 1079822"/>
                <a:gd name="connsiteY10" fmla="*/ 79540 h 1075163"/>
                <a:gd name="connsiteX11" fmla="*/ 903494 w 1079822"/>
                <a:gd name="connsiteY11" fmla="*/ 131653 h 1075163"/>
                <a:gd name="connsiteX12" fmla="*/ 919950 w 1079822"/>
                <a:gd name="connsiteY12" fmla="*/ 148109 h 1075163"/>
                <a:gd name="connsiteX13" fmla="*/ 936407 w 1079822"/>
                <a:gd name="connsiteY13" fmla="*/ 131653 h 1075163"/>
                <a:gd name="connsiteX14" fmla="*/ 936407 w 1079822"/>
                <a:gd name="connsiteY14" fmla="*/ 79540 h 1075163"/>
                <a:gd name="connsiteX15" fmla="*/ 856867 w 1079822"/>
                <a:gd name="connsiteY15" fmla="*/ 0 h 1075163"/>
                <a:gd name="connsiteX16" fmla="*/ 823954 w 1079822"/>
                <a:gd name="connsiteY16" fmla="*/ 0 h 1075163"/>
                <a:gd name="connsiteX17" fmla="*/ 744413 w 1079822"/>
                <a:gd name="connsiteY17" fmla="*/ 79540 h 1075163"/>
                <a:gd name="connsiteX18" fmla="*/ 744413 w 1079822"/>
                <a:gd name="connsiteY18" fmla="*/ 614379 h 1075163"/>
                <a:gd name="connsiteX19" fmla="*/ 711500 w 1079822"/>
                <a:gd name="connsiteY19" fmla="*/ 619864 h 1075163"/>
                <a:gd name="connsiteX20" fmla="*/ 711500 w 1079822"/>
                <a:gd name="connsiteY20" fmla="*/ 249592 h 1075163"/>
                <a:gd name="connsiteX21" fmla="*/ 631960 w 1079822"/>
                <a:gd name="connsiteY21" fmla="*/ 170052 h 1075163"/>
                <a:gd name="connsiteX22" fmla="*/ 601789 w 1079822"/>
                <a:gd name="connsiteY22" fmla="*/ 170052 h 1075163"/>
                <a:gd name="connsiteX23" fmla="*/ 522249 w 1079822"/>
                <a:gd name="connsiteY23" fmla="*/ 249592 h 1075163"/>
                <a:gd name="connsiteX24" fmla="*/ 522249 w 1079822"/>
                <a:gd name="connsiteY24" fmla="*/ 430614 h 1075163"/>
                <a:gd name="connsiteX25" fmla="*/ 489336 w 1079822"/>
                <a:gd name="connsiteY25" fmla="*/ 447070 h 1075163"/>
                <a:gd name="connsiteX26" fmla="*/ 489336 w 1079822"/>
                <a:gd name="connsiteY26" fmla="*/ 386730 h 1075163"/>
                <a:gd name="connsiteX27" fmla="*/ 418024 w 1079822"/>
                <a:gd name="connsiteY27" fmla="*/ 315418 h 1075163"/>
                <a:gd name="connsiteX28" fmla="*/ 371397 w 1079822"/>
                <a:gd name="connsiteY28" fmla="*/ 315418 h 1075163"/>
                <a:gd name="connsiteX29" fmla="*/ 300085 w 1079822"/>
                <a:gd name="connsiteY29" fmla="*/ 386730 h 1075163"/>
                <a:gd name="connsiteX30" fmla="*/ 300085 w 1079822"/>
                <a:gd name="connsiteY30" fmla="*/ 548552 h 1075163"/>
                <a:gd name="connsiteX31" fmla="*/ 242487 w 1079822"/>
                <a:gd name="connsiteY31" fmla="*/ 578723 h 1075163"/>
                <a:gd name="connsiteX32" fmla="*/ 80663 w 1079822"/>
                <a:gd name="connsiteY32" fmla="*/ 625350 h 1075163"/>
                <a:gd name="connsiteX33" fmla="*/ 14837 w 1079822"/>
                <a:gd name="connsiteY33" fmla="*/ 677463 h 1075163"/>
                <a:gd name="connsiteX34" fmla="*/ 3866 w 1079822"/>
                <a:gd name="connsiteY34" fmla="*/ 759745 h 1075163"/>
                <a:gd name="connsiteX35" fmla="*/ 23066 w 1079822"/>
                <a:gd name="connsiteY35" fmla="*/ 828315 h 1075163"/>
                <a:gd name="connsiteX36" fmla="*/ 45007 w 1079822"/>
                <a:gd name="connsiteY36" fmla="*/ 842028 h 1075163"/>
                <a:gd name="connsiteX37" fmla="*/ 58721 w 1079822"/>
                <a:gd name="connsiteY37" fmla="*/ 820086 h 1075163"/>
                <a:gd name="connsiteX38" fmla="*/ 39522 w 1079822"/>
                <a:gd name="connsiteY38" fmla="*/ 751517 h 1075163"/>
                <a:gd name="connsiteX39" fmla="*/ 91635 w 1079822"/>
                <a:gd name="connsiteY39" fmla="*/ 658263 h 1075163"/>
                <a:gd name="connsiteX40" fmla="*/ 239744 w 1079822"/>
                <a:gd name="connsiteY40" fmla="*/ 617122 h 1075163"/>
                <a:gd name="connsiteX41" fmla="*/ 352198 w 1079822"/>
                <a:gd name="connsiteY41" fmla="*/ 913340 h 1075163"/>
                <a:gd name="connsiteX42" fmla="*/ 300085 w 1079822"/>
                <a:gd name="connsiteY42" fmla="*/ 1012080 h 1075163"/>
                <a:gd name="connsiteX43" fmla="*/ 187632 w 1079822"/>
                <a:gd name="connsiteY43" fmla="*/ 1036764 h 1075163"/>
                <a:gd name="connsiteX44" fmla="*/ 99863 w 1079822"/>
                <a:gd name="connsiteY44" fmla="*/ 984652 h 1075163"/>
                <a:gd name="connsiteX45" fmla="*/ 77921 w 1079822"/>
                <a:gd name="connsiteY45" fmla="*/ 896884 h 1075163"/>
                <a:gd name="connsiteX46" fmla="*/ 55979 w 1079822"/>
                <a:gd name="connsiteY46" fmla="*/ 883170 h 1075163"/>
                <a:gd name="connsiteX47" fmla="*/ 42265 w 1079822"/>
                <a:gd name="connsiteY47" fmla="*/ 905112 h 1075163"/>
                <a:gd name="connsiteX48" fmla="*/ 64207 w 1079822"/>
                <a:gd name="connsiteY48" fmla="*/ 992880 h 1075163"/>
                <a:gd name="connsiteX49" fmla="*/ 168432 w 1079822"/>
                <a:gd name="connsiteY49" fmla="*/ 1075163 h 1075163"/>
                <a:gd name="connsiteX50" fmla="*/ 305570 w 1079822"/>
                <a:gd name="connsiteY50" fmla="*/ 1047736 h 1075163"/>
                <a:gd name="connsiteX51" fmla="*/ 376882 w 1079822"/>
                <a:gd name="connsiteY51" fmla="*/ 992880 h 1075163"/>
                <a:gd name="connsiteX52" fmla="*/ 387853 w 1079822"/>
                <a:gd name="connsiteY52" fmla="*/ 918825 h 1075163"/>
                <a:gd name="connsiteX53" fmla="*/ 774584 w 1079822"/>
                <a:gd name="connsiteY53" fmla="*/ 825572 h 1075163"/>
                <a:gd name="connsiteX54" fmla="*/ 862352 w 1079822"/>
                <a:gd name="connsiteY54" fmla="*/ 781687 h 1075163"/>
                <a:gd name="connsiteX55" fmla="*/ 1051603 w 1079822"/>
                <a:gd name="connsiteY55" fmla="*/ 628093 h 1075163"/>
                <a:gd name="connsiteX56" fmla="*/ 1054346 w 1079822"/>
                <a:gd name="connsiteY56" fmla="*/ 496440 h 1075163"/>
                <a:gd name="connsiteX57" fmla="*/ 1054346 w 1079822"/>
                <a:gd name="connsiteY57" fmla="*/ 496440 h 1075163"/>
                <a:gd name="connsiteX58" fmla="*/ 599047 w 1079822"/>
                <a:gd name="connsiteY58" fmla="*/ 202965 h 1075163"/>
                <a:gd name="connsiteX59" fmla="*/ 629217 w 1079822"/>
                <a:gd name="connsiteY59" fmla="*/ 202965 h 1075163"/>
                <a:gd name="connsiteX60" fmla="*/ 673101 w 1079822"/>
                <a:gd name="connsiteY60" fmla="*/ 246849 h 1075163"/>
                <a:gd name="connsiteX61" fmla="*/ 673101 w 1079822"/>
                <a:gd name="connsiteY61" fmla="*/ 619864 h 1075163"/>
                <a:gd name="connsiteX62" fmla="*/ 560648 w 1079822"/>
                <a:gd name="connsiteY62" fmla="*/ 619864 h 1075163"/>
                <a:gd name="connsiteX63" fmla="*/ 557905 w 1079822"/>
                <a:gd name="connsiteY63" fmla="*/ 611636 h 1075163"/>
                <a:gd name="connsiteX64" fmla="*/ 590818 w 1079822"/>
                <a:gd name="connsiteY64" fmla="*/ 586951 h 1075163"/>
                <a:gd name="connsiteX65" fmla="*/ 648416 w 1079822"/>
                <a:gd name="connsiteY65" fmla="*/ 488212 h 1075163"/>
                <a:gd name="connsiteX66" fmla="*/ 620989 w 1079822"/>
                <a:gd name="connsiteY66" fmla="*/ 416900 h 1075163"/>
                <a:gd name="connsiteX67" fmla="*/ 552419 w 1079822"/>
                <a:gd name="connsiteY67" fmla="*/ 408672 h 1075163"/>
                <a:gd name="connsiteX68" fmla="*/ 552419 w 1079822"/>
                <a:gd name="connsiteY68" fmla="*/ 249592 h 1075163"/>
                <a:gd name="connsiteX69" fmla="*/ 599047 w 1079822"/>
                <a:gd name="connsiteY69" fmla="*/ 202965 h 1075163"/>
                <a:gd name="connsiteX70" fmla="*/ 599047 w 1079822"/>
                <a:gd name="connsiteY70" fmla="*/ 202965 h 1075163"/>
                <a:gd name="connsiteX71" fmla="*/ 332998 w 1079822"/>
                <a:gd name="connsiteY71" fmla="*/ 386730 h 1075163"/>
                <a:gd name="connsiteX72" fmla="*/ 368654 w 1079822"/>
                <a:gd name="connsiteY72" fmla="*/ 351074 h 1075163"/>
                <a:gd name="connsiteX73" fmla="*/ 415281 w 1079822"/>
                <a:gd name="connsiteY73" fmla="*/ 351074 h 1075163"/>
                <a:gd name="connsiteX74" fmla="*/ 450937 w 1079822"/>
                <a:gd name="connsiteY74" fmla="*/ 386730 h 1075163"/>
                <a:gd name="connsiteX75" fmla="*/ 450937 w 1079822"/>
                <a:gd name="connsiteY75" fmla="*/ 466270 h 1075163"/>
                <a:gd name="connsiteX76" fmla="*/ 330255 w 1079822"/>
                <a:gd name="connsiteY76" fmla="*/ 529353 h 1075163"/>
                <a:gd name="connsiteX77" fmla="*/ 332998 w 1079822"/>
                <a:gd name="connsiteY77" fmla="*/ 386730 h 1075163"/>
                <a:gd name="connsiteX78" fmla="*/ 332998 w 1079822"/>
                <a:gd name="connsiteY78" fmla="*/ 386730 h 1075163"/>
                <a:gd name="connsiteX79" fmla="*/ 1024176 w 1079822"/>
                <a:gd name="connsiteY79" fmla="*/ 595180 h 1075163"/>
                <a:gd name="connsiteX80" fmla="*/ 834924 w 1079822"/>
                <a:gd name="connsiteY80" fmla="*/ 748774 h 1075163"/>
                <a:gd name="connsiteX81" fmla="*/ 760870 w 1079822"/>
                <a:gd name="connsiteY81" fmla="*/ 784430 h 1075163"/>
                <a:gd name="connsiteX82" fmla="*/ 371397 w 1079822"/>
                <a:gd name="connsiteY82" fmla="*/ 880427 h 1075163"/>
                <a:gd name="connsiteX83" fmla="*/ 267172 w 1079822"/>
                <a:gd name="connsiteY83" fmla="*/ 600665 h 1075163"/>
                <a:gd name="connsiteX84" fmla="*/ 566133 w 1079822"/>
                <a:gd name="connsiteY84" fmla="*/ 441585 h 1075163"/>
                <a:gd name="connsiteX85" fmla="*/ 601789 w 1079822"/>
                <a:gd name="connsiteY85" fmla="*/ 444328 h 1075163"/>
                <a:gd name="connsiteX86" fmla="*/ 615503 w 1079822"/>
                <a:gd name="connsiteY86" fmla="*/ 479983 h 1075163"/>
                <a:gd name="connsiteX87" fmla="*/ 568876 w 1079822"/>
                <a:gd name="connsiteY87" fmla="*/ 559524 h 1075163"/>
                <a:gd name="connsiteX88" fmla="*/ 535963 w 1079822"/>
                <a:gd name="connsiteY88" fmla="*/ 584208 h 1075163"/>
                <a:gd name="connsiteX89" fmla="*/ 524992 w 1079822"/>
                <a:gd name="connsiteY89" fmla="*/ 628093 h 1075163"/>
                <a:gd name="connsiteX90" fmla="*/ 563391 w 1079822"/>
                <a:gd name="connsiteY90" fmla="*/ 655520 h 1075163"/>
                <a:gd name="connsiteX91" fmla="*/ 692301 w 1079822"/>
                <a:gd name="connsiteY91" fmla="*/ 655520 h 1075163"/>
                <a:gd name="connsiteX92" fmla="*/ 692301 w 1079822"/>
                <a:gd name="connsiteY92" fmla="*/ 655520 h 1075163"/>
                <a:gd name="connsiteX93" fmla="*/ 818468 w 1079822"/>
                <a:gd name="connsiteY93" fmla="*/ 614379 h 1075163"/>
                <a:gd name="connsiteX94" fmla="*/ 961092 w 1079822"/>
                <a:gd name="connsiteY94" fmla="*/ 512897 h 1075163"/>
                <a:gd name="connsiteX95" fmla="*/ 1024176 w 1079822"/>
                <a:gd name="connsiteY95" fmla="*/ 518382 h 1075163"/>
                <a:gd name="connsiteX96" fmla="*/ 1024176 w 1079822"/>
                <a:gd name="connsiteY96" fmla="*/ 595180 h 1075163"/>
                <a:gd name="connsiteX97" fmla="*/ 1024176 w 1079822"/>
                <a:gd name="connsiteY97" fmla="*/ 595180 h 10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79822" h="1075163">
                  <a:moveTo>
                    <a:pt x="1054346" y="496440"/>
                  </a:moveTo>
                  <a:cubicBezTo>
                    <a:pt x="999490" y="441585"/>
                    <a:pt x="936407" y="493697"/>
                    <a:pt x="936407" y="493697"/>
                  </a:cubicBezTo>
                  <a:lnTo>
                    <a:pt x="936407" y="202965"/>
                  </a:lnTo>
                  <a:cubicBezTo>
                    <a:pt x="936407" y="191993"/>
                    <a:pt x="928179" y="186508"/>
                    <a:pt x="919950" y="186508"/>
                  </a:cubicBezTo>
                  <a:cubicBezTo>
                    <a:pt x="908979" y="186508"/>
                    <a:pt x="903494" y="194736"/>
                    <a:pt x="903494" y="202965"/>
                  </a:cubicBezTo>
                  <a:lnTo>
                    <a:pt x="903494" y="518382"/>
                  </a:lnTo>
                  <a:cubicBezTo>
                    <a:pt x="903494" y="518382"/>
                    <a:pt x="818468" y="584208"/>
                    <a:pt x="782812" y="600665"/>
                  </a:cubicBezTo>
                  <a:lnTo>
                    <a:pt x="782812" y="79540"/>
                  </a:lnTo>
                  <a:cubicBezTo>
                    <a:pt x="782812" y="54855"/>
                    <a:pt x="802011" y="35656"/>
                    <a:pt x="826696" y="35656"/>
                  </a:cubicBezTo>
                  <a:lnTo>
                    <a:pt x="859610" y="35656"/>
                  </a:lnTo>
                  <a:cubicBezTo>
                    <a:pt x="884294" y="35656"/>
                    <a:pt x="903494" y="54855"/>
                    <a:pt x="903494" y="79540"/>
                  </a:cubicBezTo>
                  <a:lnTo>
                    <a:pt x="903494" y="131653"/>
                  </a:lnTo>
                  <a:cubicBezTo>
                    <a:pt x="903494" y="142624"/>
                    <a:pt x="911722" y="148109"/>
                    <a:pt x="919950" y="148109"/>
                  </a:cubicBezTo>
                  <a:cubicBezTo>
                    <a:pt x="930921" y="148109"/>
                    <a:pt x="936407" y="139881"/>
                    <a:pt x="936407" y="131653"/>
                  </a:cubicBezTo>
                  <a:lnTo>
                    <a:pt x="936407" y="79540"/>
                  </a:lnTo>
                  <a:cubicBezTo>
                    <a:pt x="936407" y="35656"/>
                    <a:pt x="900751" y="0"/>
                    <a:pt x="856867" y="0"/>
                  </a:cubicBezTo>
                  <a:lnTo>
                    <a:pt x="823954" y="0"/>
                  </a:lnTo>
                  <a:cubicBezTo>
                    <a:pt x="780069" y="0"/>
                    <a:pt x="744413" y="35656"/>
                    <a:pt x="744413" y="79540"/>
                  </a:cubicBezTo>
                  <a:lnTo>
                    <a:pt x="744413" y="614379"/>
                  </a:lnTo>
                  <a:cubicBezTo>
                    <a:pt x="733442" y="617122"/>
                    <a:pt x="722471" y="619864"/>
                    <a:pt x="711500" y="619864"/>
                  </a:cubicBezTo>
                  <a:lnTo>
                    <a:pt x="711500" y="249592"/>
                  </a:lnTo>
                  <a:cubicBezTo>
                    <a:pt x="711500" y="205707"/>
                    <a:pt x="675844" y="170052"/>
                    <a:pt x="631960" y="170052"/>
                  </a:cubicBezTo>
                  <a:lnTo>
                    <a:pt x="601789" y="170052"/>
                  </a:lnTo>
                  <a:cubicBezTo>
                    <a:pt x="557905" y="170052"/>
                    <a:pt x="522249" y="205707"/>
                    <a:pt x="522249" y="249592"/>
                  </a:cubicBezTo>
                  <a:lnTo>
                    <a:pt x="522249" y="430614"/>
                  </a:lnTo>
                  <a:lnTo>
                    <a:pt x="489336" y="447070"/>
                  </a:lnTo>
                  <a:lnTo>
                    <a:pt x="489336" y="386730"/>
                  </a:lnTo>
                  <a:cubicBezTo>
                    <a:pt x="489336" y="348331"/>
                    <a:pt x="456422" y="315418"/>
                    <a:pt x="418024" y="315418"/>
                  </a:cubicBezTo>
                  <a:lnTo>
                    <a:pt x="371397" y="315418"/>
                  </a:lnTo>
                  <a:cubicBezTo>
                    <a:pt x="332998" y="315418"/>
                    <a:pt x="300085" y="348331"/>
                    <a:pt x="300085" y="386730"/>
                  </a:cubicBezTo>
                  <a:lnTo>
                    <a:pt x="300085" y="548552"/>
                  </a:lnTo>
                  <a:lnTo>
                    <a:pt x="242487" y="578723"/>
                  </a:lnTo>
                  <a:lnTo>
                    <a:pt x="80663" y="625350"/>
                  </a:lnTo>
                  <a:cubicBezTo>
                    <a:pt x="53236" y="633578"/>
                    <a:pt x="28551" y="652778"/>
                    <a:pt x="14837" y="677463"/>
                  </a:cubicBezTo>
                  <a:cubicBezTo>
                    <a:pt x="1123" y="702147"/>
                    <a:pt x="-4362" y="732318"/>
                    <a:pt x="3866" y="759745"/>
                  </a:cubicBezTo>
                  <a:lnTo>
                    <a:pt x="23066" y="828315"/>
                  </a:lnTo>
                  <a:cubicBezTo>
                    <a:pt x="25808" y="836542"/>
                    <a:pt x="34036" y="842028"/>
                    <a:pt x="45007" y="842028"/>
                  </a:cubicBezTo>
                  <a:cubicBezTo>
                    <a:pt x="53236" y="839285"/>
                    <a:pt x="58721" y="831057"/>
                    <a:pt x="58721" y="820086"/>
                  </a:cubicBezTo>
                  <a:lnTo>
                    <a:pt x="39522" y="751517"/>
                  </a:lnTo>
                  <a:cubicBezTo>
                    <a:pt x="28551" y="710376"/>
                    <a:pt x="53236" y="669234"/>
                    <a:pt x="91635" y="658263"/>
                  </a:cubicBezTo>
                  <a:lnTo>
                    <a:pt x="239744" y="617122"/>
                  </a:lnTo>
                  <a:lnTo>
                    <a:pt x="352198" y="913340"/>
                  </a:lnTo>
                  <a:cubicBezTo>
                    <a:pt x="360426" y="932539"/>
                    <a:pt x="357683" y="990137"/>
                    <a:pt x="300085" y="1012080"/>
                  </a:cubicBezTo>
                  <a:lnTo>
                    <a:pt x="187632" y="1036764"/>
                  </a:lnTo>
                  <a:cubicBezTo>
                    <a:pt x="149233" y="1044993"/>
                    <a:pt x="110834" y="1023050"/>
                    <a:pt x="99863" y="984652"/>
                  </a:cubicBezTo>
                  <a:lnTo>
                    <a:pt x="77921" y="896884"/>
                  </a:lnTo>
                  <a:cubicBezTo>
                    <a:pt x="75178" y="888655"/>
                    <a:pt x="66950" y="883170"/>
                    <a:pt x="55979" y="883170"/>
                  </a:cubicBezTo>
                  <a:cubicBezTo>
                    <a:pt x="47750" y="885912"/>
                    <a:pt x="42265" y="894141"/>
                    <a:pt x="42265" y="905112"/>
                  </a:cubicBezTo>
                  <a:lnTo>
                    <a:pt x="64207" y="992880"/>
                  </a:lnTo>
                  <a:cubicBezTo>
                    <a:pt x="77921" y="1042250"/>
                    <a:pt x="121805" y="1075163"/>
                    <a:pt x="168432" y="1075163"/>
                  </a:cubicBezTo>
                  <a:cubicBezTo>
                    <a:pt x="204088" y="1075163"/>
                    <a:pt x="305570" y="1047736"/>
                    <a:pt x="305570" y="1047736"/>
                  </a:cubicBezTo>
                  <a:cubicBezTo>
                    <a:pt x="335741" y="1039507"/>
                    <a:pt x="363169" y="1020308"/>
                    <a:pt x="376882" y="992880"/>
                  </a:cubicBezTo>
                  <a:cubicBezTo>
                    <a:pt x="387853" y="970938"/>
                    <a:pt x="393339" y="943510"/>
                    <a:pt x="387853" y="918825"/>
                  </a:cubicBezTo>
                  <a:lnTo>
                    <a:pt x="774584" y="825572"/>
                  </a:lnTo>
                  <a:cubicBezTo>
                    <a:pt x="807497" y="817343"/>
                    <a:pt x="837667" y="803629"/>
                    <a:pt x="862352" y="781687"/>
                  </a:cubicBezTo>
                  <a:lnTo>
                    <a:pt x="1051603" y="628093"/>
                  </a:lnTo>
                  <a:cubicBezTo>
                    <a:pt x="1103716" y="570495"/>
                    <a:pt x="1070803" y="512897"/>
                    <a:pt x="1054346" y="496440"/>
                  </a:cubicBezTo>
                  <a:lnTo>
                    <a:pt x="1054346" y="496440"/>
                  </a:lnTo>
                  <a:close/>
                  <a:moveTo>
                    <a:pt x="599047" y="202965"/>
                  </a:moveTo>
                  <a:lnTo>
                    <a:pt x="629217" y="202965"/>
                  </a:lnTo>
                  <a:cubicBezTo>
                    <a:pt x="653902" y="202965"/>
                    <a:pt x="673101" y="222164"/>
                    <a:pt x="673101" y="246849"/>
                  </a:cubicBezTo>
                  <a:lnTo>
                    <a:pt x="673101" y="619864"/>
                  </a:lnTo>
                  <a:lnTo>
                    <a:pt x="560648" y="619864"/>
                  </a:lnTo>
                  <a:cubicBezTo>
                    <a:pt x="549677" y="619864"/>
                    <a:pt x="557905" y="614379"/>
                    <a:pt x="557905" y="611636"/>
                  </a:cubicBezTo>
                  <a:lnTo>
                    <a:pt x="590818" y="586951"/>
                  </a:lnTo>
                  <a:cubicBezTo>
                    <a:pt x="620989" y="562266"/>
                    <a:pt x="640188" y="529353"/>
                    <a:pt x="648416" y="488212"/>
                  </a:cubicBezTo>
                  <a:cubicBezTo>
                    <a:pt x="653902" y="460784"/>
                    <a:pt x="642931" y="433357"/>
                    <a:pt x="620989" y="416900"/>
                  </a:cubicBezTo>
                  <a:cubicBezTo>
                    <a:pt x="601789" y="400443"/>
                    <a:pt x="574362" y="397701"/>
                    <a:pt x="552419" y="408672"/>
                  </a:cubicBezTo>
                  <a:lnTo>
                    <a:pt x="552419" y="249592"/>
                  </a:lnTo>
                  <a:cubicBezTo>
                    <a:pt x="555162" y="224907"/>
                    <a:pt x="574362" y="202965"/>
                    <a:pt x="599047" y="202965"/>
                  </a:cubicBezTo>
                  <a:lnTo>
                    <a:pt x="599047" y="202965"/>
                  </a:lnTo>
                  <a:close/>
                  <a:moveTo>
                    <a:pt x="332998" y="386730"/>
                  </a:moveTo>
                  <a:cubicBezTo>
                    <a:pt x="332998" y="367530"/>
                    <a:pt x="349455" y="351074"/>
                    <a:pt x="368654" y="351074"/>
                  </a:cubicBezTo>
                  <a:lnTo>
                    <a:pt x="415281" y="351074"/>
                  </a:lnTo>
                  <a:cubicBezTo>
                    <a:pt x="434481" y="351074"/>
                    <a:pt x="450937" y="367530"/>
                    <a:pt x="450937" y="386730"/>
                  </a:cubicBezTo>
                  <a:lnTo>
                    <a:pt x="450937" y="466270"/>
                  </a:lnTo>
                  <a:lnTo>
                    <a:pt x="330255" y="529353"/>
                  </a:lnTo>
                  <a:lnTo>
                    <a:pt x="332998" y="386730"/>
                  </a:lnTo>
                  <a:lnTo>
                    <a:pt x="332998" y="386730"/>
                  </a:lnTo>
                  <a:close/>
                  <a:moveTo>
                    <a:pt x="1024176" y="595180"/>
                  </a:moveTo>
                  <a:lnTo>
                    <a:pt x="834924" y="748774"/>
                  </a:lnTo>
                  <a:cubicBezTo>
                    <a:pt x="812982" y="765231"/>
                    <a:pt x="788297" y="778945"/>
                    <a:pt x="760870" y="784430"/>
                  </a:cubicBezTo>
                  <a:lnTo>
                    <a:pt x="371397" y="880427"/>
                  </a:lnTo>
                  <a:lnTo>
                    <a:pt x="267172" y="600665"/>
                  </a:lnTo>
                  <a:lnTo>
                    <a:pt x="566133" y="441585"/>
                  </a:lnTo>
                  <a:cubicBezTo>
                    <a:pt x="577104" y="436099"/>
                    <a:pt x="590818" y="436099"/>
                    <a:pt x="601789" y="444328"/>
                  </a:cubicBezTo>
                  <a:cubicBezTo>
                    <a:pt x="612761" y="452556"/>
                    <a:pt x="618246" y="466270"/>
                    <a:pt x="615503" y="479983"/>
                  </a:cubicBezTo>
                  <a:cubicBezTo>
                    <a:pt x="607275" y="512897"/>
                    <a:pt x="593561" y="540325"/>
                    <a:pt x="568876" y="559524"/>
                  </a:cubicBezTo>
                  <a:lnTo>
                    <a:pt x="535963" y="584208"/>
                  </a:lnTo>
                  <a:cubicBezTo>
                    <a:pt x="522249" y="595180"/>
                    <a:pt x="516764" y="611636"/>
                    <a:pt x="524992" y="628093"/>
                  </a:cubicBezTo>
                  <a:cubicBezTo>
                    <a:pt x="530478" y="644549"/>
                    <a:pt x="544191" y="655520"/>
                    <a:pt x="563391" y="655520"/>
                  </a:cubicBezTo>
                  <a:lnTo>
                    <a:pt x="692301" y="655520"/>
                  </a:lnTo>
                  <a:lnTo>
                    <a:pt x="692301" y="655520"/>
                  </a:lnTo>
                  <a:cubicBezTo>
                    <a:pt x="738928" y="655520"/>
                    <a:pt x="782812" y="641807"/>
                    <a:pt x="818468" y="614379"/>
                  </a:cubicBezTo>
                  <a:lnTo>
                    <a:pt x="961092" y="512897"/>
                  </a:lnTo>
                  <a:cubicBezTo>
                    <a:pt x="980291" y="499183"/>
                    <a:pt x="1007719" y="501926"/>
                    <a:pt x="1024176" y="518382"/>
                  </a:cubicBezTo>
                  <a:cubicBezTo>
                    <a:pt x="1037889" y="532096"/>
                    <a:pt x="1057089" y="562266"/>
                    <a:pt x="1024176" y="595180"/>
                  </a:cubicBezTo>
                  <a:lnTo>
                    <a:pt x="1024176" y="595180"/>
                  </a:lnTo>
                  <a:close/>
                </a:path>
              </a:pathLst>
            </a:custGeom>
            <a:grpFill/>
            <a:ln w="27426"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A9E9598-B821-CBB5-421A-0EC7068E638A}"/>
                </a:ext>
              </a:extLst>
            </p:cNvPr>
            <p:cNvSpPr/>
            <p:nvPr/>
          </p:nvSpPr>
          <p:spPr>
            <a:xfrm>
              <a:off x="2453684" y="1880578"/>
              <a:ext cx="718605" cy="569469"/>
            </a:xfrm>
            <a:custGeom>
              <a:avLst/>
              <a:gdLst>
                <a:gd name="connsiteX0" fmla="*/ 93254 w 718605"/>
                <a:gd name="connsiteY0" fmla="*/ 554038 h 569469"/>
                <a:gd name="connsiteX1" fmla="*/ 348332 w 718605"/>
                <a:gd name="connsiteY1" fmla="*/ 296218 h 569469"/>
                <a:gd name="connsiteX2" fmla="*/ 405930 w 718605"/>
                <a:gd name="connsiteY2" fmla="*/ 326389 h 569469"/>
                <a:gd name="connsiteX3" fmla="*/ 469013 w 718605"/>
                <a:gd name="connsiteY3" fmla="*/ 318160 h 569469"/>
                <a:gd name="connsiteX4" fmla="*/ 608895 w 718605"/>
                <a:gd name="connsiteY4" fmla="*/ 183765 h 569469"/>
                <a:gd name="connsiteX5" fmla="*/ 663750 w 718605"/>
                <a:gd name="connsiteY5" fmla="*/ 252334 h 569469"/>
                <a:gd name="connsiteX6" fmla="*/ 718605 w 718605"/>
                <a:gd name="connsiteY6" fmla="*/ 197479 h 569469"/>
                <a:gd name="connsiteX7" fmla="*/ 718605 w 718605"/>
                <a:gd name="connsiteY7" fmla="*/ 54855 h 569469"/>
                <a:gd name="connsiteX8" fmla="*/ 718605 w 718605"/>
                <a:gd name="connsiteY8" fmla="*/ 54855 h 569469"/>
                <a:gd name="connsiteX9" fmla="*/ 663750 w 718605"/>
                <a:gd name="connsiteY9" fmla="*/ 0 h 569469"/>
                <a:gd name="connsiteX10" fmla="*/ 523869 w 718605"/>
                <a:gd name="connsiteY10" fmla="*/ 0 h 569469"/>
                <a:gd name="connsiteX11" fmla="*/ 469013 w 718605"/>
                <a:gd name="connsiteY11" fmla="*/ 54855 h 569469"/>
                <a:gd name="connsiteX12" fmla="*/ 529354 w 718605"/>
                <a:gd name="connsiteY12" fmla="*/ 109710 h 569469"/>
                <a:gd name="connsiteX13" fmla="*/ 422386 w 718605"/>
                <a:gd name="connsiteY13" fmla="*/ 211193 h 569469"/>
                <a:gd name="connsiteX14" fmla="*/ 364788 w 718605"/>
                <a:gd name="connsiteY14" fmla="*/ 181022 h 569469"/>
                <a:gd name="connsiteX15" fmla="*/ 301704 w 718605"/>
                <a:gd name="connsiteY15" fmla="*/ 191993 h 569469"/>
                <a:gd name="connsiteX16" fmla="*/ 16457 w 718605"/>
                <a:gd name="connsiteY16" fmla="*/ 477240 h 569469"/>
                <a:gd name="connsiteX17" fmla="*/ 16457 w 718605"/>
                <a:gd name="connsiteY17" fmla="*/ 554038 h 569469"/>
                <a:gd name="connsiteX18" fmla="*/ 93254 w 718605"/>
                <a:gd name="connsiteY18" fmla="*/ 554038 h 569469"/>
                <a:gd name="connsiteX19" fmla="*/ 93254 w 718605"/>
                <a:gd name="connsiteY19" fmla="*/ 554038 h 569469"/>
                <a:gd name="connsiteX20" fmla="*/ 41141 w 718605"/>
                <a:gd name="connsiteY20" fmla="*/ 501925 h 569469"/>
                <a:gd name="connsiteX21" fmla="*/ 326389 w 718605"/>
                <a:gd name="connsiteY21" fmla="*/ 216678 h 569469"/>
                <a:gd name="connsiteX22" fmla="*/ 348332 w 718605"/>
                <a:gd name="connsiteY22" fmla="*/ 213935 h 569469"/>
                <a:gd name="connsiteX23" fmla="*/ 416901 w 718605"/>
                <a:gd name="connsiteY23" fmla="*/ 249591 h 569469"/>
                <a:gd name="connsiteX24" fmla="*/ 436100 w 718605"/>
                <a:gd name="connsiteY24" fmla="*/ 246849 h 569469"/>
                <a:gd name="connsiteX25" fmla="*/ 584209 w 718605"/>
                <a:gd name="connsiteY25" fmla="*/ 104225 h 569469"/>
                <a:gd name="connsiteX26" fmla="*/ 589695 w 718605"/>
                <a:gd name="connsiteY26" fmla="*/ 85025 h 569469"/>
                <a:gd name="connsiteX27" fmla="*/ 573239 w 718605"/>
                <a:gd name="connsiteY27" fmla="*/ 74054 h 569469"/>
                <a:gd name="connsiteX28" fmla="*/ 523869 w 718605"/>
                <a:gd name="connsiteY28" fmla="*/ 74054 h 569469"/>
                <a:gd name="connsiteX29" fmla="*/ 504669 w 718605"/>
                <a:gd name="connsiteY29" fmla="*/ 54855 h 569469"/>
                <a:gd name="connsiteX30" fmla="*/ 523869 w 718605"/>
                <a:gd name="connsiteY30" fmla="*/ 35656 h 569469"/>
                <a:gd name="connsiteX31" fmla="*/ 663750 w 718605"/>
                <a:gd name="connsiteY31" fmla="*/ 35656 h 569469"/>
                <a:gd name="connsiteX32" fmla="*/ 682949 w 718605"/>
                <a:gd name="connsiteY32" fmla="*/ 54855 h 569469"/>
                <a:gd name="connsiteX33" fmla="*/ 682949 w 718605"/>
                <a:gd name="connsiteY33" fmla="*/ 54855 h 569469"/>
                <a:gd name="connsiteX34" fmla="*/ 682949 w 718605"/>
                <a:gd name="connsiteY34" fmla="*/ 197479 h 569469"/>
                <a:gd name="connsiteX35" fmla="*/ 663750 w 718605"/>
                <a:gd name="connsiteY35" fmla="*/ 216678 h 569469"/>
                <a:gd name="connsiteX36" fmla="*/ 644550 w 718605"/>
                <a:gd name="connsiteY36" fmla="*/ 197479 h 569469"/>
                <a:gd name="connsiteX37" fmla="*/ 644550 w 718605"/>
                <a:gd name="connsiteY37" fmla="*/ 142624 h 569469"/>
                <a:gd name="connsiteX38" fmla="*/ 633579 w 718605"/>
                <a:gd name="connsiteY38" fmla="*/ 126167 h 569469"/>
                <a:gd name="connsiteX39" fmla="*/ 614380 w 718605"/>
                <a:gd name="connsiteY39" fmla="*/ 128910 h 569469"/>
                <a:gd name="connsiteX40" fmla="*/ 444329 w 718605"/>
                <a:gd name="connsiteY40" fmla="*/ 290733 h 569469"/>
                <a:gd name="connsiteX41" fmla="*/ 422386 w 718605"/>
                <a:gd name="connsiteY41" fmla="*/ 293475 h 569469"/>
                <a:gd name="connsiteX42" fmla="*/ 353817 w 718605"/>
                <a:gd name="connsiteY42" fmla="*/ 257819 h 569469"/>
                <a:gd name="connsiteX43" fmla="*/ 331875 w 718605"/>
                <a:gd name="connsiteY43" fmla="*/ 260562 h 569469"/>
                <a:gd name="connsiteX44" fmla="*/ 65827 w 718605"/>
                <a:gd name="connsiteY44" fmla="*/ 529353 h 569469"/>
                <a:gd name="connsiteX45" fmla="*/ 38399 w 718605"/>
                <a:gd name="connsiteY45" fmla="*/ 529353 h 569469"/>
                <a:gd name="connsiteX46" fmla="*/ 41141 w 718605"/>
                <a:gd name="connsiteY46" fmla="*/ 501925 h 569469"/>
                <a:gd name="connsiteX47" fmla="*/ 41141 w 718605"/>
                <a:gd name="connsiteY47" fmla="*/ 501925 h 56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18605" h="569469">
                  <a:moveTo>
                    <a:pt x="93254" y="554038"/>
                  </a:moveTo>
                  <a:lnTo>
                    <a:pt x="348332" y="296218"/>
                  </a:lnTo>
                  <a:lnTo>
                    <a:pt x="405930" y="326389"/>
                  </a:lnTo>
                  <a:cubicBezTo>
                    <a:pt x="427872" y="337359"/>
                    <a:pt x="452557" y="334617"/>
                    <a:pt x="469013" y="318160"/>
                  </a:cubicBezTo>
                  <a:lnTo>
                    <a:pt x="608895" y="183765"/>
                  </a:lnTo>
                  <a:cubicBezTo>
                    <a:pt x="608895" y="183765"/>
                    <a:pt x="606152" y="252334"/>
                    <a:pt x="663750" y="252334"/>
                  </a:cubicBezTo>
                  <a:cubicBezTo>
                    <a:pt x="693920" y="252334"/>
                    <a:pt x="718605" y="227649"/>
                    <a:pt x="718605" y="197479"/>
                  </a:cubicBezTo>
                  <a:lnTo>
                    <a:pt x="718605" y="54855"/>
                  </a:lnTo>
                  <a:cubicBezTo>
                    <a:pt x="718605" y="54855"/>
                    <a:pt x="718605" y="54855"/>
                    <a:pt x="718605" y="54855"/>
                  </a:cubicBezTo>
                  <a:cubicBezTo>
                    <a:pt x="718605" y="16456"/>
                    <a:pt x="691178" y="0"/>
                    <a:pt x="663750" y="0"/>
                  </a:cubicBezTo>
                  <a:lnTo>
                    <a:pt x="523869" y="0"/>
                  </a:lnTo>
                  <a:cubicBezTo>
                    <a:pt x="493698" y="0"/>
                    <a:pt x="469013" y="24685"/>
                    <a:pt x="469013" y="54855"/>
                  </a:cubicBezTo>
                  <a:cubicBezTo>
                    <a:pt x="469013" y="115196"/>
                    <a:pt x="529354" y="109710"/>
                    <a:pt x="529354" y="109710"/>
                  </a:cubicBezTo>
                  <a:lnTo>
                    <a:pt x="422386" y="211193"/>
                  </a:lnTo>
                  <a:lnTo>
                    <a:pt x="364788" y="181022"/>
                  </a:lnTo>
                  <a:cubicBezTo>
                    <a:pt x="342846" y="170051"/>
                    <a:pt x="318161" y="172794"/>
                    <a:pt x="301704" y="191993"/>
                  </a:cubicBezTo>
                  <a:lnTo>
                    <a:pt x="16457" y="477240"/>
                  </a:lnTo>
                  <a:cubicBezTo>
                    <a:pt x="-5486" y="499183"/>
                    <a:pt x="-5486" y="532096"/>
                    <a:pt x="16457" y="554038"/>
                  </a:cubicBezTo>
                  <a:cubicBezTo>
                    <a:pt x="24685" y="562266"/>
                    <a:pt x="60341" y="584208"/>
                    <a:pt x="93254" y="554038"/>
                  </a:cubicBezTo>
                  <a:lnTo>
                    <a:pt x="93254" y="554038"/>
                  </a:lnTo>
                  <a:close/>
                  <a:moveTo>
                    <a:pt x="41141" y="501925"/>
                  </a:moveTo>
                  <a:lnTo>
                    <a:pt x="326389" y="216678"/>
                  </a:lnTo>
                  <a:cubicBezTo>
                    <a:pt x="329132" y="213935"/>
                    <a:pt x="334618" y="205707"/>
                    <a:pt x="348332" y="213935"/>
                  </a:cubicBezTo>
                  <a:lnTo>
                    <a:pt x="416901" y="249591"/>
                  </a:lnTo>
                  <a:cubicBezTo>
                    <a:pt x="422386" y="252334"/>
                    <a:pt x="430615" y="252334"/>
                    <a:pt x="436100" y="246849"/>
                  </a:cubicBezTo>
                  <a:lnTo>
                    <a:pt x="584209" y="104225"/>
                  </a:lnTo>
                  <a:cubicBezTo>
                    <a:pt x="589695" y="98739"/>
                    <a:pt x="589695" y="90511"/>
                    <a:pt x="589695" y="85025"/>
                  </a:cubicBezTo>
                  <a:cubicBezTo>
                    <a:pt x="586952" y="79540"/>
                    <a:pt x="581467" y="74054"/>
                    <a:pt x="573239" y="74054"/>
                  </a:cubicBezTo>
                  <a:lnTo>
                    <a:pt x="523869" y="74054"/>
                  </a:lnTo>
                  <a:cubicBezTo>
                    <a:pt x="512898" y="74054"/>
                    <a:pt x="504669" y="65826"/>
                    <a:pt x="504669" y="54855"/>
                  </a:cubicBezTo>
                  <a:cubicBezTo>
                    <a:pt x="504669" y="43884"/>
                    <a:pt x="512898" y="35656"/>
                    <a:pt x="523869" y="35656"/>
                  </a:cubicBezTo>
                  <a:lnTo>
                    <a:pt x="663750" y="35656"/>
                  </a:lnTo>
                  <a:cubicBezTo>
                    <a:pt x="669235" y="35656"/>
                    <a:pt x="682949" y="35656"/>
                    <a:pt x="682949" y="54855"/>
                  </a:cubicBezTo>
                  <a:cubicBezTo>
                    <a:pt x="682949" y="54855"/>
                    <a:pt x="682949" y="54855"/>
                    <a:pt x="682949" y="54855"/>
                  </a:cubicBezTo>
                  <a:lnTo>
                    <a:pt x="682949" y="197479"/>
                  </a:lnTo>
                  <a:cubicBezTo>
                    <a:pt x="682949" y="208450"/>
                    <a:pt x="674721" y="216678"/>
                    <a:pt x="663750" y="216678"/>
                  </a:cubicBezTo>
                  <a:cubicBezTo>
                    <a:pt x="652779" y="216678"/>
                    <a:pt x="644550" y="208450"/>
                    <a:pt x="644550" y="197479"/>
                  </a:cubicBezTo>
                  <a:lnTo>
                    <a:pt x="644550" y="142624"/>
                  </a:lnTo>
                  <a:cubicBezTo>
                    <a:pt x="644550" y="134395"/>
                    <a:pt x="639065" y="128910"/>
                    <a:pt x="633579" y="126167"/>
                  </a:cubicBezTo>
                  <a:cubicBezTo>
                    <a:pt x="628094" y="123424"/>
                    <a:pt x="619866" y="123424"/>
                    <a:pt x="614380" y="128910"/>
                  </a:cubicBezTo>
                  <a:lnTo>
                    <a:pt x="444329" y="290733"/>
                  </a:lnTo>
                  <a:cubicBezTo>
                    <a:pt x="438843" y="296218"/>
                    <a:pt x="430615" y="298961"/>
                    <a:pt x="422386" y="293475"/>
                  </a:cubicBezTo>
                  <a:lnTo>
                    <a:pt x="353817" y="257819"/>
                  </a:lnTo>
                  <a:cubicBezTo>
                    <a:pt x="348332" y="255077"/>
                    <a:pt x="337360" y="255077"/>
                    <a:pt x="331875" y="260562"/>
                  </a:cubicBezTo>
                  <a:lnTo>
                    <a:pt x="65827" y="529353"/>
                  </a:lnTo>
                  <a:cubicBezTo>
                    <a:pt x="54855" y="540324"/>
                    <a:pt x="43884" y="532096"/>
                    <a:pt x="38399" y="529353"/>
                  </a:cubicBezTo>
                  <a:cubicBezTo>
                    <a:pt x="32913" y="521125"/>
                    <a:pt x="32913" y="510154"/>
                    <a:pt x="41141" y="501925"/>
                  </a:cubicBezTo>
                  <a:lnTo>
                    <a:pt x="41141" y="501925"/>
                  </a:lnTo>
                  <a:close/>
                </a:path>
              </a:pathLst>
            </a:custGeom>
            <a:solidFill>
              <a:srgbClr val="E97924"/>
            </a:solidFill>
            <a:ln w="27426" cap="flat">
              <a:noFill/>
              <a:prstDash val="solid"/>
              <a:miter/>
            </a:ln>
          </p:spPr>
          <p:txBody>
            <a:bodyPr rtlCol="0" anchor="ctr"/>
            <a:lstStyle/>
            <a:p>
              <a:endParaRPr lang="en-US"/>
            </a:p>
          </p:txBody>
        </p:sp>
      </p:grpSp>
      <p:pic>
        <p:nvPicPr>
          <p:cNvPr id="4" name="Picture 3">
            <a:extLst>
              <a:ext uri="{FF2B5EF4-FFF2-40B4-BE49-F238E27FC236}">
                <a16:creationId xmlns:a16="http://schemas.microsoft.com/office/drawing/2014/main" id="{3425688E-C5C6-A31B-B6DB-2CC92F99592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600" y="6386106"/>
            <a:ext cx="7559675" cy="3930195"/>
          </a:xfrm>
          <a:prstGeom prst="rect">
            <a:avLst/>
          </a:prstGeom>
        </p:spPr>
      </p:pic>
    </p:spTree>
    <p:extLst>
      <p:ext uri="{BB962C8B-B14F-4D97-AF65-F5344CB8AC3E}">
        <p14:creationId xmlns:p14="http://schemas.microsoft.com/office/powerpoint/2010/main" val="1316820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0780908-DE86-4F56-34F5-9534481719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74" y="6296176"/>
            <a:ext cx="7553401" cy="3905087"/>
          </a:xfrm>
          <a:prstGeom prst="rect">
            <a:avLst/>
          </a:prstGeom>
        </p:spPr>
      </p:pic>
      <p:sp>
        <p:nvSpPr>
          <p:cNvPr id="38" name="Freeform 37">
            <a:extLst>
              <a:ext uri="{FF2B5EF4-FFF2-40B4-BE49-F238E27FC236}">
                <a16:creationId xmlns:a16="http://schemas.microsoft.com/office/drawing/2014/main" id="{888A0B03-1AA4-B003-8B03-B2B4E6472AB6}"/>
              </a:ext>
            </a:extLst>
          </p:cNvPr>
          <p:cNvSpPr/>
          <p:nvPr/>
        </p:nvSpPr>
        <p:spPr>
          <a:xfrm flipV="1">
            <a:off x="-2775" y="3175894"/>
            <a:ext cx="7559674" cy="86332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E97924">
              <a:alpha val="8627"/>
            </a:srgbClr>
          </a:solidFill>
          <a:ln w="2889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19B2BE93-34FE-A33F-0CA3-0D7AFEF8E549}"/>
              </a:ext>
            </a:extLst>
          </p:cNvPr>
          <p:cNvSpPr/>
          <p:nvPr/>
        </p:nvSpPr>
        <p:spPr>
          <a:xfrm flipV="1">
            <a:off x="1" y="4767210"/>
            <a:ext cx="7559674" cy="832525"/>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E97924">
              <a:alpha val="8627"/>
            </a:srgbClr>
          </a:solidFill>
          <a:ln w="28891" cap="flat">
            <a:noFill/>
            <a:prstDash val="solid"/>
            <a:miter/>
          </a:ln>
        </p:spPr>
        <p:txBody>
          <a:bodyPr rtlCol="0" anchor="ctr"/>
          <a:lstStyle/>
          <a:p>
            <a:endParaRPr lang="en-US"/>
          </a:p>
        </p:txBody>
      </p:sp>
      <p:cxnSp>
        <p:nvCxnSpPr>
          <p:cNvPr id="40" name="Straight Connector 39">
            <a:extLst>
              <a:ext uri="{FF2B5EF4-FFF2-40B4-BE49-F238E27FC236}">
                <a16:creationId xmlns:a16="http://schemas.microsoft.com/office/drawing/2014/main" id="{11AB198E-920C-6EA5-0E83-9C1A4184D120}"/>
              </a:ext>
            </a:extLst>
          </p:cNvPr>
          <p:cNvCxnSpPr>
            <a:cxnSpLocks/>
          </p:cNvCxnSpPr>
          <p:nvPr/>
        </p:nvCxnSpPr>
        <p:spPr>
          <a:xfrm>
            <a:off x="-2775" y="3170686"/>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13ED8CE-9770-0E2C-52EB-2136882AA08B}"/>
              </a:ext>
            </a:extLst>
          </p:cNvPr>
          <p:cNvCxnSpPr>
            <a:cxnSpLocks/>
          </p:cNvCxnSpPr>
          <p:nvPr/>
        </p:nvCxnSpPr>
        <p:spPr>
          <a:xfrm>
            <a:off x="-2775" y="4046067"/>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CA6A1D7-1C21-C81B-CA3C-2E459931E1C6}"/>
              </a:ext>
            </a:extLst>
          </p:cNvPr>
          <p:cNvCxnSpPr>
            <a:cxnSpLocks/>
          </p:cNvCxnSpPr>
          <p:nvPr/>
        </p:nvCxnSpPr>
        <p:spPr>
          <a:xfrm>
            <a:off x="0" y="4757694"/>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FF88A50-0914-B7CB-C4A7-EA54FEFB0469}"/>
              </a:ext>
            </a:extLst>
          </p:cNvPr>
          <p:cNvCxnSpPr>
            <a:cxnSpLocks/>
          </p:cNvCxnSpPr>
          <p:nvPr/>
        </p:nvCxnSpPr>
        <p:spPr>
          <a:xfrm>
            <a:off x="-6274" y="5601339"/>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ADC6105-9621-A7F1-5F5E-FB64EEA17874}"/>
              </a:ext>
            </a:extLst>
          </p:cNvPr>
          <p:cNvCxnSpPr>
            <a:cxnSpLocks/>
          </p:cNvCxnSpPr>
          <p:nvPr/>
        </p:nvCxnSpPr>
        <p:spPr>
          <a:xfrm>
            <a:off x="-6274" y="6272381"/>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47" name="Freeform 46">
            <a:extLst>
              <a:ext uri="{FF2B5EF4-FFF2-40B4-BE49-F238E27FC236}">
                <a16:creationId xmlns:a16="http://schemas.microsoft.com/office/drawing/2014/main" id="{4E8285ED-8469-BF71-53D3-95E76866FB95}"/>
              </a:ext>
            </a:extLst>
          </p:cNvPr>
          <p:cNvSpPr/>
          <p:nvPr/>
        </p:nvSpPr>
        <p:spPr>
          <a:xfrm flipV="1">
            <a:off x="1" y="1357846"/>
            <a:ext cx="7559674" cy="723209"/>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915F9E"/>
          </a:solidFill>
          <a:ln w="28891" cap="flat">
            <a:noFill/>
            <a:prstDash val="solid"/>
            <a:miter/>
          </a:ln>
        </p:spPr>
        <p:txBody>
          <a:bodyPr rtlCol="0" anchor="ctr"/>
          <a:lstStyle/>
          <a:p>
            <a:endParaRPr lang="en-US"/>
          </a:p>
        </p:txBody>
      </p:sp>
      <p:sp>
        <p:nvSpPr>
          <p:cNvPr id="43" name="TextBox 42">
            <a:extLst>
              <a:ext uri="{FF2B5EF4-FFF2-40B4-BE49-F238E27FC236}">
                <a16:creationId xmlns:a16="http://schemas.microsoft.com/office/drawing/2014/main" id="{D7DFCEAE-752F-C86A-E737-538D5BB112E9}"/>
              </a:ext>
            </a:extLst>
          </p:cNvPr>
          <p:cNvSpPr txBox="1"/>
          <p:nvPr/>
        </p:nvSpPr>
        <p:spPr>
          <a:xfrm>
            <a:off x="458738" y="946478"/>
            <a:ext cx="4210249" cy="1341265"/>
          </a:xfrm>
          <a:prstGeom prst="rect">
            <a:avLst/>
          </a:prstGeom>
          <a:noFill/>
        </p:spPr>
        <p:txBody>
          <a:bodyPr wrap="square">
            <a:spAutoFit/>
          </a:bodyPr>
          <a:lstStyle/>
          <a:p>
            <a:pPr>
              <a:lnSpc>
                <a:spcPts val="2380"/>
              </a:lnSpc>
            </a:pPr>
            <a:r>
              <a:rPr lang="de-DE" sz="2800" b="1" dirty="0">
                <a:solidFill>
                  <a:schemeClr val="bg1"/>
                </a:solidFill>
                <a:highlight>
                  <a:srgbClr val="E97924"/>
                </a:highlight>
                <a:latin typeface="Calibri" panose="020F0502020204030204" pitchFamily="34" charset="0"/>
                <a:cs typeface="Calibri" panose="020F0502020204030204" pitchFamily="34" charset="0"/>
              </a:rPr>
              <a:t> OVERCOMING PERSONAL</a:t>
            </a:r>
            <a:r>
              <a:rPr lang="de-DE" sz="2800" b="1" dirty="0">
                <a:solidFill>
                  <a:srgbClr val="E97924"/>
                </a:solidFill>
                <a:highlight>
                  <a:srgbClr val="E97924"/>
                </a:highlight>
                <a:latin typeface="Calibri" panose="020F0502020204030204" pitchFamily="34" charset="0"/>
                <a:cs typeface="Calibri" panose="020F0502020204030204" pitchFamily="34" charset="0"/>
              </a:rPr>
              <a:t>.</a:t>
            </a:r>
          </a:p>
          <a:p>
            <a:pPr>
              <a:lnSpc>
                <a:spcPts val="2380"/>
              </a:lnSpc>
            </a:pPr>
            <a:r>
              <a:rPr lang="de-DE" sz="2800" b="1" dirty="0">
                <a:solidFill>
                  <a:schemeClr val="bg1"/>
                </a:solidFill>
                <a:highlight>
                  <a:srgbClr val="E97924"/>
                </a:highlight>
                <a:latin typeface="Calibri" panose="020F0502020204030204" pitchFamily="34" charset="0"/>
                <a:cs typeface="Calibri" panose="020F0502020204030204" pitchFamily="34" charset="0"/>
              </a:rPr>
              <a:t> CHALLENGES TO BUILD</a:t>
            </a:r>
            <a:r>
              <a:rPr lang="de-DE" sz="2800" b="1" dirty="0">
                <a:solidFill>
                  <a:srgbClr val="E97924"/>
                </a:solidFill>
                <a:highlight>
                  <a:srgbClr val="E97924"/>
                </a:highlight>
                <a:latin typeface="Calibri" panose="020F0502020204030204" pitchFamily="34" charset="0"/>
                <a:cs typeface="Calibri" panose="020F0502020204030204" pitchFamily="34" charset="0"/>
              </a:rPr>
              <a:t>.</a:t>
            </a:r>
          </a:p>
          <a:p>
            <a:pPr>
              <a:lnSpc>
                <a:spcPts val="2380"/>
              </a:lnSpc>
            </a:pPr>
            <a:r>
              <a:rPr lang="de-DE" sz="2800" b="1" dirty="0">
                <a:solidFill>
                  <a:schemeClr val="bg1"/>
                </a:solidFill>
                <a:highlight>
                  <a:srgbClr val="E97924"/>
                </a:highlight>
                <a:latin typeface="Calibri" panose="020F0502020204030204" pitchFamily="34" charset="0"/>
                <a:cs typeface="Calibri" panose="020F0502020204030204" pitchFamily="34" charset="0"/>
              </a:rPr>
              <a:t> RESILIENCE</a:t>
            </a:r>
            <a:r>
              <a:rPr lang="de-DE" sz="2800" b="1" dirty="0">
                <a:solidFill>
                  <a:srgbClr val="E97924"/>
                </a:solidFill>
                <a:highlight>
                  <a:srgbClr val="E97924"/>
                </a:highlight>
                <a:latin typeface="Calibri" panose="020F0502020204030204" pitchFamily="34" charset="0"/>
                <a:cs typeface="Calibri" panose="020F0502020204030204" pitchFamily="34" charset="0"/>
              </a:rPr>
              <a:t>.</a:t>
            </a:r>
          </a:p>
          <a:p>
            <a:pPr>
              <a:lnSpc>
                <a:spcPts val="2380"/>
              </a:lnSpc>
            </a:pPr>
            <a:endParaRPr lang="de-DE" sz="2800" b="1" dirty="0">
              <a:solidFill>
                <a:srgbClr val="7ABB57"/>
              </a:solidFill>
              <a:highlight>
                <a:srgbClr val="E97924"/>
              </a:highlight>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6E9BEF33-9DC0-7323-4A6F-F2F3C9C59974}"/>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21</a:t>
            </a:fld>
            <a:endParaRPr lang="en-US"/>
          </a:p>
        </p:txBody>
      </p:sp>
      <p:graphicFrame>
        <p:nvGraphicFramePr>
          <p:cNvPr id="12" name="Tabelle 2">
            <a:extLst>
              <a:ext uri="{FF2B5EF4-FFF2-40B4-BE49-F238E27FC236}">
                <a16:creationId xmlns:a16="http://schemas.microsoft.com/office/drawing/2014/main" id="{23717E58-8BB9-FFAD-5D24-E108D52B70EF}"/>
              </a:ext>
            </a:extLst>
          </p:cNvPr>
          <p:cNvGraphicFramePr>
            <a:graphicFrameLocks noGrp="1"/>
          </p:cNvGraphicFramePr>
          <p:nvPr>
            <p:extLst>
              <p:ext uri="{D42A27DB-BD31-4B8C-83A1-F6EECF244321}">
                <p14:modId xmlns:p14="http://schemas.microsoft.com/office/powerpoint/2010/main" val="596199662"/>
              </p:ext>
            </p:extLst>
          </p:nvPr>
        </p:nvGraphicFramePr>
        <p:xfrm>
          <a:off x="656860" y="2365773"/>
          <a:ext cx="6291779" cy="4324551"/>
        </p:xfrm>
        <a:graphic>
          <a:graphicData uri="http://schemas.openxmlformats.org/drawingml/2006/table">
            <a:tbl>
              <a:tblPr firstRow="1" bandRow="1">
                <a:tableStyleId>{22838BEF-8BB2-4498-84A7-C5851F593DF1}</a:tableStyleId>
              </a:tblPr>
              <a:tblGrid>
                <a:gridCol w="1655177">
                  <a:extLst>
                    <a:ext uri="{9D8B030D-6E8A-4147-A177-3AD203B41FA5}">
                      <a16:colId xmlns:a16="http://schemas.microsoft.com/office/drawing/2014/main" val="4045316815"/>
                    </a:ext>
                  </a:extLst>
                </a:gridCol>
                <a:gridCol w="4636602">
                  <a:extLst>
                    <a:ext uri="{9D8B030D-6E8A-4147-A177-3AD203B41FA5}">
                      <a16:colId xmlns:a16="http://schemas.microsoft.com/office/drawing/2014/main" val="3289683070"/>
                    </a:ext>
                  </a:extLst>
                </a:gridCol>
              </a:tblGrid>
              <a:tr h="860537">
                <a:tc>
                  <a:txBody>
                    <a:bodyPr/>
                    <a:lstStyle/>
                    <a:p>
                      <a:pPr marL="0" marR="0" lvl="0" indent="0" algn="l" defTabSz="2072941" rtl="0" eaLnBrk="1" fontAlgn="auto" latinLnBrk="0" hangingPunct="1">
                        <a:lnSpc>
                          <a:spcPts val="1320"/>
                        </a:lnSpc>
                        <a:spcBef>
                          <a:spcPts val="0"/>
                        </a:spcBef>
                        <a:spcAft>
                          <a:spcPts val="0"/>
                        </a:spcAft>
                        <a:buClrTx/>
                        <a:buSzTx/>
                        <a:buFontTx/>
                        <a:buNone/>
                        <a:tabLst/>
                        <a:defRPr/>
                      </a:pPr>
                      <a:r>
                        <a:rPr lang="en-US" sz="1300" b="1" dirty="0">
                          <a:solidFill>
                            <a:srgbClr val="E97924"/>
                          </a:solidFill>
                          <a:latin typeface="Calibri" panose="020F0502020204030204" pitchFamily="34" charset="0"/>
                          <a:cs typeface="Calibri" panose="020F0502020204030204" pitchFamily="34" charset="0"/>
                        </a:rPr>
                        <a:t>Resilience and Positive Mindset Building</a:t>
                      </a:r>
                    </a:p>
                    <a:p>
                      <a:pPr marL="0" marR="0" lvl="0" indent="0" algn="l" defTabSz="2072941" rtl="0" eaLnBrk="1" fontAlgn="auto" latinLnBrk="0" hangingPunct="1">
                        <a:lnSpc>
                          <a:spcPts val="1320"/>
                        </a:lnSpc>
                        <a:spcBef>
                          <a:spcPts val="0"/>
                        </a:spcBef>
                        <a:spcAft>
                          <a:spcPts val="0"/>
                        </a:spcAft>
                        <a:buClrTx/>
                        <a:buSzTx/>
                        <a:buFontTx/>
                        <a:buNone/>
                        <a:tabLst/>
                        <a:defRPr/>
                      </a:pPr>
                      <a:endParaRPr lang="de-DE" sz="1300" b="1" dirty="0">
                        <a:solidFill>
                          <a:srgbClr val="E97924"/>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2072941" rtl="0" eaLnBrk="1" fontAlgn="auto" latinLnBrk="0" hangingPunct="1">
                        <a:lnSpc>
                          <a:spcPts val="1220"/>
                        </a:lnSpc>
                        <a:spcBef>
                          <a:spcPts val="0"/>
                        </a:spcBef>
                        <a:spcAft>
                          <a:spcPts val="0"/>
                        </a:spcAft>
                        <a:buClrTx/>
                        <a:buSzTx/>
                        <a:buFontTx/>
                        <a:buNone/>
                        <a:tabLst/>
                        <a:defRPr/>
                      </a:pPr>
                      <a:r>
                        <a:rPr lang="en-US" sz="1100" b="0" dirty="0">
                          <a:solidFill>
                            <a:srgbClr val="0C2D45"/>
                          </a:solidFill>
                          <a:latin typeface="Calibri" panose="020F0502020204030204" pitchFamily="34" charset="0"/>
                          <a:cs typeface="Calibri" panose="020F0502020204030204" pitchFamily="34" charset="0"/>
                        </a:rPr>
                        <a:t>Resilience is a vital trait for entrepreneurs, helping them adapt and build a supportive network. This involves maintaining a positive mindset, learning from experiences, and fostering a network that encourages a positive entrepreneurial journey.</a:t>
                      </a: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4034069"/>
                  </a:ext>
                </a:extLst>
              </a:tr>
              <a:tr h="823583">
                <a:tc>
                  <a:txBody>
                    <a:bodyPr/>
                    <a:lstStyle/>
                    <a:p>
                      <a:pPr marL="0" marR="0" lvl="0" indent="0" algn="l" defTabSz="2072941" rtl="0" eaLnBrk="1" fontAlgn="auto" latinLnBrk="0" hangingPunct="1">
                        <a:lnSpc>
                          <a:spcPts val="1320"/>
                        </a:lnSpc>
                        <a:spcBef>
                          <a:spcPts val="0"/>
                        </a:spcBef>
                        <a:spcAft>
                          <a:spcPts val="0"/>
                        </a:spcAft>
                        <a:buClrTx/>
                        <a:buSzTx/>
                        <a:buFontTx/>
                        <a:buNone/>
                        <a:tabLst/>
                        <a:defRPr/>
                      </a:pPr>
                      <a:r>
                        <a:rPr lang="de-DE" sz="1300" b="1" dirty="0" err="1">
                          <a:solidFill>
                            <a:srgbClr val="E97924"/>
                          </a:solidFill>
                          <a:latin typeface="Calibri" panose="020F0502020204030204" pitchFamily="34" charset="0"/>
                          <a:cs typeface="Calibri" panose="020F0502020204030204" pitchFamily="34" charset="0"/>
                        </a:rPr>
                        <a:t>Diversity</a:t>
                      </a:r>
                      <a:r>
                        <a:rPr lang="de-DE" sz="1300" b="1" dirty="0">
                          <a:solidFill>
                            <a:srgbClr val="E97924"/>
                          </a:solidFill>
                          <a:latin typeface="Calibri" panose="020F0502020204030204" pitchFamily="34" charset="0"/>
                          <a:cs typeface="Calibri" panose="020F0502020204030204" pitchFamily="34" charset="0"/>
                        </a:rPr>
                        <a:t> and </a:t>
                      </a:r>
                      <a:r>
                        <a:rPr lang="de-DE" sz="1300" b="1" dirty="0" err="1">
                          <a:solidFill>
                            <a:srgbClr val="E97924"/>
                          </a:solidFill>
                          <a:latin typeface="Calibri" panose="020F0502020204030204" pitchFamily="34" charset="0"/>
                          <a:cs typeface="Calibri" panose="020F0502020204030204" pitchFamily="34" charset="0"/>
                        </a:rPr>
                        <a:t>Inclusion</a:t>
                      </a:r>
                      <a:r>
                        <a:rPr lang="de-DE" sz="1300" b="1" dirty="0">
                          <a:solidFill>
                            <a:srgbClr val="E97924"/>
                          </a:solidFill>
                          <a:latin typeface="Calibri" panose="020F0502020204030204" pitchFamily="34" charset="0"/>
                          <a:cs typeface="Calibri" panose="020F0502020204030204" pitchFamily="34" charset="0"/>
                        </a:rPr>
                        <a:t> Management</a:t>
                      </a:r>
                    </a:p>
                    <a:p>
                      <a:pPr marL="0" marR="0" lvl="0" indent="0" algn="l" defTabSz="2072941" rtl="0" eaLnBrk="1" fontAlgn="auto" latinLnBrk="0" hangingPunct="1">
                        <a:lnSpc>
                          <a:spcPts val="1320"/>
                        </a:lnSpc>
                        <a:spcBef>
                          <a:spcPts val="0"/>
                        </a:spcBef>
                        <a:spcAft>
                          <a:spcPts val="0"/>
                        </a:spcAft>
                        <a:buClrTx/>
                        <a:buSzTx/>
                        <a:buFontTx/>
                        <a:buNone/>
                        <a:tabLst/>
                        <a:defRPr/>
                      </a:pPr>
                      <a:endParaRPr lang="de-DE" sz="1300" b="1" dirty="0">
                        <a:solidFill>
                          <a:srgbClr val="E97924"/>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2072941" rtl="0" eaLnBrk="1" fontAlgn="auto" latinLnBrk="0" hangingPunct="1">
                        <a:lnSpc>
                          <a:spcPts val="1220"/>
                        </a:lnSpc>
                        <a:spcBef>
                          <a:spcPts val="0"/>
                        </a:spcBef>
                        <a:spcAft>
                          <a:spcPts val="0"/>
                        </a:spcAft>
                        <a:buClrTx/>
                        <a:buSzTx/>
                        <a:buFontTx/>
                        <a:buNone/>
                        <a:tabLst/>
                        <a:defRPr/>
                      </a:pPr>
                      <a:r>
                        <a:rPr lang="en-US" sz="1100" b="0" dirty="0">
                          <a:solidFill>
                            <a:srgbClr val="0C2D45"/>
                          </a:solidFill>
                          <a:latin typeface="Calibri" panose="020F0502020204030204" pitchFamily="34" charset="0"/>
                          <a:cs typeface="Calibri" panose="020F0502020204030204" pitchFamily="34" charset="0"/>
                        </a:rPr>
                        <a:t>In the entrepreneurial world, embracing diversity and fostering inclusivity can be a significant asset. This involves valuing cross-cultural interactions and actively engaging in diverse communities to create an inclusive business environment.</a:t>
                      </a: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2535488"/>
                  </a:ext>
                </a:extLst>
              </a:tr>
              <a:tr h="737328">
                <a:tc>
                  <a:txBody>
                    <a:bodyPr/>
                    <a:lstStyle/>
                    <a:p>
                      <a:pPr marL="0" marR="0" lvl="0" indent="0" algn="l" defTabSz="2072941" rtl="0" eaLnBrk="1" fontAlgn="auto" latinLnBrk="0" hangingPunct="1">
                        <a:lnSpc>
                          <a:spcPts val="1320"/>
                        </a:lnSpc>
                        <a:spcBef>
                          <a:spcPts val="0"/>
                        </a:spcBef>
                        <a:spcAft>
                          <a:spcPts val="0"/>
                        </a:spcAft>
                        <a:buClrTx/>
                        <a:buSzTx/>
                        <a:buFontTx/>
                        <a:buNone/>
                        <a:tabLst/>
                        <a:defRPr/>
                      </a:pPr>
                      <a:r>
                        <a:rPr lang="de-DE" sz="1300" b="1" dirty="0">
                          <a:solidFill>
                            <a:srgbClr val="E97924"/>
                          </a:solidFill>
                          <a:latin typeface="Calibri" panose="020F0502020204030204" pitchFamily="34" charset="0"/>
                          <a:cs typeface="Calibri" panose="020F0502020204030204" pitchFamily="34" charset="0"/>
                        </a:rPr>
                        <a:t>Self-Confidence           and </a:t>
                      </a:r>
                      <a:r>
                        <a:rPr lang="de-DE" sz="1300" b="1" dirty="0" err="1">
                          <a:solidFill>
                            <a:srgbClr val="E97924"/>
                          </a:solidFill>
                          <a:latin typeface="Calibri" panose="020F0502020204030204" pitchFamily="34" charset="0"/>
                          <a:cs typeface="Calibri" panose="020F0502020204030204" pitchFamily="34" charset="0"/>
                        </a:rPr>
                        <a:t>Assertiveness</a:t>
                      </a:r>
                      <a:endParaRPr lang="de-DE" sz="1300" b="1" dirty="0">
                        <a:solidFill>
                          <a:srgbClr val="E97924"/>
                        </a:solidFill>
                        <a:latin typeface="Calibri" panose="020F0502020204030204" pitchFamily="34" charset="0"/>
                        <a:cs typeface="Calibri" panose="020F0502020204030204" pitchFamily="34" charset="0"/>
                      </a:endParaRPr>
                    </a:p>
                    <a:p>
                      <a:pPr marL="0" marR="0" lvl="0" indent="0" algn="l" defTabSz="2072941" rtl="0" eaLnBrk="1" fontAlgn="auto" latinLnBrk="0" hangingPunct="1">
                        <a:lnSpc>
                          <a:spcPts val="1320"/>
                        </a:lnSpc>
                        <a:spcBef>
                          <a:spcPts val="0"/>
                        </a:spcBef>
                        <a:spcAft>
                          <a:spcPts val="0"/>
                        </a:spcAft>
                        <a:buClrTx/>
                        <a:buSzTx/>
                        <a:buFontTx/>
                        <a:buNone/>
                        <a:tabLst/>
                        <a:defRPr/>
                      </a:pPr>
                      <a:endParaRPr lang="de-DE" sz="1300" b="1" dirty="0">
                        <a:solidFill>
                          <a:srgbClr val="E97924"/>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2072941" rtl="0" eaLnBrk="1" fontAlgn="auto" latinLnBrk="0" hangingPunct="1">
                        <a:lnSpc>
                          <a:spcPts val="1220"/>
                        </a:lnSpc>
                        <a:spcBef>
                          <a:spcPts val="0"/>
                        </a:spcBef>
                        <a:spcAft>
                          <a:spcPts val="0"/>
                        </a:spcAft>
                        <a:buClrTx/>
                        <a:buSzTx/>
                        <a:buFontTx/>
                        <a:buNone/>
                        <a:tabLst/>
                        <a:defRPr/>
                      </a:pPr>
                      <a:r>
                        <a:rPr lang="en-US" sz="1100" b="0" dirty="0">
                          <a:solidFill>
                            <a:srgbClr val="0C2D45"/>
                          </a:solidFill>
                          <a:latin typeface="Calibri" panose="020F0502020204030204" pitchFamily="34" charset="0"/>
                          <a:cs typeface="Calibri" panose="020F0502020204030204" pitchFamily="34" charset="0"/>
                        </a:rPr>
                        <a:t>Embarking on an entrepreneurial journey requires a level of self-assuredness. This means cultivating self-confidence, acknowledging achievements, and presenting oneself confidently in various professional contexts.</a:t>
                      </a: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6444118"/>
                  </a:ext>
                </a:extLst>
              </a:tr>
              <a:tr h="729205">
                <a:tc>
                  <a:txBody>
                    <a:bodyPr/>
                    <a:lstStyle/>
                    <a:p>
                      <a:pPr marL="0" marR="0" lvl="0" indent="0" algn="l" defTabSz="2072941" rtl="0" eaLnBrk="1" fontAlgn="auto" latinLnBrk="0" hangingPunct="1">
                        <a:lnSpc>
                          <a:spcPts val="1320"/>
                        </a:lnSpc>
                        <a:spcBef>
                          <a:spcPts val="0"/>
                        </a:spcBef>
                        <a:spcAft>
                          <a:spcPts val="0"/>
                        </a:spcAft>
                        <a:buClrTx/>
                        <a:buSzTx/>
                        <a:buFontTx/>
                        <a:buNone/>
                        <a:tabLst/>
                        <a:defRPr/>
                      </a:pPr>
                      <a:r>
                        <a:rPr lang="en-US" sz="1300" b="1" dirty="0">
                          <a:solidFill>
                            <a:srgbClr val="E97924"/>
                          </a:solidFill>
                          <a:latin typeface="Calibri" panose="020F0502020204030204" pitchFamily="34" charset="0"/>
                          <a:cs typeface="Calibri" panose="020F0502020204030204" pitchFamily="34" charset="0"/>
                        </a:rPr>
                        <a:t>Global Business Acumen</a:t>
                      </a:r>
                    </a:p>
                    <a:p>
                      <a:pPr marL="0" marR="0" lvl="0" indent="0" algn="l" defTabSz="2072941" rtl="0" eaLnBrk="1" fontAlgn="auto" latinLnBrk="0" hangingPunct="1">
                        <a:lnSpc>
                          <a:spcPts val="1320"/>
                        </a:lnSpc>
                        <a:spcBef>
                          <a:spcPts val="0"/>
                        </a:spcBef>
                        <a:spcAft>
                          <a:spcPts val="0"/>
                        </a:spcAft>
                        <a:buClrTx/>
                        <a:buSzTx/>
                        <a:buFontTx/>
                        <a:buNone/>
                        <a:tabLst/>
                        <a:defRPr/>
                      </a:pPr>
                      <a:endParaRPr lang="en-US" sz="1300" b="1" dirty="0">
                        <a:solidFill>
                          <a:srgbClr val="E97924"/>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2072941" rtl="0" eaLnBrk="1" fontAlgn="auto" latinLnBrk="0" hangingPunct="1">
                        <a:lnSpc>
                          <a:spcPts val="1220"/>
                        </a:lnSpc>
                        <a:spcBef>
                          <a:spcPts val="0"/>
                        </a:spcBef>
                        <a:spcAft>
                          <a:spcPts val="0"/>
                        </a:spcAft>
                        <a:buClrTx/>
                        <a:buSzTx/>
                        <a:buFontTx/>
                        <a:buNone/>
                        <a:tabLst/>
                        <a:defRPr/>
                      </a:pPr>
                      <a:r>
                        <a:rPr lang="en-US" sz="1100" b="0" dirty="0">
                          <a:solidFill>
                            <a:srgbClr val="0C2D45"/>
                          </a:solidFill>
                          <a:latin typeface="Calibri" panose="020F0502020204030204" pitchFamily="34" charset="0"/>
                          <a:cs typeface="Calibri" panose="020F0502020204030204" pitchFamily="34" charset="0"/>
                        </a:rPr>
                        <a:t>Thinking globally can pave the way for international success in business. This approach involves adopting a global mindset, analyzing international market suitability, and developing strategies for successful market entry and adaptation.</a:t>
                      </a: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4498070"/>
                  </a:ext>
                </a:extLst>
              </a:tr>
              <a:tr h="914400">
                <a:tc>
                  <a:txBody>
                    <a:bodyPr/>
                    <a:lstStyle/>
                    <a:p>
                      <a:pPr marL="0" marR="0" lvl="0" indent="0" algn="l" defTabSz="2072941" rtl="0" eaLnBrk="1" fontAlgn="auto" latinLnBrk="0" hangingPunct="1">
                        <a:lnSpc>
                          <a:spcPts val="1320"/>
                        </a:lnSpc>
                        <a:spcBef>
                          <a:spcPts val="0"/>
                        </a:spcBef>
                        <a:spcAft>
                          <a:spcPts val="0"/>
                        </a:spcAft>
                        <a:buClrTx/>
                        <a:buSzTx/>
                        <a:buFontTx/>
                        <a:buNone/>
                        <a:tabLst/>
                        <a:defRPr/>
                      </a:pPr>
                      <a:r>
                        <a:rPr lang="en-US" sz="1300" b="1" dirty="0">
                          <a:solidFill>
                            <a:srgbClr val="E97924"/>
                          </a:solidFill>
                          <a:latin typeface="Calibri" panose="020F0502020204030204" pitchFamily="34" charset="0"/>
                          <a:cs typeface="Calibri" panose="020F0502020204030204" pitchFamily="34" charset="0"/>
                        </a:rPr>
                        <a:t>Emotional Resilience and Well-being</a:t>
                      </a:r>
                    </a:p>
                    <a:p>
                      <a:pPr marL="0" marR="0" lvl="0" indent="0" algn="l" defTabSz="2072941" rtl="0" eaLnBrk="1" fontAlgn="auto" latinLnBrk="0" hangingPunct="1">
                        <a:lnSpc>
                          <a:spcPts val="1320"/>
                        </a:lnSpc>
                        <a:spcBef>
                          <a:spcPts val="0"/>
                        </a:spcBef>
                        <a:spcAft>
                          <a:spcPts val="0"/>
                        </a:spcAft>
                        <a:buClrTx/>
                        <a:buSzTx/>
                        <a:buFontTx/>
                        <a:buNone/>
                        <a:tabLst/>
                        <a:defRPr/>
                      </a:pPr>
                      <a:endParaRPr lang="en-US" sz="1300" b="1" dirty="0">
                        <a:solidFill>
                          <a:srgbClr val="E97924"/>
                        </a:solidFill>
                        <a:latin typeface="Calibri" panose="020F0502020204030204" pitchFamily="34" charset="0"/>
                        <a:cs typeface="Calibri" panose="020F0502020204030204" pitchFamily="34" charset="0"/>
                      </a:endParaRPr>
                    </a:p>
                    <a:p>
                      <a:pPr marL="0" marR="0" lvl="0" indent="0" algn="l" defTabSz="2072941" rtl="0" eaLnBrk="1" fontAlgn="auto" latinLnBrk="0" hangingPunct="1">
                        <a:lnSpc>
                          <a:spcPts val="1320"/>
                        </a:lnSpc>
                        <a:spcBef>
                          <a:spcPts val="0"/>
                        </a:spcBef>
                        <a:spcAft>
                          <a:spcPts val="0"/>
                        </a:spcAft>
                        <a:buClrTx/>
                        <a:buSzTx/>
                        <a:buFontTx/>
                        <a:buNone/>
                        <a:tabLst/>
                        <a:defRPr/>
                      </a:pPr>
                      <a:endParaRPr lang="en-US" sz="1300" b="1" dirty="0">
                        <a:solidFill>
                          <a:srgbClr val="E97924"/>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2072941" rtl="0" eaLnBrk="1" fontAlgn="auto" latinLnBrk="0" hangingPunct="1">
                        <a:lnSpc>
                          <a:spcPts val="1220"/>
                        </a:lnSpc>
                        <a:spcBef>
                          <a:spcPts val="0"/>
                        </a:spcBef>
                        <a:spcAft>
                          <a:spcPts val="0"/>
                        </a:spcAft>
                        <a:buClrTx/>
                        <a:buSzTx/>
                        <a:buFontTx/>
                        <a:buNone/>
                        <a:tabLst/>
                        <a:defRPr/>
                      </a:pPr>
                      <a:r>
                        <a:rPr lang="de-DE" sz="1100" b="0" dirty="0">
                          <a:solidFill>
                            <a:srgbClr val="0C2D45"/>
                          </a:solidFill>
                          <a:latin typeface="Calibri" panose="020F0502020204030204" pitchFamily="34" charset="0"/>
                          <a:cs typeface="Calibri" panose="020F0502020204030204" pitchFamily="34" charset="0"/>
                        </a:rPr>
                        <a:t>Prioritizing mental well-being is essential for achieving entrepreneurial success. This includes recognizing the importance of mental health, managing stress proactively, and balancing business pursuits with personal well-being.</a:t>
                      </a:r>
                    </a:p>
                    <a:p>
                      <a:pPr marL="0" marR="0" lvl="0" indent="0" algn="l" defTabSz="2072941" rtl="0" eaLnBrk="1" fontAlgn="auto" latinLnBrk="0" hangingPunct="1">
                        <a:lnSpc>
                          <a:spcPts val="1220"/>
                        </a:lnSpc>
                        <a:spcBef>
                          <a:spcPts val="0"/>
                        </a:spcBef>
                        <a:spcAft>
                          <a:spcPts val="0"/>
                        </a:spcAft>
                        <a:buClrTx/>
                        <a:buSzTx/>
                        <a:buFontTx/>
                        <a:buNone/>
                        <a:tabLst/>
                        <a:defRPr/>
                      </a:pPr>
                      <a:endParaRPr lang="de-DE" sz="1100" b="0" dirty="0">
                        <a:solidFill>
                          <a:srgbClr val="0C2D45"/>
                        </a:solidFill>
                        <a:latin typeface="Calibri" panose="020F0502020204030204" pitchFamily="34" charset="0"/>
                        <a:cs typeface="Calibri" panose="020F0502020204030204" pitchFamily="34" charset="0"/>
                      </a:endParaRPr>
                    </a:p>
                    <a:p>
                      <a:pPr marL="0" marR="0" lvl="0" indent="0" algn="l" defTabSz="2072941" rtl="0" eaLnBrk="1" fontAlgn="auto" latinLnBrk="0" hangingPunct="1">
                        <a:lnSpc>
                          <a:spcPts val="1220"/>
                        </a:lnSpc>
                        <a:spcBef>
                          <a:spcPts val="0"/>
                        </a:spcBef>
                        <a:spcAft>
                          <a:spcPts val="0"/>
                        </a:spcAft>
                        <a:buClrTx/>
                        <a:buSzTx/>
                        <a:buFontTx/>
                        <a:buNone/>
                        <a:tabLst/>
                        <a:defRPr/>
                      </a:pPr>
                      <a:endParaRPr lang="de-DE" sz="1100" b="0" dirty="0">
                        <a:solidFill>
                          <a:srgbClr val="0C2D45"/>
                        </a:solidFill>
                        <a:latin typeface="Calibri" panose="020F0502020204030204" pitchFamily="34" charset="0"/>
                        <a:cs typeface="Calibri" panose="020F0502020204030204" pitchFamily="34" charset="0"/>
                      </a:endParaRPr>
                    </a:p>
                    <a:p>
                      <a:pPr>
                        <a:lnSpc>
                          <a:spcPts val="1220"/>
                        </a:lnSpc>
                      </a:pPr>
                      <a:endParaRPr lang="de-DE" sz="1100" b="0" dirty="0">
                        <a:solidFill>
                          <a:srgbClr val="0C2D45"/>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5952241"/>
                  </a:ext>
                </a:extLst>
              </a:tr>
            </a:tbl>
          </a:graphicData>
        </a:graphic>
      </p:graphicFrame>
      <p:grpSp>
        <p:nvGrpSpPr>
          <p:cNvPr id="26" name="Graphic 3">
            <a:extLst>
              <a:ext uri="{FF2B5EF4-FFF2-40B4-BE49-F238E27FC236}">
                <a16:creationId xmlns:a16="http://schemas.microsoft.com/office/drawing/2014/main" id="{057C964A-794B-848D-D01D-337E7C3F460C}"/>
              </a:ext>
            </a:extLst>
          </p:cNvPr>
          <p:cNvGrpSpPr>
            <a:grpSpLocks noChangeAspect="1"/>
          </p:cNvGrpSpPr>
          <p:nvPr/>
        </p:nvGrpSpPr>
        <p:grpSpPr>
          <a:xfrm>
            <a:off x="6156217" y="332622"/>
            <a:ext cx="944720" cy="947195"/>
            <a:chOff x="10620068" y="399814"/>
            <a:chExt cx="1088878" cy="1091730"/>
          </a:xfrm>
          <a:solidFill>
            <a:srgbClr val="0C2D45"/>
          </a:solidFill>
        </p:grpSpPr>
        <p:sp>
          <p:nvSpPr>
            <p:cNvPr id="27" name="Freeform 26">
              <a:extLst>
                <a:ext uri="{FF2B5EF4-FFF2-40B4-BE49-F238E27FC236}">
                  <a16:creationId xmlns:a16="http://schemas.microsoft.com/office/drawing/2014/main" id="{A62FD108-48C8-44F0-102E-17DEC0670665}"/>
                </a:ext>
              </a:extLst>
            </p:cNvPr>
            <p:cNvSpPr/>
            <p:nvPr/>
          </p:nvSpPr>
          <p:spPr>
            <a:xfrm>
              <a:off x="11182336" y="424610"/>
              <a:ext cx="318160" cy="359301"/>
            </a:xfrm>
            <a:custGeom>
              <a:avLst/>
              <a:gdLst>
                <a:gd name="connsiteX0" fmla="*/ 54855 w 318160"/>
                <a:gd name="connsiteY0" fmla="*/ 38399 h 359301"/>
                <a:gd name="connsiteX1" fmla="*/ 156338 w 318160"/>
                <a:gd name="connsiteY1" fmla="*/ 0 h 359301"/>
                <a:gd name="connsiteX2" fmla="*/ 271533 w 318160"/>
                <a:gd name="connsiteY2" fmla="*/ 46627 h 359301"/>
                <a:gd name="connsiteX3" fmla="*/ 318160 w 318160"/>
                <a:gd name="connsiteY3" fmla="*/ 161823 h 359301"/>
                <a:gd name="connsiteX4" fmla="*/ 238621 w 318160"/>
                <a:gd name="connsiteY4" fmla="*/ 301704 h 359301"/>
                <a:gd name="connsiteX5" fmla="*/ 213936 w 318160"/>
                <a:gd name="connsiteY5" fmla="*/ 345588 h 359301"/>
                <a:gd name="connsiteX6" fmla="*/ 213936 w 318160"/>
                <a:gd name="connsiteY6" fmla="*/ 359302 h 359301"/>
                <a:gd name="connsiteX7" fmla="*/ 175536 w 318160"/>
                <a:gd name="connsiteY7" fmla="*/ 359302 h 359301"/>
                <a:gd name="connsiteX8" fmla="*/ 175536 w 318160"/>
                <a:gd name="connsiteY8" fmla="*/ 249591 h 359301"/>
                <a:gd name="connsiteX9" fmla="*/ 194736 w 318160"/>
                <a:gd name="connsiteY9" fmla="*/ 249591 h 359301"/>
                <a:gd name="connsiteX10" fmla="*/ 211193 w 318160"/>
                <a:gd name="connsiteY10" fmla="*/ 233135 h 359301"/>
                <a:gd name="connsiteX11" fmla="*/ 194736 w 318160"/>
                <a:gd name="connsiteY11" fmla="*/ 216678 h 359301"/>
                <a:gd name="connsiteX12" fmla="*/ 123425 w 318160"/>
                <a:gd name="connsiteY12" fmla="*/ 216678 h 359301"/>
                <a:gd name="connsiteX13" fmla="*/ 106967 w 318160"/>
                <a:gd name="connsiteY13" fmla="*/ 233135 h 359301"/>
                <a:gd name="connsiteX14" fmla="*/ 123425 w 318160"/>
                <a:gd name="connsiteY14" fmla="*/ 249591 h 359301"/>
                <a:gd name="connsiteX15" fmla="*/ 142624 w 318160"/>
                <a:gd name="connsiteY15" fmla="*/ 249591 h 359301"/>
                <a:gd name="connsiteX16" fmla="*/ 142624 w 318160"/>
                <a:gd name="connsiteY16" fmla="*/ 359302 h 359301"/>
                <a:gd name="connsiteX17" fmla="*/ 104225 w 318160"/>
                <a:gd name="connsiteY17" fmla="*/ 359302 h 359301"/>
                <a:gd name="connsiteX18" fmla="*/ 104225 w 318160"/>
                <a:gd name="connsiteY18" fmla="*/ 345588 h 359301"/>
                <a:gd name="connsiteX19" fmla="*/ 79539 w 318160"/>
                <a:gd name="connsiteY19" fmla="*/ 301704 h 359301"/>
                <a:gd name="connsiteX20" fmla="*/ 0 w 318160"/>
                <a:gd name="connsiteY20" fmla="*/ 161823 h 359301"/>
                <a:gd name="connsiteX21" fmla="*/ 19200 w 318160"/>
                <a:gd name="connsiteY21" fmla="*/ 85026 h 35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8160" h="359301">
                  <a:moveTo>
                    <a:pt x="54855" y="38399"/>
                  </a:moveTo>
                  <a:cubicBezTo>
                    <a:pt x="82283" y="13714"/>
                    <a:pt x="117939" y="2743"/>
                    <a:pt x="156338" y="0"/>
                  </a:cubicBezTo>
                  <a:cubicBezTo>
                    <a:pt x="200222" y="0"/>
                    <a:pt x="241363" y="16457"/>
                    <a:pt x="271533" y="46627"/>
                  </a:cubicBezTo>
                  <a:cubicBezTo>
                    <a:pt x="301704" y="76797"/>
                    <a:pt x="318160" y="117939"/>
                    <a:pt x="318160" y="161823"/>
                  </a:cubicBezTo>
                  <a:cubicBezTo>
                    <a:pt x="318160" y="219421"/>
                    <a:pt x="287991" y="271533"/>
                    <a:pt x="238621" y="301704"/>
                  </a:cubicBezTo>
                  <a:cubicBezTo>
                    <a:pt x="222163" y="309932"/>
                    <a:pt x="213936" y="329131"/>
                    <a:pt x="213936" y="345588"/>
                  </a:cubicBezTo>
                  <a:lnTo>
                    <a:pt x="213936" y="359302"/>
                  </a:lnTo>
                  <a:lnTo>
                    <a:pt x="175536" y="359302"/>
                  </a:lnTo>
                  <a:lnTo>
                    <a:pt x="175536" y="249591"/>
                  </a:lnTo>
                  <a:lnTo>
                    <a:pt x="194736" y="249591"/>
                  </a:lnTo>
                  <a:cubicBezTo>
                    <a:pt x="202964" y="249591"/>
                    <a:pt x="211193" y="241363"/>
                    <a:pt x="211193" y="233135"/>
                  </a:cubicBezTo>
                  <a:cubicBezTo>
                    <a:pt x="211193" y="224906"/>
                    <a:pt x="202964" y="216678"/>
                    <a:pt x="194736" y="216678"/>
                  </a:cubicBezTo>
                  <a:lnTo>
                    <a:pt x="123425" y="216678"/>
                  </a:lnTo>
                  <a:cubicBezTo>
                    <a:pt x="115197" y="216678"/>
                    <a:pt x="106967" y="224906"/>
                    <a:pt x="106967" y="233135"/>
                  </a:cubicBezTo>
                  <a:cubicBezTo>
                    <a:pt x="106967" y="241363"/>
                    <a:pt x="115197" y="249591"/>
                    <a:pt x="123425" y="249591"/>
                  </a:cubicBezTo>
                  <a:lnTo>
                    <a:pt x="142624" y="249591"/>
                  </a:lnTo>
                  <a:lnTo>
                    <a:pt x="142624" y="359302"/>
                  </a:lnTo>
                  <a:lnTo>
                    <a:pt x="104225" y="359302"/>
                  </a:lnTo>
                  <a:lnTo>
                    <a:pt x="104225" y="345588"/>
                  </a:lnTo>
                  <a:cubicBezTo>
                    <a:pt x="104225" y="326389"/>
                    <a:pt x="93253" y="309932"/>
                    <a:pt x="79539" y="301704"/>
                  </a:cubicBezTo>
                  <a:cubicBezTo>
                    <a:pt x="30170" y="274276"/>
                    <a:pt x="0" y="219421"/>
                    <a:pt x="0" y="161823"/>
                  </a:cubicBezTo>
                  <a:cubicBezTo>
                    <a:pt x="0" y="134395"/>
                    <a:pt x="5486" y="106968"/>
                    <a:pt x="19200" y="85026"/>
                  </a:cubicBezTo>
                </a:path>
              </a:pathLst>
            </a:custGeom>
            <a:solidFill>
              <a:srgbClr val="E97924"/>
            </a:solidFill>
            <a:ln w="27426" cap="flat">
              <a:noFill/>
              <a:prstDash val="solid"/>
              <a:miter/>
            </a:ln>
          </p:spPr>
          <p:txBody>
            <a:bodyPr rtlCol="0" anchor="ctr"/>
            <a:lstStyle/>
            <a:p>
              <a:endParaRPr lang="en-US" dirty="0"/>
            </a:p>
          </p:txBody>
        </p:sp>
        <p:grpSp>
          <p:nvGrpSpPr>
            <p:cNvPr id="28" name="Graphic 3">
              <a:extLst>
                <a:ext uri="{FF2B5EF4-FFF2-40B4-BE49-F238E27FC236}">
                  <a16:creationId xmlns:a16="http://schemas.microsoft.com/office/drawing/2014/main" id="{51075693-BC16-029F-E1BF-51B3E4D25F6F}"/>
                </a:ext>
              </a:extLst>
            </p:cNvPr>
            <p:cNvGrpSpPr/>
            <p:nvPr/>
          </p:nvGrpSpPr>
          <p:grpSpPr>
            <a:xfrm>
              <a:off x="10620068" y="399814"/>
              <a:ext cx="1088878" cy="1091730"/>
              <a:chOff x="10620068" y="399814"/>
              <a:chExt cx="1088878" cy="1091730"/>
            </a:xfrm>
            <a:grpFill/>
          </p:grpSpPr>
          <p:sp>
            <p:nvSpPr>
              <p:cNvPr id="29" name="Freeform 28">
                <a:extLst>
                  <a:ext uri="{FF2B5EF4-FFF2-40B4-BE49-F238E27FC236}">
                    <a16:creationId xmlns:a16="http://schemas.microsoft.com/office/drawing/2014/main" id="{64E39FCD-E705-0E1B-ED50-65E2F6DBFBE6}"/>
                  </a:ext>
                </a:extLst>
              </p:cNvPr>
              <p:cNvSpPr/>
              <p:nvPr/>
            </p:nvSpPr>
            <p:spPr>
              <a:xfrm>
                <a:off x="10847718" y="893622"/>
                <a:ext cx="32913" cy="49369"/>
              </a:xfrm>
              <a:custGeom>
                <a:avLst/>
                <a:gdLst>
                  <a:gd name="connsiteX0" fmla="*/ 16456 w 32913"/>
                  <a:gd name="connsiteY0" fmla="*/ 0 h 49369"/>
                  <a:gd name="connsiteX1" fmla="*/ 0 w 32913"/>
                  <a:gd name="connsiteY1" fmla="*/ 16457 h 49369"/>
                  <a:gd name="connsiteX2" fmla="*/ 0 w 32913"/>
                  <a:gd name="connsiteY2" fmla="*/ 32913 h 49369"/>
                  <a:gd name="connsiteX3" fmla="*/ 16456 w 32913"/>
                  <a:gd name="connsiteY3" fmla="*/ 49370 h 49369"/>
                  <a:gd name="connsiteX4" fmla="*/ 32914 w 32913"/>
                  <a:gd name="connsiteY4" fmla="*/ 32913 h 49369"/>
                  <a:gd name="connsiteX5" fmla="*/ 32914 w 32913"/>
                  <a:gd name="connsiteY5" fmla="*/ 16457 h 49369"/>
                  <a:gd name="connsiteX6" fmla="*/ 16456 w 32913"/>
                  <a:gd name="connsiteY6" fmla="*/ 0 h 4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49369">
                    <a:moveTo>
                      <a:pt x="16456" y="0"/>
                    </a:moveTo>
                    <a:cubicBezTo>
                      <a:pt x="8228" y="0"/>
                      <a:pt x="0" y="8228"/>
                      <a:pt x="0" y="16457"/>
                    </a:cubicBezTo>
                    <a:lnTo>
                      <a:pt x="0" y="32913"/>
                    </a:lnTo>
                    <a:cubicBezTo>
                      <a:pt x="0" y="41141"/>
                      <a:pt x="8228" y="49370"/>
                      <a:pt x="16456" y="49370"/>
                    </a:cubicBezTo>
                    <a:cubicBezTo>
                      <a:pt x="24686" y="49370"/>
                      <a:pt x="32914" y="41141"/>
                      <a:pt x="32914" y="32913"/>
                    </a:cubicBezTo>
                    <a:lnTo>
                      <a:pt x="32914" y="16457"/>
                    </a:lnTo>
                    <a:cubicBezTo>
                      <a:pt x="32914" y="8228"/>
                      <a:pt x="24686" y="0"/>
                      <a:pt x="16456" y="0"/>
                    </a:cubicBezTo>
                    <a:close/>
                  </a:path>
                </a:pathLst>
              </a:custGeom>
              <a:grpFill/>
              <a:ln w="27426"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C5224D90-FB17-A173-FCAD-6EC1FD243A66}"/>
                  </a:ext>
                </a:extLst>
              </p:cNvPr>
              <p:cNvSpPr/>
              <p:nvPr/>
            </p:nvSpPr>
            <p:spPr>
              <a:xfrm>
                <a:off x="10987598" y="893622"/>
                <a:ext cx="32913" cy="49369"/>
              </a:xfrm>
              <a:custGeom>
                <a:avLst/>
                <a:gdLst>
                  <a:gd name="connsiteX0" fmla="*/ 16458 w 32913"/>
                  <a:gd name="connsiteY0" fmla="*/ 49370 h 49369"/>
                  <a:gd name="connsiteX1" fmla="*/ 32914 w 32913"/>
                  <a:gd name="connsiteY1" fmla="*/ 32913 h 49369"/>
                  <a:gd name="connsiteX2" fmla="*/ 32914 w 32913"/>
                  <a:gd name="connsiteY2" fmla="*/ 16457 h 49369"/>
                  <a:gd name="connsiteX3" fmla="*/ 16458 w 32913"/>
                  <a:gd name="connsiteY3" fmla="*/ 0 h 49369"/>
                  <a:gd name="connsiteX4" fmla="*/ 0 w 32913"/>
                  <a:gd name="connsiteY4" fmla="*/ 16457 h 49369"/>
                  <a:gd name="connsiteX5" fmla="*/ 0 w 32913"/>
                  <a:gd name="connsiteY5" fmla="*/ 32913 h 49369"/>
                  <a:gd name="connsiteX6" fmla="*/ 16458 w 32913"/>
                  <a:gd name="connsiteY6" fmla="*/ 49370 h 4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49369">
                    <a:moveTo>
                      <a:pt x="16458" y="49370"/>
                    </a:moveTo>
                    <a:cubicBezTo>
                      <a:pt x="24686" y="49370"/>
                      <a:pt x="32914" y="41141"/>
                      <a:pt x="32914" y="32913"/>
                    </a:cubicBezTo>
                    <a:lnTo>
                      <a:pt x="32914" y="16457"/>
                    </a:lnTo>
                    <a:cubicBezTo>
                      <a:pt x="32914" y="8228"/>
                      <a:pt x="24686" y="0"/>
                      <a:pt x="16458" y="0"/>
                    </a:cubicBezTo>
                    <a:cubicBezTo>
                      <a:pt x="8230" y="0"/>
                      <a:pt x="0" y="8228"/>
                      <a:pt x="0" y="16457"/>
                    </a:cubicBezTo>
                    <a:lnTo>
                      <a:pt x="0" y="32913"/>
                    </a:lnTo>
                    <a:cubicBezTo>
                      <a:pt x="0" y="43884"/>
                      <a:pt x="8230" y="49370"/>
                      <a:pt x="16458" y="49370"/>
                    </a:cubicBezTo>
                    <a:close/>
                  </a:path>
                </a:pathLst>
              </a:custGeom>
              <a:grpFill/>
              <a:ln w="27426"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23B80952-AB63-8EB1-B640-21BD91DEF5B7}"/>
                  </a:ext>
                </a:extLst>
              </p:cNvPr>
              <p:cNvSpPr/>
              <p:nvPr/>
            </p:nvSpPr>
            <p:spPr>
              <a:xfrm>
                <a:off x="10888748" y="981279"/>
                <a:ext cx="93476" cy="49480"/>
              </a:xfrm>
              <a:custGeom>
                <a:avLst/>
                <a:gdLst>
                  <a:gd name="connsiteX0" fmla="*/ 90622 w 93476"/>
                  <a:gd name="connsiteY0" fmla="*/ 24796 h 49480"/>
                  <a:gd name="connsiteX1" fmla="*/ 85136 w 93476"/>
                  <a:gd name="connsiteY1" fmla="*/ 2854 h 49480"/>
                  <a:gd name="connsiteX2" fmla="*/ 63194 w 93476"/>
                  <a:gd name="connsiteY2" fmla="*/ 8339 h 49480"/>
                  <a:gd name="connsiteX3" fmla="*/ 46738 w 93476"/>
                  <a:gd name="connsiteY3" fmla="*/ 19311 h 49480"/>
                  <a:gd name="connsiteX4" fmla="*/ 30281 w 93476"/>
                  <a:gd name="connsiteY4" fmla="*/ 8339 h 49480"/>
                  <a:gd name="connsiteX5" fmla="*/ 8339 w 93476"/>
                  <a:gd name="connsiteY5" fmla="*/ 2854 h 49480"/>
                  <a:gd name="connsiteX6" fmla="*/ 2853 w 93476"/>
                  <a:gd name="connsiteY6" fmla="*/ 24796 h 49480"/>
                  <a:gd name="connsiteX7" fmla="*/ 46738 w 93476"/>
                  <a:gd name="connsiteY7" fmla="*/ 49481 h 49480"/>
                  <a:gd name="connsiteX8" fmla="*/ 90622 w 93476"/>
                  <a:gd name="connsiteY8" fmla="*/ 24796 h 4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49480">
                    <a:moveTo>
                      <a:pt x="90622" y="24796"/>
                    </a:moveTo>
                    <a:cubicBezTo>
                      <a:pt x="96108" y="16568"/>
                      <a:pt x="93366" y="8339"/>
                      <a:pt x="85136" y="2854"/>
                    </a:cubicBezTo>
                    <a:cubicBezTo>
                      <a:pt x="76908" y="-2632"/>
                      <a:pt x="68680" y="111"/>
                      <a:pt x="63194" y="8339"/>
                    </a:cubicBezTo>
                    <a:cubicBezTo>
                      <a:pt x="60452" y="13825"/>
                      <a:pt x="52224" y="19311"/>
                      <a:pt x="46738" y="19311"/>
                    </a:cubicBezTo>
                    <a:cubicBezTo>
                      <a:pt x="41253" y="19311"/>
                      <a:pt x="33025" y="16568"/>
                      <a:pt x="30281" y="8339"/>
                    </a:cubicBezTo>
                    <a:cubicBezTo>
                      <a:pt x="24797" y="111"/>
                      <a:pt x="16567" y="-2632"/>
                      <a:pt x="8339" y="2854"/>
                    </a:cubicBezTo>
                    <a:cubicBezTo>
                      <a:pt x="111" y="8339"/>
                      <a:pt x="-2631" y="16568"/>
                      <a:pt x="2853" y="24796"/>
                    </a:cubicBezTo>
                    <a:cubicBezTo>
                      <a:pt x="11083" y="41253"/>
                      <a:pt x="30281" y="49481"/>
                      <a:pt x="46738" y="49481"/>
                    </a:cubicBezTo>
                    <a:cubicBezTo>
                      <a:pt x="63194" y="49481"/>
                      <a:pt x="79652" y="41253"/>
                      <a:pt x="90622" y="24796"/>
                    </a:cubicBezTo>
                    <a:close/>
                  </a:path>
                </a:pathLst>
              </a:custGeom>
              <a:grpFill/>
              <a:ln w="27426"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E131B13D-19D6-8DB7-B367-77E924115216}"/>
                  </a:ext>
                </a:extLst>
              </p:cNvPr>
              <p:cNvSpPr/>
              <p:nvPr/>
            </p:nvSpPr>
            <p:spPr>
              <a:xfrm>
                <a:off x="10620068" y="611117"/>
                <a:ext cx="625430" cy="880426"/>
              </a:xfrm>
              <a:custGeom>
                <a:avLst/>
                <a:gdLst>
                  <a:gd name="connsiteX0" fmla="*/ 471756 w 625430"/>
                  <a:gd name="connsiteY0" fmla="*/ 600665 h 880426"/>
                  <a:gd name="connsiteX1" fmla="*/ 416901 w 625430"/>
                  <a:gd name="connsiteY1" fmla="*/ 600665 h 880426"/>
                  <a:gd name="connsiteX2" fmla="*/ 416901 w 625430"/>
                  <a:gd name="connsiteY2" fmla="*/ 532096 h 880426"/>
                  <a:gd name="connsiteX3" fmla="*/ 504668 w 625430"/>
                  <a:gd name="connsiteY3" fmla="*/ 386729 h 880426"/>
                  <a:gd name="connsiteX4" fmla="*/ 523868 w 625430"/>
                  <a:gd name="connsiteY4" fmla="*/ 386729 h 880426"/>
                  <a:gd name="connsiteX5" fmla="*/ 575981 w 625430"/>
                  <a:gd name="connsiteY5" fmla="*/ 334617 h 880426"/>
                  <a:gd name="connsiteX6" fmla="*/ 575981 w 625430"/>
                  <a:gd name="connsiteY6" fmla="*/ 263305 h 880426"/>
                  <a:gd name="connsiteX7" fmla="*/ 540326 w 625430"/>
                  <a:gd name="connsiteY7" fmla="*/ 213936 h 880426"/>
                  <a:gd name="connsiteX8" fmla="*/ 540326 w 625430"/>
                  <a:gd name="connsiteY8" fmla="*/ 156338 h 880426"/>
                  <a:gd name="connsiteX9" fmla="*/ 383987 w 625430"/>
                  <a:gd name="connsiteY9" fmla="*/ 0 h 880426"/>
                  <a:gd name="connsiteX10" fmla="*/ 244105 w 625430"/>
                  <a:gd name="connsiteY10" fmla="*/ 0 h 880426"/>
                  <a:gd name="connsiteX11" fmla="*/ 87769 w 625430"/>
                  <a:gd name="connsiteY11" fmla="*/ 156338 h 880426"/>
                  <a:gd name="connsiteX12" fmla="*/ 87769 w 625430"/>
                  <a:gd name="connsiteY12" fmla="*/ 213936 h 880426"/>
                  <a:gd name="connsiteX13" fmla="*/ 52112 w 625430"/>
                  <a:gd name="connsiteY13" fmla="*/ 263305 h 880426"/>
                  <a:gd name="connsiteX14" fmla="*/ 52112 w 625430"/>
                  <a:gd name="connsiteY14" fmla="*/ 334617 h 880426"/>
                  <a:gd name="connsiteX15" fmla="*/ 104225 w 625430"/>
                  <a:gd name="connsiteY15" fmla="*/ 386729 h 880426"/>
                  <a:gd name="connsiteX16" fmla="*/ 123425 w 625430"/>
                  <a:gd name="connsiteY16" fmla="*/ 386729 h 880426"/>
                  <a:gd name="connsiteX17" fmla="*/ 211193 w 625430"/>
                  <a:gd name="connsiteY17" fmla="*/ 532096 h 880426"/>
                  <a:gd name="connsiteX18" fmla="*/ 211193 w 625430"/>
                  <a:gd name="connsiteY18" fmla="*/ 600665 h 880426"/>
                  <a:gd name="connsiteX19" fmla="*/ 156338 w 625430"/>
                  <a:gd name="connsiteY19" fmla="*/ 600665 h 880426"/>
                  <a:gd name="connsiteX20" fmla="*/ 0 w 625430"/>
                  <a:gd name="connsiteY20" fmla="*/ 757002 h 880426"/>
                  <a:gd name="connsiteX21" fmla="*/ 0 w 625430"/>
                  <a:gd name="connsiteY21" fmla="*/ 828314 h 880426"/>
                  <a:gd name="connsiteX22" fmla="*/ 52112 w 625430"/>
                  <a:gd name="connsiteY22" fmla="*/ 880427 h 880426"/>
                  <a:gd name="connsiteX23" fmla="*/ 109711 w 625430"/>
                  <a:gd name="connsiteY23" fmla="*/ 880427 h 880426"/>
                  <a:gd name="connsiteX24" fmla="*/ 126167 w 625430"/>
                  <a:gd name="connsiteY24" fmla="*/ 863970 h 880426"/>
                  <a:gd name="connsiteX25" fmla="*/ 109711 w 625430"/>
                  <a:gd name="connsiteY25" fmla="*/ 847514 h 880426"/>
                  <a:gd name="connsiteX26" fmla="*/ 49369 w 625430"/>
                  <a:gd name="connsiteY26" fmla="*/ 847514 h 880426"/>
                  <a:gd name="connsiteX27" fmla="*/ 30170 w 625430"/>
                  <a:gd name="connsiteY27" fmla="*/ 828314 h 880426"/>
                  <a:gd name="connsiteX28" fmla="*/ 30170 w 625430"/>
                  <a:gd name="connsiteY28" fmla="*/ 757002 h 880426"/>
                  <a:gd name="connsiteX29" fmla="*/ 156338 w 625430"/>
                  <a:gd name="connsiteY29" fmla="*/ 630835 h 880426"/>
                  <a:gd name="connsiteX30" fmla="*/ 189250 w 625430"/>
                  <a:gd name="connsiteY30" fmla="*/ 630835 h 880426"/>
                  <a:gd name="connsiteX31" fmla="*/ 156338 w 625430"/>
                  <a:gd name="connsiteY31" fmla="*/ 666491 h 880426"/>
                  <a:gd name="connsiteX32" fmla="*/ 148108 w 625430"/>
                  <a:gd name="connsiteY32" fmla="*/ 693919 h 880426"/>
                  <a:gd name="connsiteX33" fmla="*/ 161822 w 625430"/>
                  <a:gd name="connsiteY33" fmla="*/ 718604 h 880426"/>
                  <a:gd name="connsiteX34" fmla="*/ 304447 w 625430"/>
                  <a:gd name="connsiteY34" fmla="*/ 811858 h 880426"/>
                  <a:gd name="connsiteX35" fmla="*/ 312674 w 625430"/>
                  <a:gd name="connsiteY35" fmla="*/ 814601 h 880426"/>
                  <a:gd name="connsiteX36" fmla="*/ 320904 w 625430"/>
                  <a:gd name="connsiteY36" fmla="*/ 811858 h 880426"/>
                  <a:gd name="connsiteX37" fmla="*/ 320904 w 625430"/>
                  <a:gd name="connsiteY37" fmla="*/ 811858 h 880426"/>
                  <a:gd name="connsiteX38" fmla="*/ 320904 w 625430"/>
                  <a:gd name="connsiteY38" fmla="*/ 811858 h 880426"/>
                  <a:gd name="connsiteX39" fmla="*/ 320904 w 625430"/>
                  <a:gd name="connsiteY39" fmla="*/ 811858 h 880426"/>
                  <a:gd name="connsiteX40" fmla="*/ 460785 w 625430"/>
                  <a:gd name="connsiteY40" fmla="*/ 718604 h 880426"/>
                  <a:gd name="connsiteX41" fmla="*/ 474498 w 625430"/>
                  <a:gd name="connsiteY41" fmla="*/ 693919 h 880426"/>
                  <a:gd name="connsiteX42" fmla="*/ 466270 w 625430"/>
                  <a:gd name="connsiteY42" fmla="*/ 666491 h 880426"/>
                  <a:gd name="connsiteX43" fmla="*/ 433357 w 625430"/>
                  <a:gd name="connsiteY43" fmla="*/ 630835 h 880426"/>
                  <a:gd name="connsiteX44" fmla="*/ 466270 w 625430"/>
                  <a:gd name="connsiteY44" fmla="*/ 630835 h 880426"/>
                  <a:gd name="connsiteX45" fmla="*/ 592437 w 625430"/>
                  <a:gd name="connsiteY45" fmla="*/ 757002 h 880426"/>
                  <a:gd name="connsiteX46" fmla="*/ 592437 w 625430"/>
                  <a:gd name="connsiteY46" fmla="*/ 828314 h 880426"/>
                  <a:gd name="connsiteX47" fmla="*/ 573237 w 625430"/>
                  <a:gd name="connsiteY47" fmla="*/ 847514 h 880426"/>
                  <a:gd name="connsiteX48" fmla="*/ 167308 w 625430"/>
                  <a:gd name="connsiteY48" fmla="*/ 847514 h 880426"/>
                  <a:gd name="connsiteX49" fmla="*/ 150852 w 625430"/>
                  <a:gd name="connsiteY49" fmla="*/ 863970 h 880426"/>
                  <a:gd name="connsiteX50" fmla="*/ 167308 w 625430"/>
                  <a:gd name="connsiteY50" fmla="*/ 880427 h 880426"/>
                  <a:gd name="connsiteX51" fmla="*/ 573237 w 625430"/>
                  <a:gd name="connsiteY51" fmla="*/ 880427 h 880426"/>
                  <a:gd name="connsiteX52" fmla="*/ 625351 w 625430"/>
                  <a:gd name="connsiteY52" fmla="*/ 828314 h 880426"/>
                  <a:gd name="connsiteX53" fmla="*/ 625351 w 625430"/>
                  <a:gd name="connsiteY53" fmla="*/ 757002 h 880426"/>
                  <a:gd name="connsiteX54" fmla="*/ 471756 w 625430"/>
                  <a:gd name="connsiteY54" fmla="*/ 600665 h 880426"/>
                  <a:gd name="connsiteX55" fmla="*/ 471756 w 625430"/>
                  <a:gd name="connsiteY55" fmla="*/ 600665 h 880426"/>
                  <a:gd name="connsiteX56" fmla="*/ 545810 w 625430"/>
                  <a:gd name="connsiteY56" fmla="*/ 334617 h 880426"/>
                  <a:gd name="connsiteX57" fmla="*/ 526612 w 625430"/>
                  <a:gd name="connsiteY57" fmla="*/ 353816 h 880426"/>
                  <a:gd name="connsiteX58" fmla="*/ 507412 w 625430"/>
                  <a:gd name="connsiteY58" fmla="*/ 353816 h 880426"/>
                  <a:gd name="connsiteX59" fmla="*/ 507412 w 625430"/>
                  <a:gd name="connsiteY59" fmla="*/ 244106 h 880426"/>
                  <a:gd name="connsiteX60" fmla="*/ 526612 w 625430"/>
                  <a:gd name="connsiteY60" fmla="*/ 244106 h 880426"/>
                  <a:gd name="connsiteX61" fmla="*/ 545810 w 625430"/>
                  <a:gd name="connsiteY61" fmla="*/ 263305 h 880426"/>
                  <a:gd name="connsiteX62" fmla="*/ 545810 w 625430"/>
                  <a:gd name="connsiteY62" fmla="*/ 334617 h 880426"/>
                  <a:gd name="connsiteX63" fmla="*/ 244105 w 625430"/>
                  <a:gd name="connsiteY63" fmla="*/ 32913 h 880426"/>
                  <a:gd name="connsiteX64" fmla="*/ 383987 w 625430"/>
                  <a:gd name="connsiteY64" fmla="*/ 32913 h 880426"/>
                  <a:gd name="connsiteX65" fmla="*/ 510154 w 625430"/>
                  <a:gd name="connsiteY65" fmla="*/ 159080 h 880426"/>
                  <a:gd name="connsiteX66" fmla="*/ 510154 w 625430"/>
                  <a:gd name="connsiteY66" fmla="*/ 213936 h 880426"/>
                  <a:gd name="connsiteX67" fmla="*/ 455299 w 625430"/>
                  <a:gd name="connsiteY67" fmla="*/ 213936 h 880426"/>
                  <a:gd name="connsiteX68" fmla="*/ 400443 w 625430"/>
                  <a:gd name="connsiteY68" fmla="*/ 161823 h 880426"/>
                  <a:gd name="connsiteX69" fmla="*/ 405929 w 625430"/>
                  <a:gd name="connsiteY69" fmla="*/ 123424 h 880426"/>
                  <a:gd name="connsiteX70" fmla="*/ 389473 w 625430"/>
                  <a:gd name="connsiteY70" fmla="*/ 106968 h 880426"/>
                  <a:gd name="connsiteX71" fmla="*/ 373016 w 625430"/>
                  <a:gd name="connsiteY71" fmla="*/ 123424 h 880426"/>
                  <a:gd name="connsiteX72" fmla="*/ 282505 w 625430"/>
                  <a:gd name="connsiteY72" fmla="*/ 213936 h 880426"/>
                  <a:gd name="connsiteX73" fmla="*/ 115197 w 625430"/>
                  <a:gd name="connsiteY73" fmla="*/ 213936 h 880426"/>
                  <a:gd name="connsiteX74" fmla="*/ 115197 w 625430"/>
                  <a:gd name="connsiteY74" fmla="*/ 159080 h 880426"/>
                  <a:gd name="connsiteX75" fmla="*/ 244105 w 625430"/>
                  <a:gd name="connsiteY75" fmla="*/ 32913 h 880426"/>
                  <a:gd name="connsiteX76" fmla="*/ 82283 w 625430"/>
                  <a:gd name="connsiteY76" fmla="*/ 334617 h 880426"/>
                  <a:gd name="connsiteX77" fmla="*/ 82283 w 625430"/>
                  <a:gd name="connsiteY77" fmla="*/ 263305 h 880426"/>
                  <a:gd name="connsiteX78" fmla="*/ 101483 w 625430"/>
                  <a:gd name="connsiteY78" fmla="*/ 244106 h 880426"/>
                  <a:gd name="connsiteX79" fmla="*/ 120681 w 625430"/>
                  <a:gd name="connsiteY79" fmla="*/ 244106 h 880426"/>
                  <a:gd name="connsiteX80" fmla="*/ 120681 w 625430"/>
                  <a:gd name="connsiteY80" fmla="*/ 353816 h 880426"/>
                  <a:gd name="connsiteX81" fmla="*/ 101483 w 625430"/>
                  <a:gd name="connsiteY81" fmla="*/ 353816 h 880426"/>
                  <a:gd name="connsiteX82" fmla="*/ 82283 w 625430"/>
                  <a:gd name="connsiteY82" fmla="*/ 334617 h 880426"/>
                  <a:gd name="connsiteX83" fmla="*/ 153594 w 625430"/>
                  <a:gd name="connsiteY83" fmla="*/ 370273 h 880426"/>
                  <a:gd name="connsiteX84" fmla="*/ 153594 w 625430"/>
                  <a:gd name="connsiteY84" fmla="*/ 244106 h 880426"/>
                  <a:gd name="connsiteX85" fmla="*/ 285247 w 625430"/>
                  <a:gd name="connsiteY85" fmla="*/ 244106 h 880426"/>
                  <a:gd name="connsiteX86" fmla="*/ 378502 w 625430"/>
                  <a:gd name="connsiteY86" fmla="*/ 200222 h 880426"/>
                  <a:gd name="connsiteX87" fmla="*/ 455299 w 625430"/>
                  <a:gd name="connsiteY87" fmla="*/ 244106 h 880426"/>
                  <a:gd name="connsiteX88" fmla="*/ 474498 w 625430"/>
                  <a:gd name="connsiteY88" fmla="*/ 244106 h 880426"/>
                  <a:gd name="connsiteX89" fmla="*/ 474498 w 625430"/>
                  <a:gd name="connsiteY89" fmla="*/ 370273 h 880426"/>
                  <a:gd name="connsiteX90" fmla="*/ 474498 w 625430"/>
                  <a:gd name="connsiteY90" fmla="*/ 370273 h 880426"/>
                  <a:gd name="connsiteX91" fmla="*/ 315418 w 625430"/>
                  <a:gd name="connsiteY91" fmla="*/ 529353 h 880426"/>
                  <a:gd name="connsiteX92" fmla="*/ 153594 w 625430"/>
                  <a:gd name="connsiteY92" fmla="*/ 370273 h 880426"/>
                  <a:gd name="connsiteX93" fmla="*/ 153594 w 625430"/>
                  <a:gd name="connsiteY93" fmla="*/ 370273 h 880426"/>
                  <a:gd name="connsiteX94" fmla="*/ 315418 w 625430"/>
                  <a:gd name="connsiteY94" fmla="*/ 562266 h 880426"/>
                  <a:gd name="connsiteX95" fmla="*/ 386730 w 625430"/>
                  <a:gd name="connsiteY95" fmla="*/ 548552 h 880426"/>
                  <a:gd name="connsiteX96" fmla="*/ 386730 w 625430"/>
                  <a:gd name="connsiteY96" fmla="*/ 614379 h 880426"/>
                  <a:gd name="connsiteX97" fmla="*/ 373016 w 625430"/>
                  <a:gd name="connsiteY97" fmla="*/ 644549 h 880426"/>
                  <a:gd name="connsiteX98" fmla="*/ 257819 w 625430"/>
                  <a:gd name="connsiteY98" fmla="*/ 644549 h 880426"/>
                  <a:gd name="connsiteX99" fmla="*/ 244105 w 625430"/>
                  <a:gd name="connsiteY99" fmla="*/ 614379 h 880426"/>
                  <a:gd name="connsiteX100" fmla="*/ 244105 w 625430"/>
                  <a:gd name="connsiteY100" fmla="*/ 548552 h 880426"/>
                  <a:gd name="connsiteX101" fmla="*/ 315418 w 625430"/>
                  <a:gd name="connsiteY101" fmla="*/ 562266 h 880426"/>
                  <a:gd name="connsiteX102" fmla="*/ 315418 w 625430"/>
                  <a:gd name="connsiteY102" fmla="*/ 562266 h 880426"/>
                  <a:gd name="connsiteX103" fmla="*/ 356560 w 625430"/>
                  <a:gd name="connsiteY103" fmla="*/ 674719 h 880426"/>
                  <a:gd name="connsiteX104" fmla="*/ 315418 w 625430"/>
                  <a:gd name="connsiteY104" fmla="*/ 762488 h 880426"/>
                  <a:gd name="connsiteX105" fmla="*/ 271533 w 625430"/>
                  <a:gd name="connsiteY105" fmla="*/ 674719 h 880426"/>
                  <a:gd name="connsiteX106" fmla="*/ 356560 w 625430"/>
                  <a:gd name="connsiteY106" fmla="*/ 674719 h 880426"/>
                  <a:gd name="connsiteX107" fmla="*/ 181022 w 625430"/>
                  <a:gd name="connsiteY107" fmla="*/ 691176 h 880426"/>
                  <a:gd name="connsiteX108" fmla="*/ 181022 w 625430"/>
                  <a:gd name="connsiteY108" fmla="*/ 691176 h 880426"/>
                  <a:gd name="connsiteX109" fmla="*/ 222163 w 625430"/>
                  <a:gd name="connsiteY109" fmla="*/ 644549 h 880426"/>
                  <a:gd name="connsiteX110" fmla="*/ 274277 w 625430"/>
                  <a:gd name="connsiteY110" fmla="*/ 754260 h 880426"/>
                  <a:gd name="connsiteX111" fmla="*/ 181022 w 625430"/>
                  <a:gd name="connsiteY111" fmla="*/ 691176 h 880426"/>
                  <a:gd name="connsiteX112" fmla="*/ 181022 w 625430"/>
                  <a:gd name="connsiteY112" fmla="*/ 691176 h 880426"/>
                  <a:gd name="connsiteX113" fmla="*/ 181022 w 625430"/>
                  <a:gd name="connsiteY113" fmla="*/ 691176 h 880426"/>
                  <a:gd name="connsiteX114" fmla="*/ 447071 w 625430"/>
                  <a:gd name="connsiteY114" fmla="*/ 691176 h 880426"/>
                  <a:gd name="connsiteX115" fmla="*/ 447071 w 625430"/>
                  <a:gd name="connsiteY115" fmla="*/ 691176 h 880426"/>
                  <a:gd name="connsiteX116" fmla="*/ 353816 w 625430"/>
                  <a:gd name="connsiteY116" fmla="*/ 754260 h 880426"/>
                  <a:gd name="connsiteX117" fmla="*/ 405929 w 625430"/>
                  <a:gd name="connsiteY117" fmla="*/ 644549 h 880426"/>
                  <a:gd name="connsiteX118" fmla="*/ 447071 w 625430"/>
                  <a:gd name="connsiteY118" fmla="*/ 691176 h 880426"/>
                  <a:gd name="connsiteX119" fmla="*/ 447071 w 625430"/>
                  <a:gd name="connsiteY119" fmla="*/ 691176 h 880426"/>
                  <a:gd name="connsiteX120" fmla="*/ 447071 w 625430"/>
                  <a:gd name="connsiteY120" fmla="*/ 691176 h 88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25430" h="880426">
                    <a:moveTo>
                      <a:pt x="471756" y="600665"/>
                    </a:moveTo>
                    <a:lnTo>
                      <a:pt x="416901" y="600665"/>
                    </a:lnTo>
                    <a:lnTo>
                      <a:pt x="416901" y="532096"/>
                    </a:lnTo>
                    <a:cubicBezTo>
                      <a:pt x="466270" y="501926"/>
                      <a:pt x="499184" y="447070"/>
                      <a:pt x="504668" y="386729"/>
                    </a:cubicBezTo>
                    <a:lnTo>
                      <a:pt x="523868" y="386729"/>
                    </a:lnTo>
                    <a:cubicBezTo>
                      <a:pt x="551296" y="386729"/>
                      <a:pt x="575981" y="364787"/>
                      <a:pt x="575981" y="334617"/>
                    </a:cubicBezTo>
                    <a:lnTo>
                      <a:pt x="575981" y="263305"/>
                    </a:lnTo>
                    <a:cubicBezTo>
                      <a:pt x="575981" y="241363"/>
                      <a:pt x="562267" y="222164"/>
                      <a:pt x="540326" y="213936"/>
                    </a:cubicBezTo>
                    <a:lnTo>
                      <a:pt x="540326" y="156338"/>
                    </a:lnTo>
                    <a:cubicBezTo>
                      <a:pt x="540326" y="68569"/>
                      <a:pt x="469013" y="0"/>
                      <a:pt x="383987" y="0"/>
                    </a:cubicBezTo>
                    <a:lnTo>
                      <a:pt x="244105" y="0"/>
                    </a:lnTo>
                    <a:cubicBezTo>
                      <a:pt x="156338" y="0"/>
                      <a:pt x="87769" y="71312"/>
                      <a:pt x="87769" y="156338"/>
                    </a:cubicBezTo>
                    <a:lnTo>
                      <a:pt x="87769" y="213936"/>
                    </a:lnTo>
                    <a:cubicBezTo>
                      <a:pt x="68569" y="219421"/>
                      <a:pt x="52112" y="238620"/>
                      <a:pt x="52112" y="263305"/>
                    </a:cubicBezTo>
                    <a:lnTo>
                      <a:pt x="52112" y="334617"/>
                    </a:lnTo>
                    <a:cubicBezTo>
                      <a:pt x="52112" y="362045"/>
                      <a:pt x="74055" y="386729"/>
                      <a:pt x="104225" y="386729"/>
                    </a:cubicBezTo>
                    <a:lnTo>
                      <a:pt x="123425" y="386729"/>
                    </a:lnTo>
                    <a:cubicBezTo>
                      <a:pt x="128910" y="447070"/>
                      <a:pt x="161822" y="501926"/>
                      <a:pt x="211193" y="532096"/>
                    </a:cubicBezTo>
                    <a:lnTo>
                      <a:pt x="211193" y="600665"/>
                    </a:lnTo>
                    <a:lnTo>
                      <a:pt x="156338" y="600665"/>
                    </a:lnTo>
                    <a:cubicBezTo>
                      <a:pt x="68569" y="600665"/>
                      <a:pt x="0" y="671977"/>
                      <a:pt x="0" y="757002"/>
                    </a:cubicBezTo>
                    <a:lnTo>
                      <a:pt x="0" y="828314"/>
                    </a:lnTo>
                    <a:cubicBezTo>
                      <a:pt x="0" y="855742"/>
                      <a:pt x="21942" y="880427"/>
                      <a:pt x="52112" y="880427"/>
                    </a:cubicBezTo>
                    <a:lnTo>
                      <a:pt x="109711" y="880427"/>
                    </a:lnTo>
                    <a:cubicBezTo>
                      <a:pt x="117939" y="880427"/>
                      <a:pt x="126167" y="872198"/>
                      <a:pt x="126167" y="863970"/>
                    </a:cubicBezTo>
                    <a:cubicBezTo>
                      <a:pt x="126167" y="855742"/>
                      <a:pt x="117939" y="847514"/>
                      <a:pt x="109711" y="847514"/>
                    </a:cubicBezTo>
                    <a:lnTo>
                      <a:pt x="49369" y="847514"/>
                    </a:lnTo>
                    <a:cubicBezTo>
                      <a:pt x="38398" y="847514"/>
                      <a:pt x="30170" y="839285"/>
                      <a:pt x="30170" y="828314"/>
                    </a:cubicBezTo>
                    <a:lnTo>
                      <a:pt x="30170" y="757002"/>
                    </a:lnTo>
                    <a:cubicBezTo>
                      <a:pt x="30170" y="688433"/>
                      <a:pt x="85025" y="630835"/>
                      <a:pt x="156338" y="630835"/>
                    </a:cubicBezTo>
                    <a:lnTo>
                      <a:pt x="189250" y="630835"/>
                    </a:lnTo>
                    <a:lnTo>
                      <a:pt x="156338" y="666491"/>
                    </a:lnTo>
                    <a:cubicBezTo>
                      <a:pt x="150852" y="674719"/>
                      <a:pt x="145366" y="682948"/>
                      <a:pt x="148108" y="693919"/>
                    </a:cubicBezTo>
                    <a:cubicBezTo>
                      <a:pt x="148108" y="704890"/>
                      <a:pt x="153594" y="713118"/>
                      <a:pt x="161822" y="718604"/>
                    </a:cubicBezTo>
                    <a:lnTo>
                      <a:pt x="304447" y="811858"/>
                    </a:lnTo>
                    <a:cubicBezTo>
                      <a:pt x="307190" y="814601"/>
                      <a:pt x="309932" y="814601"/>
                      <a:pt x="312674" y="814601"/>
                    </a:cubicBezTo>
                    <a:cubicBezTo>
                      <a:pt x="315418" y="814601"/>
                      <a:pt x="318160" y="814601"/>
                      <a:pt x="320904" y="811858"/>
                    </a:cubicBezTo>
                    <a:cubicBezTo>
                      <a:pt x="320904" y="811858"/>
                      <a:pt x="320904" y="811858"/>
                      <a:pt x="320904" y="811858"/>
                    </a:cubicBezTo>
                    <a:lnTo>
                      <a:pt x="320904" y="811858"/>
                    </a:lnTo>
                    <a:cubicBezTo>
                      <a:pt x="320904" y="811858"/>
                      <a:pt x="320904" y="811858"/>
                      <a:pt x="320904" y="811858"/>
                    </a:cubicBezTo>
                    <a:lnTo>
                      <a:pt x="460785" y="718604"/>
                    </a:lnTo>
                    <a:cubicBezTo>
                      <a:pt x="469013" y="713118"/>
                      <a:pt x="474498" y="704890"/>
                      <a:pt x="474498" y="693919"/>
                    </a:cubicBezTo>
                    <a:cubicBezTo>
                      <a:pt x="474498" y="682948"/>
                      <a:pt x="471756" y="674719"/>
                      <a:pt x="466270" y="666491"/>
                    </a:cubicBezTo>
                    <a:lnTo>
                      <a:pt x="433357" y="630835"/>
                    </a:lnTo>
                    <a:lnTo>
                      <a:pt x="466270" y="630835"/>
                    </a:lnTo>
                    <a:cubicBezTo>
                      <a:pt x="534840" y="630835"/>
                      <a:pt x="592437" y="685691"/>
                      <a:pt x="592437" y="757002"/>
                    </a:cubicBezTo>
                    <a:lnTo>
                      <a:pt x="592437" y="828314"/>
                    </a:lnTo>
                    <a:cubicBezTo>
                      <a:pt x="592437" y="839285"/>
                      <a:pt x="584209" y="847514"/>
                      <a:pt x="573237" y="847514"/>
                    </a:cubicBezTo>
                    <a:lnTo>
                      <a:pt x="167308" y="847514"/>
                    </a:lnTo>
                    <a:cubicBezTo>
                      <a:pt x="159080" y="847514"/>
                      <a:pt x="150852" y="855742"/>
                      <a:pt x="150852" y="863970"/>
                    </a:cubicBezTo>
                    <a:cubicBezTo>
                      <a:pt x="150852" y="872198"/>
                      <a:pt x="159080" y="880427"/>
                      <a:pt x="167308" y="880427"/>
                    </a:cubicBezTo>
                    <a:lnTo>
                      <a:pt x="573237" y="880427"/>
                    </a:lnTo>
                    <a:cubicBezTo>
                      <a:pt x="600665" y="880427"/>
                      <a:pt x="625351" y="858485"/>
                      <a:pt x="625351" y="828314"/>
                    </a:cubicBezTo>
                    <a:lnTo>
                      <a:pt x="625351" y="757002"/>
                    </a:lnTo>
                    <a:cubicBezTo>
                      <a:pt x="628093" y="669234"/>
                      <a:pt x="559524" y="600665"/>
                      <a:pt x="471756" y="600665"/>
                    </a:cubicBezTo>
                    <a:lnTo>
                      <a:pt x="471756" y="600665"/>
                    </a:lnTo>
                    <a:close/>
                    <a:moveTo>
                      <a:pt x="545810" y="334617"/>
                    </a:moveTo>
                    <a:cubicBezTo>
                      <a:pt x="545810" y="345588"/>
                      <a:pt x="537582" y="353816"/>
                      <a:pt x="526612" y="353816"/>
                    </a:cubicBezTo>
                    <a:lnTo>
                      <a:pt x="507412" y="353816"/>
                    </a:lnTo>
                    <a:lnTo>
                      <a:pt x="507412" y="244106"/>
                    </a:lnTo>
                    <a:lnTo>
                      <a:pt x="526612" y="244106"/>
                    </a:lnTo>
                    <a:cubicBezTo>
                      <a:pt x="537582" y="244106"/>
                      <a:pt x="545810" y="252334"/>
                      <a:pt x="545810" y="263305"/>
                    </a:cubicBezTo>
                    <a:lnTo>
                      <a:pt x="545810" y="334617"/>
                    </a:lnTo>
                    <a:close/>
                    <a:moveTo>
                      <a:pt x="244105" y="32913"/>
                    </a:moveTo>
                    <a:lnTo>
                      <a:pt x="383987" y="32913"/>
                    </a:lnTo>
                    <a:cubicBezTo>
                      <a:pt x="452557" y="32913"/>
                      <a:pt x="510154" y="87769"/>
                      <a:pt x="510154" y="159080"/>
                    </a:cubicBezTo>
                    <a:lnTo>
                      <a:pt x="510154" y="213936"/>
                    </a:lnTo>
                    <a:lnTo>
                      <a:pt x="455299" y="213936"/>
                    </a:lnTo>
                    <a:cubicBezTo>
                      <a:pt x="425129" y="213936"/>
                      <a:pt x="403187" y="189251"/>
                      <a:pt x="400443" y="161823"/>
                    </a:cubicBezTo>
                    <a:cubicBezTo>
                      <a:pt x="403187" y="150852"/>
                      <a:pt x="405929" y="137138"/>
                      <a:pt x="405929" y="123424"/>
                    </a:cubicBezTo>
                    <a:cubicBezTo>
                      <a:pt x="405929" y="115196"/>
                      <a:pt x="397701" y="106968"/>
                      <a:pt x="389473" y="106968"/>
                    </a:cubicBezTo>
                    <a:cubicBezTo>
                      <a:pt x="381244" y="106968"/>
                      <a:pt x="373016" y="115196"/>
                      <a:pt x="373016" y="123424"/>
                    </a:cubicBezTo>
                    <a:cubicBezTo>
                      <a:pt x="373016" y="172794"/>
                      <a:pt x="331874" y="213936"/>
                      <a:pt x="282505" y="213936"/>
                    </a:cubicBezTo>
                    <a:lnTo>
                      <a:pt x="115197" y="213936"/>
                    </a:lnTo>
                    <a:lnTo>
                      <a:pt x="115197" y="159080"/>
                    </a:lnTo>
                    <a:cubicBezTo>
                      <a:pt x="117939" y="90511"/>
                      <a:pt x="175536" y="32913"/>
                      <a:pt x="244105" y="32913"/>
                    </a:cubicBezTo>
                    <a:close/>
                    <a:moveTo>
                      <a:pt x="82283" y="334617"/>
                    </a:moveTo>
                    <a:lnTo>
                      <a:pt x="82283" y="263305"/>
                    </a:lnTo>
                    <a:cubicBezTo>
                      <a:pt x="82283" y="252334"/>
                      <a:pt x="90511" y="244106"/>
                      <a:pt x="101483" y="244106"/>
                    </a:cubicBezTo>
                    <a:lnTo>
                      <a:pt x="120681" y="244106"/>
                    </a:lnTo>
                    <a:lnTo>
                      <a:pt x="120681" y="353816"/>
                    </a:lnTo>
                    <a:lnTo>
                      <a:pt x="101483" y="353816"/>
                    </a:lnTo>
                    <a:cubicBezTo>
                      <a:pt x="93253" y="353816"/>
                      <a:pt x="82283" y="345588"/>
                      <a:pt x="82283" y="334617"/>
                    </a:cubicBezTo>
                    <a:close/>
                    <a:moveTo>
                      <a:pt x="153594" y="370273"/>
                    </a:moveTo>
                    <a:lnTo>
                      <a:pt x="153594" y="244106"/>
                    </a:lnTo>
                    <a:lnTo>
                      <a:pt x="285247" y="244106"/>
                    </a:lnTo>
                    <a:cubicBezTo>
                      <a:pt x="323646" y="244106"/>
                      <a:pt x="356560" y="227649"/>
                      <a:pt x="378502" y="200222"/>
                    </a:cubicBezTo>
                    <a:cubicBezTo>
                      <a:pt x="392215" y="227649"/>
                      <a:pt x="422385" y="244106"/>
                      <a:pt x="455299" y="244106"/>
                    </a:cubicBezTo>
                    <a:lnTo>
                      <a:pt x="474498" y="244106"/>
                    </a:lnTo>
                    <a:lnTo>
                      <a:pt x="474498" y="370273"/>
                    </a:lnTo>
                    <a:lnTo>
                      <a:pt x="474498" y="370273"/>
                    </a:lnTo>
                    <a:cubicBezTo>
                      <a:pt x="474498" y="458041"/>
                      <a:pt x="403187" y="529353"/>
                      <a:pt x="315418" y="529353"/>
                    </a:cubicBezTo>
                    <a:cubicBezTo>
                      <a:pt x="227649" y="529353"/>
                      <a:pt x="153594" y="458041"/>
                      <a:pt x="153594" y="370273"/>
                    </a:cubicBezTo>
                    <a:lnTo>
                      <a:pt x="153594" y="370273"/>
                    </a:lnTo>
                    <a:close/>
                    <a:moveTo>
                      <a:pt x="315418" y="562266"/>
                    </a:moveTo>
                    <a:cubicBezTo>
                      <a:pt x="340102" y="562266"/>
                      <a:pt x="364788" y="556781"/>
                      <a:pt x="386730" y="548552"/>
                    </a:cubicBezTo>
                    <a:lnTo>
                      <a:pt x="386730" y="614379"/>
                    </a:lnTo>
                    <a:lnTo>
                      <a:pt x="373016" y="644549"/>
                    </a:lnTo>
                    <a:lnTo>
                      <a:pt x="257819" y="644549"/>
                    </a:lnTo>
                    <a:lnTo>
                      <a:pt x="244105" y="614379"/>
                    </a:lnTo>
                    <a:lnTo>
                      <a:pt x="244105" y="548552"/>
                    </a:lnTo>
                    <a:cubicBezTo>
                      <a:pt x="263305" y="556781"/>
                      <a:pt x="287991" y="562266"/>
                      <a:pt x="315418" y="562266"/>
                    </a:cubicBezTo>
                    <a:lnTo>
                      <a:pt x="315418" y="562266"/>
                    </a:lnTo>
                    <a:close/>
                    <a:moveTo>
                      <a:pt x="356560" y="674719"/>
                    </a:moveTo>
                    <a:lnTo>
                      <a:pt x="315418" y="762488"/>
                    </a:lnTo>
                    <a:lnTo>
                      <a:pt x="271533" y="674719"/>
                    </a:lnTo>
                    <a:lnTo>
                      <a:pt x="356560" y="674719"/>
                    </a:lnTo>
                    <a:close/>
                    <a:moveTo>
                      <a:pt x="181022" y="691176"/>
                    </a:moveTo>
                    <a:cubicBezTo>
                      <a:pt x="181022" y="688433"/>
                      <a:pt x="181022" y="688433"/>
                      <a:pt x="181022" y="691176"/>
                    </a:cubicBezTo>
                    <a:lnTo>
                      <a:pt x="222163" y="644549"/>
                    </a:lnTo>
                    <a:lnTo>
                      <a:pt x="274277" y="754260"/>
                    </a:lnTo>
                    <a:lnTo>
                      <a:pt x="181022" y="691176"/>
                    </a:lnTo>
                    <a:cubicBezTo>
                      <a:pt x="181022" y="691176"/>
                      <a:pt x="181022" y="691176"/>
                      <a:pt x="181022" y="691176"/>
                    </a:cubicBezTo>
                    <a:lnTo>
                      <a:pt x="181022" y="691176"/>
                    </a:lnTo>
                    <a:close/>
                    <a:moveTo>
                      <a:pt x="447071" y="691176"/>
                    </a:moveTo>
                    <a:cubicBezTo>
                      <a:pt x="447071" y="691176"/>
                      <a:pt x="447071" y="691176"/>
                      <a:pt x="447071" y="691176"/>
                    </a:cubicBezTo>
                    <a:lnTo>
                      <a:pt x="353816" y="754260"/>
                    </a:lnTo>
                    <a:lnTo>
                      <a:pt x="405929" y="644549"/>
                    </a:lnTo>
                    <a:lnTo>
                      <a:pt x="447071" y="691176"/>
                    </a:lnTo>
                    <a:cubicBezTo>
                      <a:pt x="447071" y="688433"/>
                      <a:pt x="447071" y="688433"/>
                      <a:pt x="447071" y="691176"/>
                    </a:cubicBezTo>
                    <a:lnTo>
                      <a:pt x="447071" y="691176"/>
                    </a:lnTo>
                    <a:close/>
                  </a:path>
                </a:pathLst>
              </a:custGeom>
              <a:grpFill/>
              <a:ln w="27426"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F33D75F2-D972-6EF6-5E85-83DABE0DA821}"/>
                  </a:ext>
                </a:extLst>
              </p:cNvPr>
              <p:cNvSpPr/>
              <p:nvPr/>
            </p:nvSpPr>
            <p:spPr>
              <a:xfrm>
                <a:off x="11146680" y="399925"/>
                <a:ext cx="386729" cy="559523"/>
              </a:xfrm>
              <a:custGeom>
                <a:avLst/>
                <a:gdLst>
                  <a:gd name="connsiteX0" fmla="*/ 189250 w 386729"/>
                  <a:gd name="connsiteY0" fmla="*/ 0 h 559523"/>
                  <a:gd name="connsiteX1" fmla="*/ 68569 w 386729"/>
                  <a:gd name="connsiteY1" fmla="*/ 43884 h 559523"/>
                  <a:gd name="connsiteX2" fmla="*/ 65825 w 386729"/>
                  <a:gd name="connsiteY2" fmla="*/ 65826 h 559523"/>
                  <a:gd name="connsiteX3" fmla="*/ 87767 w 386729"/>
                  <a:gd name="connsiteY3" fmla="*/ 68569 h 559523"/>
                  <a:gd name="connsiteX4" fmla="*/ 189250 w 386729"/>
                  <a:gd name="connsiteY4" fmla="*/ 30170 h 559523"/>
                  <a:gd name="connsiteX5" fmla="*/ 304447 w 386729"/>
                  <a:gd name="connsiteY5" fmla="*/ 76797 h 559523"/>
                  <a:gd name="connsiteX6" fmla="*/ 351074 w 386729"/>
                  <a:gd name="connsiteY6" fmla="*/ 191993 h 559523"/>
                  <a:gd name="connsiteX7" fmla="*/ 271533 w 386729"/>
                  <a:gd name="connsiteY7" fmla="*/ 331874 h 559523"/>
                  <a:gd name="connsiteX8" fmla="*/ 246849 w 386729"/>
                  <a:gd name="connsiteY8" fmla="*/ 375758 h 559523"/>
                  <a:gd name="connsiteX9" fmla="*/ 246849 w 386729"/>
                  <a:gd name="connsiteY9" fmla="*/ 389472 h 559523"/>
                  <a:gd name="connsiteX10" fmla="*/ 208450 w 386729"/>
                  <a:gd name="connsiteY10" fmla="*/ 389472 h 559523"/>
                  <a:gd name="connsiteX11" fmla="*/ 208450 w 386729"/>
                  <a:gd name="connsiteY11" fmla="*/ 279762 h 559523"/>
                  <a:gd name="connsiteX12" fmla="*/ 227649 w 386729"/>
                  <a:gd name="connsiteY12" fmla="*/ 279762 h 559523"/>
                  <a:gd name="connsiteX13" fmla="*/ 244105 w 386729"/>
                  <a:gd name="connsiteY13" fmla="*/ 263305 h 559523"/>
                  <a:gd name="connsiteX14" fmla="*/ 227649 w 386729"/>
                  <a:gd name="connsiteY14" fmla="*/ 246849 h 559523"/>
                  <a:gd name="connsiteX15" fmla="*/ 156336 w 386729"/>
                  <a:gd name="connsiteY15" fmla="*/ 246849 h 559523"/>
                  <a:gd name="connsiteX16" fmla="*/ 139880 w 386729"/>
                  <a:gd name="connsiteY16" fmla="*/ 263305 h 559523"/>
                  <a:gd name="connsiteX17" fmla="*/ 156336 w 386729"/>
                  <a:gd name="connsiteY17" fmla="*/ 279762 h 559523"/>
                  <a:gd name="connsiteX18" fmla="*/ 175536 w 386729"/>
                  <a:gd name="connsiteY18" fmla="*/ 279762 h 559523"/>
                  <a:gd name="connsiteX19" fmla="*/ 175536 w 386729"/>
                  <a:gd name="connsiteY19" fmla="*/ 389472 h 559523"/>
                  <a:gd name="connsiteX20" fmla="*/ 137138 w 386729"/>
                  <a:gd name="connsiteY20" fmla="*/ 389472 h 559523"/>
                  <a:gd name="connsiteX21" fmla="*/ 137138 w 386729"/>
                  <a:gd name="connsiteY21" fmla="*/ 375758 h 559523"/>
                  <a:gd name="connsiteX22" fmla="*/ 112453 w 386729"/>
                  <a:gd name="connsiteY22" fmla="*/ 331874 h 559523"/>
                  <a:gd name="connsiteX23" fmla="*/ 32912 w 386729"/>
                  <a:gd name="connsiteY23" fmla="*/ 191993 h 559523"/>
                  <a:gd name="connsiteX24" fmla="*/ 52112 w 386729"/>
                  <a:gd name="connsiteY24" fmla="*/ 115196 h 559523"/>
                  <a:gd name="connsiteX25" fmla="*/ 46626 w 386729"/>
                  <a:gd name="connsiteY25" fmla="*/ 93254 h 559523"/>
                  <a:gd name="connsiteX26" fmla="*/ 24684 w 386729"/>
                  <a:gd name="connsiteY26" fmla="*/ 98739 h 559523"/>
                  <a:gd name="connsiteX27" fmla="*/ 0 w 386729"/>
                  <a:gd name="connsiteY27" fmla="*/ 191993 h 559523"/>
                  <a:gd name="connsiteX28" fmla="*/ 95997 w 386729"/>
                  <a:gd name="connsiteY28" fmla="*/ 359302 h 559523"/>
                  <a:gd name="connsiteX29" fmla="*/ 106967 w 386729"/>
                  <a:gd name="connsiteY29" fmla="*/ 375758 h 559523"/>
                  <a:gd name="connsiteX30" fmla="*/ 106967 w 386729"/>
                  <a:gd name="connsiteY30" fmla="*/ 392215 h 559523"/>
                  <a:gd name="connsiteX31" fmla="*/ 71311 w 386729"/>
                  <a:gd name="connsiteY31" fmla="*/ 441585 h 559523"/>
                  <a:gd name="connsiteX32" fmla="*/ 106967 w 386729"/>
                  <a:gd name="connsiteY32" fmla="*/ 490954 h 559523"/>
                  <a:gd name="connsiteX33" fmla="*/ 106967 w 386729"/>
                  <a:gd name="connsiteY33" fmla="*/ 510154 h 559523"/>
                  <a:gd name="connsiteX34" fmla="*/ 156336 w 386729"/>
                  <a:gd name="connsiteY34" fmla="*/ 559524 h 559523"/>
                  <a:gd name="connsiteX35" fmla="*/ 230391 w 386729"/>
                  <a:gd name="connsiteY35" fmla="*/ 559524 h 559523"/>
                  <a:gd name="connsiteX36" fmla="*/ 279761 w 386729"/>
                  <a:gd name="connsiteY36" fmla="*/ 510154 h 559523"/>
                  <a:gd name="connsiteX37" fmla="*/ 279761 w 386729"/>
                  <a:gd name="connsiteY37" fmla="*/ 488212 h 559523"/>
                  <a:gd name="connsiteX38" fmla="*/ 315418 w 386729"/>
                  <a:gd name="connsiteY38" fmla="*/ 438842 h 559523"/>
                  <a:gd name="connsiteX39" fmla="*/ 279761 w 386729"/>
                  <a:gd name="connsiteY39" fmla="*/ 389472 h 559523"/>
                  <a:gd name="connsiteX40" fmla="*/ 279761 w 386729"/>
                  <a:gd name="connsiteY40" fmla="*/ 375758 h 559523"/>
                  <a:gd name="connsiteX41" fmla="*/ 290733 w 386729"/>
                  <a:gd name="connsiteY41" fmla="*/ 359302 h 559523"/>
                  <a:gd name="connsiteX42" fmla="*/ 386730 w 386729"/>
                  <a:gd name="connsiteY42" fmla="*/ 191993 h 559523"/>
                  <a:gd name="connsiteX43" fmla="*/ 329132 w 386729"/>
                  <a:gd name="connsiteY43" fmla="*/ 54855 h 559523"/>
                  <a:gd name="connsiteX44" fmla="*/ 189250 w 386729"/>
                  <a:gd name="connsiteY44" fmla="*/ 0 h 559523"/>
                  <a:gd name="connsiteX45" fmla="*/ 189250 w 386729"/>
                  <a:gd name="connsiteY45" fmla="*/ 0 h 559523"/>
                  <a:gd name="connsiteX46" fmla="*/ 246849 w 386729"/>
                  <a:gd name="connsiteY46" fmla="*/ 510154 h 559523"/>
                  <a:gd name="connsiteX47" fmla="*/ 227649 w 386729"/>
                  <a:gd name="connsiteY47" fmla="*/ 529353 h 559523"/>
                  <a:gd name="connsiteX48" fmla="*/ 153594 w 386729"/>
                  <a:gd name="connsiteY48" fmla="*/ 529353 h 559523"/>
                  <a:gd name="connsiteX49" fmla="*/ 134395 w 386729"/>
                  <a:gd name="connsiteY49" fmla="*/ 510154 h 559523"/>
                  <a:gd name="connsiteX50" fmla="*/ 134395 w 386729"/>
                  <a:gd name="connsiteY50" fmla="*/ 490954 h 559523"/>
                  <a:gd name="connsiteX51" fmla="*/ 244105 w 386729"/>
                  <a:gd name="connsiteY51" fmla="*/ 490954 h 559523"/>
                  <a:gd name="connsiteX52" fmla="*/ 244105 w 386729"/>
                  <a:gd name="connsiteY52" fmla="*/ 510154 h 559523"/>
                  <a:gd name="connsiteX53" fmla="*/ 263305 w 386729"/>
                  <a:gd name="connsiteY53" fmla="*/ 458041 h 559523"/>
                  <a:gd name="connsiteX54" fmla="*/ 123425 w 386729"/>
                  <a:gd name="connsiteY54" fmla="*/ 458041 h 559523"/>
                  <a:gd name="connsiteX55" fmla="*/ 104225 w 386729"/>
                  <a:gd name="connsiteY55" fmla="*/ 438842 h 559523"/>
                  <a:gd name="connsiteX56" fmla="*/ 123425 w 386729"/>
                  <a:gd name="connsiteY56" fmla="*/ 419643 h 559523"/>
                  <a:gd name="connsiteX57" fmla="*/ 263305 w 386729"/>
                  <a:gd name="connsiteY57" fmla="*/ 419643 h 559523"/>
                  <a:gd name="connsiteX58" fmla="*/ 282505 w 386729"/>
                  <a:gd name="connsiteY58" fmla="*/ 438842 h 559523"/>
                  <a:gd name="connsiteX59" fmla="*/ 263305 w 386729"/>
                  <a:gd name="connsiteY59" fmla="*/ 458041 h 55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6729" h="559523">
                    <a:moveTo>
                      <a:pt x="189250" y="0"/>
                    </a:moveTo>
                    <a:cubicBezTo>
                      <a:pt x="145366" y="0"/>
                      <a:pt x="101481" y="16457"/>
                      <a:pt x="68569" y="43884"/>
                    </a:cubicBezTo>
                    <a:cubicBezTo>
                      <a:pt x="63083" y="49370"/>
                      <a:pt x="60340" y="60341"/>
                      <a:pt x="65825" y="65826"/>
                    </a:cubicBezTo>
                    <a:cubicBezTo>
                      <a:pt x="71311" y="71312"/>
                      <a:pt x="82283" y="74054"/>
                      <a:pt x="87767" y="68569"/>
                    </a:cubicBezTo>
                    <a:cubicBezTo>
                      <a:pt x="115195" y="43884"/>
                      <a:pt x="150852" y="32913"/>
                      <a:pt x="189250" y="30170"/>
                    </a:cubicBezTo>
                    <a:cubicBezTo>
                      <a:pt x="233135" y="30170"/>
                      <a:pt x="274277" y="46627"/>
                      <a:pt x="304447" y="76797"/>
                    </a:cubicBezTo>
                    <a:cubicBezTo>
                      <a:pt x="334616" y="106968"/>
                      <a:pt x="351074" y="148109"/>
                      <a:pt x="351074" y="191993"/>
                    </a:cubicBezTo>
                    <a:cubicBezTo>
                      <a:pt x="351074" y="249591"/>
                      <a:pt x="320902" y="301704"/>
                      <a:pt x="271533" y="331874"/>
                    </a:cubicBezTo>
                    <a:cubicBezTo>
                      <a:pt x="255077" y="340103"/>
                      <a:pt x="246849" y="359302"/>
                      <a:pt x="246849" y="375758"/>
                    </a:cubicBezTo>
                    <a:lnTo>
                      <a:pt x="246849" y="389472"/>
                    </a:lnTo>
                    <a:lnTo>
                      <a:pt x="208450" y="389472"/>
                    </a:lnTo>
                    <a:lnTo>
                      <a:pt x="208450" y="279762"/>
                    </a:lnTo>
                    <a:lnTo>
                      <a:pt x="227649" y="279762"/>
                    </a:lnTo>
                    <a:cubicBezTo>
                      <a:pt x="235877" y="279762"/>
                      <a:pt x="244105" y="271534"/>
                      <a:pt x="244105" y="263305"/>
                    </a:cubicBezTo>
                    <a:cubicBezTo>
                      <a:pt x="244105" y="255077"/>
                      <a:pt x="235877" y="246849"/>
                      <a:pt x="227649" y="246849"/>
                    </a:cubicBezTo>
                    <a:lnTo>
                      <a:pt x="156336" y="246849"/>
                    </a:lnTo>
                    <a:cubicBezTo>
                      <a:pt x="148108" y="246849"/>
                      <a:pt x="139880" y="255077"/>
                      <a:pt x="139880" y="263305"/>
                    </a:cubicBezTo>
                    <a:cubicBezTo>
                      <a:pt x="139880" y="271534"/>
                      <a:pt x="148108" y="279762"/>
                      <a:pt x="156336" y="279762"/>
                    </a:cubicBezTo>
                    <a:lnTo>
                      <a:pt x="175536" y="279762"/>
                    </a:lnTo>
                    <a:lnTo>
                      <a:pt x="175536" y="389472"/>
                    </a:lnTo>
                    <a:lnTo>
                      <a:pt x="137138" y="389472"/>
                    </a:lnTo>
                    <a:lnTo>
                      <a:pt x="137138" y="375758"/>
                    </a:lnTo>
                    <a:cubicBezTo>
                      <a:pt x="137138" y="356559"/>
                      <a:pt x="126167" y="340103"/>
                      <a:pt x="112453" y="331874"/>
                    </a:cubicBezTo>
                    <a:cubicBezTo>
                      <a:pt x="63083" y="304447"/>
                      <a:pt x="32912" y="249591"/>
                      <a:pt x="32912" y="191993"/>
                    </a:cubicBezTo>
                    <a:cubicBezTo>
                      <a:pt x="32912" y="164566"/>
                      <a:pt x="38398" y="137138"/>
                      <a:pt x="52112" y="115196"/>
                    </a:cubicBezTo>
                    <a:cubicBezTo>
                      <a:pt x="57597" y="106968"/>
                      <a:pt x="52112" y="98739"/>
                      <a:pt x="46626" y="93254"/>
                    </a:cubicBezTo>
                    <a:cubicBezTo>
                      <a:pt x="38398" y="87768"/>
                      <a:pt x="30170" y="93254"/>
                      <a:pt x="24684" y="98739"/>
                    </a:cubicBezTo>
                    <a:cubicBezTo>
                      <a:pt x="8228" y="126167"/>
                      <a:pt x="0" y="159080"/>
                      <a:pt x="0" y="191993"/>
                    </a:cubicBezTo>
                    <a:cubicBezTo>
                      <a:pt x="0" y="260562"/>
                      <a:pt x="35656" y="323646"/>
                      <a:pt x="95997" y="359302"/>
                    </a:cubicBezTo>
                    <a:cubicBezTo>
                      <a:pt x="101481" y="362045"/>
                      <a:pt x="106967" y="370273"/>
                      <a:pt x="106967" y="375758"/>
                    </a:cubicBezTo>
                    <a:lnTo>
                      <a:pt x="106967" y="392215"/>
                    </a:lnTo>
                    <a:cubicBezTo>
                      <a:pt x="87767" y="397701"/>
                      <a:pt x="71311" y="416900"/>
                      <a:pt x="71311" y="441585"/>
                    </a:cubicBezTo>
                    <a:cubicBezTo>
                      <a:pt x="71311" y="463527"/>
                      <a:pt x="85025" y="482726"/>
                      <a:pt x="106967" y="490954"/>
                    </a:cubicBezTo>
                    <a:lnTo>
                      <a:pt x="106967" y="510154"/>
                    </a:lnTo>
                    <a:cubicBezTo>
                      <a:pt x="106967" y="537581"/>
                      <a:pt x="128909" y="559524"/>
                      <a:pt x="156336" y="559524"/>
                    </a:cubicBezTo>
                    <a:lnTo>
                      <a:pt x="230391" y="559524"/>
                    </a:lnTo>
                    <a:cubicBezTo>
                      <a:pt x="257819" y="559524"/>
                      <a:pt x="279761" y="537581"/>
                      <a:pt x="279761" y="510154"/>
                    </a:cubicBezTo>
                    <a:lnTo>
                      <a:pt x="279761" y="488212"/>
                    </a:lnTo>
                    <a:cubicBezTo>
                      <a:pt x="298961" y="482726"/>
                      <a:pt x="315418" y="463527"/>
                      <a:pt x="315418" y="438842"/>
                    </a:cubicBezTo>
                    <a:cubicBezTo>
                      <a:pt x="315418" y="416900"/>
                      <a:pt x="301704" y="397701"/>
                      <a:pt x="279761" y="389472"/>
                    </a:cubicBezTo>
                    <a:lnTo>
                      <a:pt x="279761" y="375758"/>
                    </a:lnTo>
                    <a:cubicBezTo>
                      <a:pt x="279761" y="370273"/>
                      <a:pt x="282505" y="362045"/>
                      <a:pt x="290733" y="359302"/>
                    </a:cubicBezTo>
                    <a:cubicBezTo>
                      <a:pt x="351074" y="323646"/>
                      <a:pt x="386730" y="260562"/>
                      <a:pt x="386730" y="191993"/>
                    </a:cubicBezTo>
                    <a:cubicBezTo>
                      <a:pt x="386730" y="139881"/>
                      <a:pt x="367530" y="90511"/>
                      <a:pt x="329132" y="54855"/>
                    </a:cubicBezTo>
                    <a:cubicBezTo>
                      <a:pt x="290733" y="19199"/>
                      <a:pt x="241363" y="0"/>
                      <a:pt x="189250" y="0"/>
                    </a:cubicBezTo>
                    <a:lnTo>
                      <a:pt x="189250" y="0"/>
                    </a:lnTo>
                    <a:close/>
                    <a:moveTo>
                      <a:pt x="246849" y="510154"/>
                    </a:moveTo>
                    <a:cubicBezTo>
                      <a:pt x="246849" y="521125"/>
                      <a:pt x="238619" y="529353"/>
                      <a:pt x="227649" y="529353"/>
                    </a:cubicBezTo>
                    <a:lnTo>
                      <a:pt x="153594" y="529353"/>
                    </a:lnTo>
                    <a:cubicBezTo>
                      <a:pt x="142623" y="529353"/>
                      <a:pt x="134395" y="521125"/>
                      <a:pt x="134395" y="510154"/>
                    </a:cubicBezTo>
                    <a:lnTo>
                      <a:pt x="134395" y="490954"/>
                    </a:lnTo>
                    <a:lnTo>
                      <a:pt x="244105" y="490954"/>
                    </a:lnTo>
                    <a:lnTo>
                      <a:pt x="244105" y="510154"/>
                    </a:lnTo>
                    <a:close/>
                    <a:moveTo>
                      <a:pt x="263305" y="458041"/>
                    </a:moveTo>
                    <a:lnTo>
                      <a:pt x="123425" y="458041"/>
                    </a:lnTo>
                    <a:cubicBezTo>
                      <a:pt x="112453" y="458041"/>
                      <a:pt x="104225" y="449813"/>
                      <a:pt x="104225" y="438842"/>
                    </a:cubicBezTo>
                    <a:cubicBezTo>
                      <a:pt x="104225" y="427871"/>
                      <a:pt x="112453" y="419643"/>
                      <a:pt x="123425" y="419643"/>
                    </a:cubicBezTo>
                    <a:lnTo>
                      <a:pt x="263305" y="419643"/>
                    </a:lnTo>
                    <a:cubicBezTo>
                      <a:pt x="274277" y="419643"/>
                      <a:pt x="282505" y="427871"/>
                      <a:pt x="282505" y="438842"/>
                    </a:cubicBezTo>
                    <a:cubicBezTo>
                      <a:pt x="282505" y="449813"/>
                      <a:pt x="274277" y="458041"/>
                      <a:pt x="263305" y="458041"/>
                    </a:cubicBezTo>
                    <a:close/>
                  </a:path>
                </a:pathLst>
              </a:custGeom>
              <a:grpFill/>
              <a:ln w="27426"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EEFEBEA2-F965-285B-D773-10A98E6C0157}"/>
                  </a:ext>
                </a:extLst>
              </p:cNvPr>
              <p:cNvSpPr/>
              <p:nvPr/>
            </p:nvSpPr>
            <p:spPr>
              <a:xfrm>
                <a:off x="11547012" y="857855"/>
                <a:ext cx="93476" cy="68680"/>
              </a:xfrm>
              <a:custGeom>
                <a:avLst/>
                <a:gdLst>
                  <a:gd name="connsiteX0" fmla="*/ 85136 w 93476"/>
                  <a:gd name="connsiteY0" fmla="*/ 38510 h 68680"/>
                  <a:gd name="connsiteX1" fmla="*/ 24797 w 93476"/>
                  <a:gd name="connsiteY1" fmla="*/ 2854 h 68680"/>
                  <a:gd name="connsiteX2" fmla="*/ 2853 w 93476"/>
                  <a:gd name="connsiteY2" fmla="*/ 8339 h 68680"/>
                  <a:gd name="connsiteX3" fmla="*/ 8339 w 93476"/>
                  <a:gd name="connsiteY3" fmla="*/ 30281 h 68680"/>
                  <a:gd name="connsiteX4" fmla="*/ 68680 w 93476"/>
                  <a:gd name="connsiteY4" fmla="*/ 65937 h 68680"/>
                  <a:gd name="connsiteX5" fmla="*/ 76908 w 93476"/>
                  <a:gd name="connsiteY5" fmla="*/ 68680 h 68680"/>
                  <a:gd name="connsiteX6" fmla="*/ 90622 w 93476"/>
                  <a:gd name="connsiteY6" fmla="*/ 60452 h 68680"/>
                  <a:gd name="connsiteX7" fmla="*/ 85136 w 93476"/>
                  <a:gd name="connsiteY7" fmla="*/ 38510 h 68680"/>
                  <a:gd name="connsiteX8" fmla="*/ 85136 w 93476"/>
                  <a:gd name="connsiteY8" fmla="*/ 38510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68680">
                    <a:moveTo>
                      <a:pt x="85136" y="38510"/>
                    </a:moveTo>
                    <a:lnTo>
                      <a:pt x="24797" y="2854"/>
                    </a:lnTo>
                    <a:cubicBezTo>
                      <a:pt x="16567" y="-2632"/>
                      <a:pt x="8339" y="111"/>
                      <a:pt x="2853" y="8339"/>
                    </a:cubicBezTo>
                    <a:cubicBezTo>
                      <a:pt x="-2631" y="16568"/>
                      <a:pt x="111" y="24796"/>
                      <a:pt x="8339" y="30281"/>
                    </a:cubicBezTo>
                    <a:lnTo>
                      <a:pt x="68680" y="65937"/>
                    </a:lnTo>
                    <a:cubicBezTo>
                      <a:pt x="71422" y="68680"/>
                      <a:pt x="74166" y="68680"/>
                      <a:pt x="76908" y="68680"/>
                    </a:cubicBezTo>
                    <a:cubicBezTo>
                      <a:pt x="82394" y="68680"/>
                      <a:pt x="87880" y="65937"/>
                      <a:pt x="90622" y="60452"/>
                    </a:cubicBezTo>
                    <a:cubicBezTo>
                      <a:pt x="96108" y="52224"/>
                      <a:pt x="93366" y="43995"/>
                      <a:pt x="85136" y="38510"/>
                    </a:cubicBezTo>
                    <a:lnTo>
                      <a:pt x="85136" y="38510"/>
                    </a:lnTo>
                    <a:close/>
                  </a:path>
                </a:pathLst>
              </a:custGeom>
              <a:grpFill/>
              <a:ln w="27426"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3B12AAA6-CB3A-C3C7-8705-3420B7D0845B}"/>
                  </a:ext>
                </a:extLst>
              </p:cNvPr>
              <p:cNvSpPr/>
              <p:nvPr/>
            </p:nvSpPr>
            <p:spPr>
              <a:xfrm>
                <a:off x="11604721" y="646773"/>
                <a:ext cx="104226" cy="32913"/>
              </a:xfrm>
              <a:custGeom>
                <a:avLst/>
                <a:gdLst>
                  <a:gd name="connsiteX0" fmla="*/ 87769 w 104226"/>
                  <a:gd name="connsiteY0" fmla="*/ 0 h 32913"/>
                  <a:gd name="connsiteX1" fmla="*/ 16458 w 104226"/>
                  <a:gd name="connsiteY1" fmla="*/ 0 h 32913"/>
                  <a:gd name="connsiteX2" fmla="*/ 0 w 104226"/>
                  <a:gd name="connsiteY2" fmla="*/ 16457 h 32913"/>
                  <a:gd name="connsiteX3" fmla="*/ 16458 w 104226"/>
                  <a:gd name="connsiteY3" fmla="*/ 32913 h 32913"/>
                  <a:gd name="connsiteX4" fmla="*/ 87769 w 104226"/>
                  <a:gd name="connsiteY4" fmla="*/ 32913 h 32913"/>
                  <a:gd name="connsiteX5" fmla="*/ 104227 w 104226"/>
                  <a:gd name="connsiteY5" fmla="*/ 16457 h 32913"/>
                  <a:gd name="connsiteX6" fmla="*/ 87769 w 104226"/>
                  <a:gd name="connsiteY6"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26" h="32913">
                    <a:moveTo>
                      <a:pt x="87769" y="0"/>
                    </a:moveTo>
                    <a:lnTo>
                      <a:pt x="16458" y="0"/>
                    </a:lnTo>
                    <a:cubicBezTo>
                      <a:pt x="8230" y="0"/>
                      <a:pt x="0" y="8228"/>
                      <a:pt x="0" y="16457"/>
                    </a:cubicBezTo>
                    <a:cubicBezTo>
                      <a:pt x="0" y="24685"/>
                      <a:pt x="8230" y="32913"/>
                      <a:pt x="16458" y="32913"/>
                    </a:cubicBezTo>
                    <a:lnTo>
                      <a:pt x="87769" y="32913"/>
                    </a:lnTo>
                    <a:cubicBezTo>
                      <a:pt x="95997" y="32913"/>
                      <a:pt x="104227" y="24685"/>
                      <a:pt x="104227" y="16457"/>
                    </a:cubicBezTo>
                    <a:cubicBezTo>
                      <a:pt x="101483" y="8228"/>
                      <a:pt x="95997" y="0"/>
                      <a:pt x="87769" y="0"/>
                    </a:cubicBezTo>
                    <a:close/>
                  </a:path>
                </a:pathLst>
              </a:custGeom>
              <a:grpFill/>
              <a:ln w="27426"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CD71614A-0920-AFDE-5065-A2B1322A79DB}"/>
                  </a:ext>
                </a:extLst>
              </p:cNvPr>
              <p:cNvSpPr/>
              <p:nvPr/>
            </p:nvSpPr>
            <p:spPr>
              <a:xfrm>
                <a:off x="11547012" y="399814"/>
                <a:ext cx="93476" cy="68680"/>
              </a:xfrm>
              <a:custGeom>
                <a:avLst/>
                <a:gdLst>
                  <a:gd name="connsiteX0" fmla="*/ 16567 w 93476"/>
                  <a:gd name="connsiteY0" fmla="*/ 68680 h 68680"/>
                  <a:gd name="connsiteX1" fmla="*/ 24797 w 93476"/>
                  <a:gd name="connsiteY1" fmla="*/ 65937 h 68680"/>
                  <a:gd name="connsiteX2" fmla="*/ 85136 w 93476"/>
                  <a:gd name="connsiteY2" fmla="*/ 30281 h 68680"/>
                  <a:gd name="connsiteX3" fmla="*/ 90622 w 93476"/>
                  <a:gd name="connsiteY3" fmla="*/ 8339 h 68680"/>
                  <a:gd name="connsiteX4" fmla="*/ 68680 w 93476"/>
                  <a:gd name="connsiteY4" fmla="*/ 2854 h 68680"/>
                  <a:gd name="connsiteX5" fmla="*/ 8339 w 93476"/>
                  <a:gd name="connsiteY5" fmla="*/ 38510 h 68680"/>
                  <a:gd name="connsiteX6" fmla="*/ 2853 w 93476"/>
                  <a:gd name="connsiteY6" fmla="*/ 60452 h 68680"/>
                  <a:gd name="connsiteX7" fmla="*/ 16567 w 93476"/>
                  <a:gd name="connsiteY7" fmla="*/ 68680 h 68680"/>
                  <a:gd name="connsiteX8" fmla="*/ 16567 w 93476"/>
                  <a:gd name="connsiteY8" fmla="*/ 68680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68680">
                    <a:moveTo>
                      <a:pt x="16567" y="68680"/>
                    </a:moveTo>
                    <a:cubicBezTo>
                      <a:pt x="19311" y="68680"/>
                      <a:pt x="22053" y="68680"/>
                      <a:pt x="24797" y="65937"/>
                    </a:cubicBezTo>
                    <a:lnTo>
                      <a:pt x="85136" y="30281"/>
                    </a:lnTo>
                    <a:cubicBezTo>
                      <a:pt x="93366" y="24796"/>
                      <a:pt x="96108" y="16568"/>
                      <a:pt x="90622" y="8339"/>
                    </a:cubicBezTo>
                    <a:cubicBezTo>
                      <a:pt x="85136" y="111"/>
                      <a:pt x="76908" y="-2632"/>
                      <a:pt x="68680" y="2854"/>
                    </a:cubicBezTo>
                    <a:lnTo>
                      <a:pt x="8339" y="38510"/>
                    </a:lnTo>
                    <a:cubicBezTo>
                      <a:pt x="111" y="43995"/>
                      <a:pt x="-2631" y="52224"/>
                      <a:pt x="2853" y="60452"/>
                    </a:cubicBezTo>
                    <a:cubicBezTo>
                      <a:pt x="5597" y="65937"/>
                      <a:pt x="11083" y="68680"/>
                      <a:pt x="16567" y="68680"/>
                    </a:cubicBezTo>
                    <a:lnTo>
                      <a:pt x="16567" y="68680"/>
                    </a:lnTo>
                    <a:close/>
                  </a:path>
                </a:pathLst>
              </a:custGeom>
              <a:grpFill/>
              <a:ln w="27426"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C9E7B783-5C7F-FFCD-E688-CFBAEF15F03F}"/>
                  </a:ext>
                </a:extLst>
              </p:cNvPr>
              <p:cNvSpPr/>
              <p:nvPr/>
            </p:nvSpPr>
            <p:spPr>
              <a:xfrm>
                <a:off x="11036857" y="399814"/>
                <a:ext cx="93476" cy="68680"/>
              </a:xfrm>
              <a:custGeom>
                <a:avLst/>
                <a:gdLst>
                  <a:gd name="connsiteX0" fmla="*/ 8340 w 93476"/>
                  <a:gd name="connsiteY0" fmla="*/ 30281 h 68680"/>
                  <a:gd name="connsiteX1" fmla="*/ 68681 w 93476"/>
                  <a:gd name="connsiteY1" fmla="*/ 65937 h 68680"/>
                  <a:gd name="connsiteX2" fmla="*/ 76909 w 93476"/>
                  <a:gd name="connsiteY2" fmla="*/ 68680 h 68680"/>
                  <a:gd name="connsiteX3" fmla="*/ 90623 w 93476"/>
                  <a:gd name="connsiteY3" fmla="*/ 60452 h 68680"/>
                  <a:gd name="connsiteX4" fmla="*/ 85137 w 93476"/>
                  <a:gd name="connsiteY4" fmla="*/ 38510 h 68680"/>
                  <a:gd name="connsiteX5" fmla="*/ 24796 w 93476"/>
                  <a:gd name="connsiteY5" fmla="*/ 2854 h 68680"/>
                  <a:gd name="connsiteX6" fmla="*/ 2854 w 93476"/>
                  <a:gd name="connsiteY6" fmla="*/ 8339 h 68680"/>
                  <a:gd name="connsiteX7" fmla="*/ 8340 w 93476"/>
                  <a:gd name="connsiteY7" fmla="*/ 30281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76" h="68680">
                    <a:moveTo>
                      <a:pt x="8340" y="30281"/>
                    </a:moveTo>
                    <a:lnTo>
                      <a:pt x="68681" y="65937"/>
                    </a:lnTo>
                    <a:cubicBezTo>
                      <a:pt x="71423" y="68680"/>
                      <a:pt x="74165" y="68680"/>
                      <a:pt x="76909" y="68680"/>
                    </a:cubicBezTo>
                    <a:cubicBezTo>
                      <a:pt x="82395" y="68680"/>
                      <a:pt x="87879" y="65937"/>
                      <a:pt x="90623" y="60452"/>
                    </a:cubicBezTo>
                    <a:cubicBezTo>
                      <a:pt x="96109" y="52224"/>
                      <a:pt x="93365" y="43995"/>
                      <a:pt x="85137" y="38510"/>
                    </a:cubicBezTo>
                    <a:lnTo>
                      <a:pt x="24796" y="2854"/>
                    </a:lnTo>
                    <a:cubicBezTo>
                      <a:pt x="16568" y="-2632"/>
                      <a:pt x="8340" y="111"/>
                      <a:pt x="2854" y="8339"/>
                    </a:cubicBezTo>
                    <a:cubicBezTo>
                      <a:pt x="-2632" y="16568"/>
                      <a:pt x="112" y="27539"/>
                      <a:pt x="8340" y="30281"/>
                    </a:cubicBezTo>
                    <a:close/>
                  </a:path>
                </a:pathLst>
              </a:custGeom>
              <a:grpFill/>
              <a:ln w="27426"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3805275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D1AF8A2-BF49-D9FE-AFB7-08D5BCFCBE31}"/>
              </a:ext>
            </a:extLst>
          </p:cNvPr>
          <p:cNvSpPr/>
          <p:nvPr/>
        </p:nvSpPr>
        <p:spPr>
          <a:xfrm flipV="1">
            <a:off x="1" y="6468198"/>
            <a:ext cx="7559674" cy="988101"/>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E97924">
              <a:alpha val="8627"/>
            </a:srgbClr>
          </a:solidFill>
          <a:ln w="28891"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1419867-715D-5260-9C3E-6AB3F0DC3102}"/>
              </a:ext>
            </a:extLst>
          </p:cNvPr>
          <p:cNvSpPr/>
          <p:nvPr/>
        </p:nvSpPr>
        <p:spPr>
          <a:xfrm flipV="1">
            <a:off x="-2775" y="3086993"/>
            <a:ext cx="7559674" cy="959073"/>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E97924">
              <a:alpha val="8627"/>
            </a:srgbClr>
          </a:solidFill>
          <a:ln w="28891"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B025F7F-7863-99D4-8DAF-69C4548AF6DC}"/>
              </a:ext>
            </a:extLst>
          </p:cNvPr>
          <p:cNvSpPr/>
          <p:nvPr/>
        </p:nvSpPr>
        <p:spPr>
          <a:xfrm flipV="1">
            <a:off x="1" y="4830709"/>
            <a:ext cx="7559674" cy="765611"/>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E97924">
              <a:alpha val="8627"/>
            </a:srgbClr>
          </a:solidFill>
          <a:ln w="28891" cap="flat">
            <a:noFill/>
            <a:prstDash val="solid"/>
            <a:miter/>
          </a:ln>
        </p:spPr>
        <p:txBody>
          <a:bodyPr rtlCol="0" anchor="ctr"/>
          <a:lstStyle/>
          <a:p>
            <a:endParaRPr lang="en-US"/>
          </a:p>
        </p:txBody>
      </p:sp>
      <p:cxnSp>
        <p:nvCxnSpPr>
          <p:cNvPr id="16" name="Straight Connector 15">
            <a:extLst>
              <a:ext uri="{FF2B5EF4-FFF2-40B4-BE49-F238E27FC236}">
                <a16:creationId xmlns:a16="http://schemas.microsoft.com/office/drawing/2014/main" id="{148C76B1-48A3-3E13-CB0C-B0DAFA3706C0}"/>
              </a:ext>
            </a:extLst>
          </p:cNvPr>
          <p:cNvCxnSpPr>
            <a:cxnSpLocks/>
          </p:cNvCxnSpPr>
          <p:nvPr/>
        </p:nvCxnSpPr>
        <p:spPr>
          <a:xfrm>
            <a:off x="-2775" y="3081786"/>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9388066-CE63-48E3-06AF-66B1E910AAAD}"/>
              </a:ext>
            </a:extLst>
          </p:cNvPr>
          <p:cNvCxnSpPr>
            <a:cxnSpLocks/>
          </p:cNvCxnSpPr>
          <p:nvPr/>
        </p:nvCxnSpPr>
        <p:spPr>
          <a:xfrm>
            <a:off x="-2775" y="4046067"/>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CB4062-8EF1-98B1-6FBC-7BADDB778BCD}"/>
              </a:ext>
            </a:extLst>
          </p:cNvPr>
          <p:cNvCxnSpPr>
            <a:cxnSpLocks/>
          </p:cNvCxnSpPr>
          <p:nvPr/>
        </p:nvCxnSpPr>
        <p:spPr>
          <a:xfrm>
            <a:off x="0" y="4821194"/>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A717C2C-B448-52AE-987E-119C0F21F5FE}"/>
              </a:ext>
            </a:extLst>
          </p:cNvPr>
          <p:cNvCxnSpPr>
            <a:cxnSpLocks/>
          </p:cNvCxnSpPr>
          <p:nvPr/>
        </p:nvCxnSpPr>
        <p:spPr>
          <a:xfrm>
            <a:off x="-6274" y="5601339"/>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CEB4B73-A873-2CF9-F859-9D9305AFD048}"/>
              </a:ext>
            </a:extLst>
          </p:cNvPr>
          <p:cNvCxnSpPr>
            <a:cxnSpLocks/>
          </p:cNvCxnSpPr>
          <p:nvPr/>
        </p:nvCxnSpPr>
        <p:spPr>
          <a:xfrm>
            <a:off x="-6274" y="6462881"/>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47" name="Freeform 46">
            <a:extLst>
              <a:ext uri="{FF2B5EF4-FFF2-40B4-BE49-F238E27FC236}">
                <a16:creationId xmlns:a16="http://schemas.microsoft.com/office/drawing/2014/main" id="{4E8285ED-8469-BF71-53D3-95E76866FB95}"/>
              </a:ext>
            </a:extLst>
          </p:cNvPr>
          <p:cNvSpPr/>
          <p:nvPr/>
        </p:nvSpPr>
        <p:spPr>
          <a:xfrm flipV="1">
            <a:off x="1" y="1357846"/>
            <a:ext cx="7559674" cy="723209"/>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915F9E"/>
          </a:solidFill>
          <a:ln w="28891" cap="flat">
            <a:noFill/>
            <a:prstDash val="solid"/>
            <a:miter/>
          </a:ln>
        </p:spPr>
        <p:txBody>
          <a:bodyPr rtlCol="0" anchor="ctr"/>
          <a:lstStyle/>
          <a:p>
            <a:endParaRPr lang="en-US"/>
          </a:p>
        </p:txBody>
      </p:sp>
      <p:sp>
        <p:nvSpPr>
          <p:cNvPr id="43" name="TextBox 42">
            <a:extLst>
              <a:ext uri="{FF2B5EF4-FFF2-40B4-BE49-F238E27FC236}">
                <a16:creationId xmlns:a16="http://schemas.microsoft.com/office/drawing/2014/main" id="{D7DFCEAE-752F-C86A-E737-538D5BB112E9}"/>
              </a:ext>
            </a:extLst>
          </p:cNvPr>
          <p:cNvSpPr txBox="1"/>
          <p:nvPr/>
        </p:nvSpPr>
        <p:spPr>
          <a:xfrm>
            <a:off x="458738" y="946478"/>
            <a:ext cx="4210249" cy="1341265"/>
          </a:xfrm>
          <a:prstGeom prst="rect">
            <a:avLst/>
          </a:prstGeom>
          <a:noFill/>
        </p:spPr>
        <p:txBody>
          <a:bodyPr wrap="square">
            <a:spAutoFit/>
          </a:bodyPr>
          <a:lstStyle/>
          <a:p>
            <a:pPr>
              <a:lnSpc>
                <a:spcPts val="2380"/>
              </a:lnSpc>
            </a:pPr>
            <a:r>
              <a:rPr lang="de-DE" sz="2800" b="1" dirty="0">
                <a:solidFill>
                  <a:schemeClr val="bg1"/>
                </a:solidFill>
                <a:highlight>
                  <a:srgbClr val="E97924"/>
                </a:highlight>
                <a:latin typeface="Calibri" panose="020F0502020204030204" pitchFamily="34" charset="0"/>
                <a:cs typeface="Calibri" panose="020F0502020204030204" pitchFamily="34" charset="0"/>
              </a:rPr>
              <a:t> BUSINESS PRACTICES</a:t>
            </a:r>
            <a:r>
              <a:rPr lang="de-DE" sz="2800" b="1" dirty="0">
                <a:solidFill>
                  <a:srgbClr val="E97924"/>
                </a:solidFill>
                <a:highlight>
                  <a:srgbClr val="E97924"/>
                </a:highlight>
                <a:latin typeface="Calibri" panose="020F0502020204030204" pitchFamily="34" charset="0"/>
                <a:cs typeface="Calibri" panose="020F0502020204030204" pitchFamily="34" charset="0"/>
              </a:rPr>
              <a:t>. </a:t>
            </a:r>
          </a:p>
          <a:p>
            <a:pPr>
              <a:lnSpc>
                <a:spcPts val="2380"/>
              </a:lnSpc>
            </a:pPr>
            <a:r>
              <a:rPr lang="de-DE" sz="2800" b="1" dirty="0">
                <a:solidFill>
                  <a:schemeClr val="bg1"/>
                </a:solidFill>
                <a:highlight>
                  <a:srgbClr val="E97924"/>
                </a:highlight>
                <a:latin typeface="Calibri" panose="020F0502020204030204" pitchFamily="34" charset="0"/>
                <a:cs typeface="Calibri" panose="020F0502020204030204" pitchFamily="34" charset="0"/>
              </a:rPr>
              <a:t> AND ATTITUDES</a:t>
            </a:r>
            <a:r>
              <a:rPr lang="de-DE" sz="2800" b="1" dirty="0">
                <a:solidFill>
                  <a:srgbClr val="E97924"/>
                </a:solidFill>
                <a:highlight>
                  <a:srgbClr val="E97924"/>
                </a:highlight>
                <a:latin typeface="Calibri" panose="020F0502020204030204" pitchFamily="34" charset="0"/>
                <a:cs typeface="Calibri" panose="020F0502020204030204" pitchFamily="34" charset="0"/>
              </a:rPr>
              <a:t>. </a:t>
            </a:r>
            <a:r>
              <a:rPr lang="de-DE" sz="2800" b="1" dirty="0">
                <a:solidFill>
                  <a:schemeClr val="bg1"/>
                </a:solidFill>
                <a:highlight>
                  <a:srgbClr val="E97924"/>
                </a:highlight>
                <a:latin typeface="Calibri" panose="020F0502020204030204" pitchFamily="34" charset="0"/>
                <a:cs typeface="Calibri" panose="020F0502020204030204" pitchFamily="34" charset="0"/>
              </a:rPr>
              <a:t> </a:t>
            </a:r>
          </a:p>
          <a:p>
            <a:pPr>
              <a:lnSpc>
                <a:spcPts val="2380"/>
              </a:lnSpc>
            </a:pPr>
            <a:r>
              <a:rPr lang="de-DE" sz="2800" b="1" dirty="0">
                <a:solidFill>
                  <a:schemeClr val="bg1"/>
                </a:solidFill>
                <a:highlight>
                  <a:srgbClr val="E97924"/>
                </a:highlight>
                <a:latin typeface="Calibri" panose="020F0502020204030204" pitchFamily="34" charset="0"/>
                <a:cs typeface="Calibri" panose="020F0502020204030204" pitchFamily="34" charset="0"/>
              </a:rPr>
              <a:t> FOR SUCCESS</a:t>
            </a:r>
            <a:r>
              <a:rPr lang="de-DE" sz="2800" b="1" dirty="0">
                <a:solidFill>
                  <a:srgbClr val="E97924"/>
                </a:solidFill>
                <a:highlight>
                  <a:srgbClr val="E97924"/>
                </a:highlight>
                <a:latin typeface="Calibri" panose="020F0502020204030204" pitchFamily="34" charset="0"/>
                <a:cs typeface="Calibri" panose="020F0502020204030204" pitchFamily="34" charset="0"/>
              </a:rPr>
              <a:t>. </a:t>
            </a:r>
            <a:endParaRPr lang="de-DE" sz="2800" b="1" dirty="0">
              <a:solidFill>
                <a:schemeClr val="bg1"/>
              </a:solidFill>
              <a:highlight>
                <a:srgbClr val="E97924"/>
              </a:highlight>
              <a:latin typeface="Calibri" panose="020F0502020204030204" pitchFamily="34" charset="0"/>
              <a:cs typeface="Calibri" panose="020F0502020204030204" pitchFamily="34" charset="0"/>
            </a:endParaRPr>
          </a:p>
          <a:p>
            <a:pPr>
              <a:lnSpc>
                <a:spcPts val="2380"/>
              </a:lnSpc>
            </a:pPr>
            <a:endParaRPr lang="de-DE" sz="2800" b="1" dirty="0">
              <a:solidFill>
                <a:srgbClr val="7ABB57"/>
              </a:solidFill>
              <a:highlight>
                <a:srgbClr val="E97924"/>
              </a:highlight>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6E9BEF33-9DC0-7323-4A6F-F2F3C9C59974}"/>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22</a:t>
            </a:fld>
            <a:endParaRPr lang="en-US"/>
          </a:p>
        </p:txBody>
      </p:sp>
      <p:grpSp>
        <p:nvGrpSpPr>
          <p:cNvPr id="8" name="Group 7">
            <a:extLst>
              <a:ext uri="{FF2B5EF4-FFF2-40B4-BE49-F238E27FC236}">
                <a16:creationId xmlns:a16="http://schemas.microsoft.com/office/drawing/2014/main" id="{1A0167B7-F576-4C9A-B43D-DD53444CECBC}"/>
              </a:ext>
            </a:extLst>
          </p:cNvPr>
          <p:cNvGrpSpPr/>
          <p:nvPr/>
        </p:nvGrpSpPr>
        <p:grpSpPr>
          <a:xfrm>
            <a:off x="6249514" y="395141"/>
            <a:ext cx="788839" cy="883929"/>
            <a:chOff x="744591" y="4352525"/>
            <a:chExt cx="943113" cy="1056801"/>
          </a:xfrm>
          <a:solidFill>
            <a:srgbClr val="0C2D45"/>
          </a:solidFill>
        </p:grpSpPr>
        <p:sp>
          <p:nvSpPr>
            <p:cNvPr id="9" name="Freeform 8">
              <a:extLst>
                <a:ext uri="{FF2B5EF4-FFF2-40B4-BE49-F238E27FC236}">
                  <a16:creationId xmlns:a16="http://schemas.microsoft.com/office/drawing/2014/main" id="{EA4C695B-FCE8-7D92-6FE2-06167D816C1E}"/>
                </a:ext>
              </a:extLst>
            </p:cNvPr>
            <p:cNvSpPr/>
            <p:nvPr/>
          </p:nvSpPr>
          <p:spPr>
            <a:xfrm>
              <a:off x="1117281" y="4619980"/>
              <a:ext cx="203402" cy="193401"/>
            </a:xfrm>
            <a:custGeom>
              <a:avLst/>
              <a:gdLst>
                <a:gd name="connsiteX0" fmla="*/ 100689 w 203402"/>
                <a:gd name="connsiteY0" fmla="*/ 167512 h 193401"/>
                <a:gd name="connsiteX1" fmla="*/ 78934 w 203402"/>
                <a:gd name="connsiteY1" fmla="*/ 176053 h 193401"/>
                <a:gd name="connsiteX2" fmla="*/ 46991 w 203402"/>
                <a:gd name="connsiteY2" fmla="*/ 192309 h 193401"/>
                <a:gd name="connsiteX3" fmla="*/ 38730 w 203402"/>
                <a:gd name="connsiteY3" fmla="*/ 192584 h 193401"/>
                <a:gd name="connsiteX4" fmla="*/ 36802 w 203402"/>
                <a:gd name="connsiteY4" fmla="*/ 184319 h 193401"/>
                <a:gd name="connsiteX5" fmla="*/ 43136 w 203402"/>
                <a:gd name="connsiteY5" fmla="*/ 146849 h 193401"/>
                <a:gd name="connsiteX6" fmla="*/ 31019 w 203402"/>
                <a:gd name="connsiteY6" fmla="*/ 108552 h 193401"/>
                <a:gd name="connsiteX7" fmla="*/ 3757 w 203402"/>
                <a:gd name="connsiteY7" fmla="*/ 81828 h 193401"/>
                <a:gd name="connsiteX8" fmla="*/ 178 w 203402"/>
                <a:gd name="connsiteY8" fmla="*/ 73287 h 193401"/>
                <a:gd name="connsiteX9" fmla="*/ 8163 w 203402"/>
                <a:gd name="connsiteY9" fmla="*/ 68603 h 193401"/>
                <a:gd name="connsiteX10" fmla="*/ 48919 w 203402"/>
                <a:gd name="connsiteY10" fmla="*/ 62542 h 193401"/>
                <a:gd name="connsiteX11" fmla="*/ 76731 w 203402"/>
                <a:gd name="connsiteY11" fmla="*/ 41878 h 193401"/>
                <a:gd name="connsiteX12" fmla="*/ 94080 w 203402"/>
                <a:gd name="connsiteY12" fmla="*/ 6888 h 193401"/>
                <a:gd name="connsiteX13" fmla="*/ 101515 w 203402"/>
                <a:gd name="connsiteY13" fmla="*/ 0 h 193401"/>
                <a:gd name="connsiteX14" fmla="*/ 108950 w 203402"/>
                <a:gd name="connsiteY14" fmla="*/ 7163 h 193401"/>
                <a:gd name="connsiteX15" fmla="*/ 124921 w 203402"/>
                <a:gd name="connsiteY15" fmla="*/ 39398 h 193401"/>
                <a:gd name="connsiteX16" fmla="*/ 158242 w 203402"/>
                <a:gd name="connsiteY16" fmla="*/ 63368 h 193401"/>
                <a:gd name="connsiteX17" fmla="*/ 192938 w 203402"/>
                <a:gd name="connsiteY17" fmla="*/ 68327 h 193401"/>
                <a:gd name="connsiteX18" fmla="*/ 203403 w 203402"/>
                <a:gd name="connsiteY18" fmla="*/ 73287 h 193401"/>
                <a:gd name="connsiteX19" fmla="*/ 198171 w 203402"/>
                <a:gd name="connsiteY19" fmla="*/ 82654 h 193401"/>
                <a:gd name="connsiteX20" fmla="*/ 173112 w 203402"/>
                <a:gd name="connsiteY20" fmla="*/ 107175 h 193401"/>
                <a:gd name="connsiteX21" fmla="*/ 160169 w 203402"/>
                <a:gd name="connsiteY21" fmla="*/ 148226 h 193401"/>
                <a:gd name="connsiteX22" fmla="*/ 165952 w 203402"/>
                <a:gd name="connsiteY22" fmla="*/ 182666 h 193401"/>
                <a:gd name="connsiteX23" fmla="*/ 164300 w 203402"/>
                <a:gd name="connsiteY23" fmla="*/ 192860 h 193401"/>
                <a:gd name="connsiteX24" fmla="*/ 153836 w 203402"/>
                <a:gd name="connsiteY24" fmla="*/ 190931 h 193401"/>
                <a:gd name="connsiteX25" fmla="*/ 121066 w 203402"/>
                <a:gd name="connsiteY25" fmla="*/ 173849 h 193401"/>
                <a:gd name="connsiteX26" fmla="*/ 100689 w 203402"/>
                <a:gd name="connsiteY26" fmla="*/ 167512 h 19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3402" h="193401">
                  <a:moveTo>
                    <a:pt x="100689" y="167512"/>
                  </a:moveTo>
                  <a:cubicBezTo>
                    <a:pt x="93254" y="170267"/>
                    <a:pt x="85818" y="172747"/>
                    <a:pt x="78934" y="176053"/>
                  </a:cubicBezTo>
                  <a:cubicBezTo>
                    <a:pt x="68195" y="181288"/>
                    <a:pt x="57730" y="187349"/>
                    <a:pt x="46991" y="192309"/>
                  </a:cubicBezTo>
                  <a:cubicBezTo>
                    <a:pt x="44513" y="193411"/>
                    <a:pt x="40382" y="193962"/>
                    <a:pt x="38730" y="192584"/>
                  </a:cubicBezTo>
                  <a:cubicBezTo>
                    <a:pt x="37078" y="191207"/>
                    <a:pt x="36527" y="187074"/>
                    <a:pt x="36802" y="184319"/>
                  </a:cubicBezTo>
                  <a:cubicBezTo>
                    <a:pt x="38730" y="171645"/>
                    <a:pt x="40933" y="159247"/>
                    <a:pt x="43136" y="146849"/>
                  </a:cubicBezTo>
                  <a:cubicBezTo>
                    <a:pt x="45889" y="131971"/>
                    <a:pt x="42310" y="119022"/>
                    <a:pt x="31019" y="108552"/>
                  </a:cubicBezTo>
                  <a:cubicBezTo>
                    <a:pt x="21657" y="99736"/>
                    <a:pt x="12569" y="90920"/>
                    <a:pt x="3757" y="81828"/>
                  </a:cubicBezTo>
                  <a:cubicBezTo>
                    <a:pt x="1554" y="79624"/>
                    <a:pt x="-649" y="75491"/>
                    <a:pt x="178" y="73287"/>
                  </a:cubicBezTo>
                  <a:cubicBezTo>
                    <a:pt x="1004" y="71083"/>
                    <a:pt x="5134" y="69154"/>
                    <a:pt x="8163" y="68603"/>
                  </a:cubicBezTo>
                  <a:cubicBezTo>
                    <a:pt x="21657" y="66123"/>
                    <a:pt x="35150" y="64470"/>
                    <a:pt x="48919" y="62542"/>
                  </a:cubicBezTo>
                  <a:cubicBezTo>
                    <a:pt x="61861" y="60613"/>
                    <a:pt x="70948" y="53174"/>
                    <a:pt x="76731" y="41878"/>
                  </a:cubicBezTo>
                  <a:cubicBezTo>
                    <a:pt x="82514" y="30307"/>
                    <a:pt x="88021" y="18459"/>
                    <a:pt x="94080" y="6888"/>
                  </a:cubicBezTo>
                  <a:cubicBezTo>
                    <a:pt x="95732" y="3857"/>
                    <a:pt x="99036" y="0"/>
                    <a:pt x="101515" y="0"/>
                  </a:cubicBezTo>
                  <a:cubicBezTo>
                    <a:pt x="103993" y="0"/>
                    <a:pt x="107298" y="4133"/>
                    <a:pt x="108950" y="7163"/>
                  </a:cubicBezTo>
                  <a:cubicBezTo>
                    <a:pt x="114457" y="17633"/>
                    <a:pt x="119965" y="28654"/>
                    <a:pt x="124921" y="39398"/>
                  </a:cubicBezTo>
                  <a:cubicBezTo>
                    <a:pt x="131530" y="53725"/>
                    <a:pt x="142821" y="61440"/>
                    <a:pt x="158242" y="63368"/>
                  </a:cubicBezTo>
                  <a:cubicBezTo>
                    <a:pt x="169807" y="64746"/>
                    <a:pt x="181373" y="66399"/>
                    <a:pt x="192938" y="68327"/>
                  </a:cubicBezTo>
                  <a:cubicBezTo>
                    <a:pt x="196518" y="68878"/>
                    <a:pt x="199823" y="71634"/>
                    <a:pt x="203403" y="73287"/>
                  </a:cubicBezTo>
                  <a:cubicBezTo>
                    <a:pt x="201750" y="76317"/>
                    <a:pt x="200649" y="80175"/>
                    <a:pt x="198171" y="82654"/>
                  </a:cubicBezTo>
                  <a:cubicBezTo>
                    <a:pt x="190185" y="91195"/>
                    <a:pt x="181648" y="99185"/>
                    <a:pt x="173112" y="107175"/>
                  </a:cubicBezTo>
                  <a:cubicBezTo>
                    <a:pt x="160720" y="118471"/>
                    <a:pt x="156865" y="131971"/>
                    <a:pt x="160169" y="148226"/>
                  </a:cubicBezTo>
                  <a:cubicBezTo>
                    <a:pt x="162372" y="159523"/>
                    <a:pt x="164300" y="171094"/>
                    <a:pt x="165952" y="182666"/>
                  </a:cubicBezTo>
                  <a:cubicBezTo>
                    <a:pt x="166503" y="185972"/>
                    <a:pt x="164850" y="189553"/>
                    <a:pt x="164300" y="192860"/>
                  </a:cubicBezTo>
                  <a:cubicBezTo>
                    <a:pt x="160720" y="192309"/>
                    <a:pt x="156865" y="192309"/>
                    <a:pt x="153836" y="190931"/>
                  </a:cubicBezTo>
                  <a:cubicBezTo>
                    <a:pt x="142821" y="185421"/>
                    <a:pt x="132081" y="179084"/>
                    <a:pt x="121066" y="173849"/>
                  </a:cubicBezTo>
                  <a:cubicBezTo>
                    <a:pt x="114733" y="171370"/>
                    <a:pt x="108124" y="169992"/>
                    <a:pt x="100689" y="167512"/>
                  </a:cubicBezTo>
                  <a:close/>
                </a:path>
              </a:pathLst>
            </a:custGeom>
            <a:solidFill>
              <a:srgbClr val="E97924"/>
            </a:solidFill>
            <a:ln w="2749" cap="flat">
              <a:noFill/>
              <a:prstDash val="solid"/>
              <a:miter/>
            </a:ln>
          </p:spPr>
          <p:txBody>
            <a:bodyPr rtlCol="0" anchor="ctr"/>
            <a:lstStyle/>
            <a:p>
              <a:endParaRPr lang="en-US" dirty="0"/>
            </a:p>
          </p:txBody>
        </p:sp>
        <p:grpSp>
          <p:nvGrpSpPr>
            <p:cNvPr id="10" name="Graphic 2">
              <a:extLst>
                <a:ext uri="{FF2B5EF4-FFF2-40B4-BE49-F238E27FC236}">
                  <a16:creationId xmlns:a16="http://schemas.microsoft.com/office/drawing/2014/main" id="{38994972-7F47-1F06-A08F-4AC20BDAD0DF}"/>
                </a:ext>
              </a:extLst>
            </p:cNvPr>
            <p:cNvGrpSpPr/>
            <p:nvPr/>
          </p:nvGrpSpPr>
          <p:grpSpPr>
            <a:xfrm>
              <a:off x="744591" y="4352525"/>
              <a:ext cx="943113" cy="1056801"/>
              <a:chOff x="744591" y="4352525"/>
              <a:chExt cx="943113" cy="1056801"/>
            </a:xfrm>
            <a:grpFill/>
          </p:grpSpPr>
          <p:sp>
            <p:nvSpPr>
              <p:cNvPr id="11" name="Freeform 10">
                <a:extLst>
                  <a:ext uri="{FF2B5EF4-FFF2-40B4-BE49-F238E27FC236}">
                    <a16:creationId xmlns:a16="http://schemas.microsoft.com/office/drawing/2014/main" id="{A997C6A8-C93A-FB2B-CA73-20D87A610877}"/>
                  </a:ext>
                </a:extLst>
              </p:cNvPr>
              <p:cNvSpPr/>
              <p:nvPr/>
            </p:nvSpPr>
            <p:spPr>
              <a:xfrm>
                <a:off x="744591" y="4352525"/>
                <a:ext cx="943113" cy="1056801"/>
              </a:xfrm>
              <a:custGeom>
                <a:avLst/>
                <a:gdLst>
                  <a:gd name="connsiteX0" fmla="*/ 228298 w 943113"/>
                  <a:gd name="connsiteY0" fmla="*/ 1056251 h 1056801"/>
                  <a:gd name="connsiteX1" fmla="*/ 205992 w 943113"/>
                  <a:gd name="connsiteY1" fmla="*/ 1018506 h 1056801"/>
                  <a:gd name="connsiteX2" fmla="*/ 206268 w 943113"/>
                  <a:gd name="connsiteY2" fmla="*/ 960648 h 1056801"/>
                  <a:gd name="connsiteX3" fmla="*/ 240689 w 943113"/>
                  <a:gd name="connsiteY3" fmla="*/ 925933 h 1056801"/>
                  <a:gd name="connsiteX4" fmla="*/ 291633 w 943113"/>
                  <a:gd name="connsiteY4" fmla="*/ 925933 h 1056801"/>
                  <a:gd name="connsiteX5" fmla="*/ 291633 w 943113"/>
                  <a:gd name="connsiteY5" fmla="*/ 897830 h 1056801"/>
                  <a:gd name="connsiteX6" fmla="*/ 362404 w 943113"/>
                  <a:gd name="connsiteY6" fmla="*/ 826748 h 1056801"/>
                  <a:gd name="connsiteX7" fmla="*/ 364332 w 943113"/>
                  <a:gd name="connsiteY7" fmla="*/ 826748 h 1056801"/>
                  <a:gd name="connsiteX8" fmla="*/ 393246 w 943113"/>
                  <a:gd name="connsiteY8" fmla="*/ 824544 h 1056801"/>
                  <a:gd name="connsiteX9" fmla="*/ 403985 w 943113"/>
                  <a:gd name="connsiteY9" fmla="*/ 797544 h 1056801"/>
                  <a:gd name="connsiteX10" fmla="*/ 387463 w 943113"/>
                  <a:gd name="connsiteY10" fmla="*/ 652348 h 1056801"/>
                  <a:gd name="connsiteX11" fmla="*/ 376173 w 943113"/>
                  <a:gd name="connsiteY11" fmla="*/ 642980 h 1056801"/>
                  <a:gd name="connsiteX12" fmla="*/ 299344 w 943113"/>
                  <a:gd name="connsiteY12" fmla="*/ 601653 h 1056801"/>
                  <a:gd name="connsiteX13" fmla="*/ 281720 w 943113"/>
                  <a:gd name="connsiteY13" fmla="*/ 594214 h 1056801"/>
                  <a:gd name="connsiteX14" fmla="*/ 72437 w 943113"/>
                  <a:gd name="connsiteY14" fmla="*/ 449570 h 1056801"/>
                  <a:gd name="connsiteX15" fmla="*/ 1666 w 943113"/>
                  <a:gd name="connsiteY15" fmla="*/ 244863 h 1056801"/>
                  <a:gd name="connsiteX16" fmla="*/ 1115 w 943113"/>
                  <a:gd name="connsiteY16" fmla="*/ 183148 h 1056801"/>
                  <a:gd name="connsiteX17" fmla="*/ 53436 w 943113"/>
                  <a:gd name="connsiteY17" fmla="*/ 136586 h 1056801"/>
                  <a:gd name="connsiteX18" fmla="*/ 172948 w 943113"/>
                  <a:gd name="connsiteY18" fmla="*/ 136586 h 1056801"/>
                  <a:gd name="connsiteX19" fmla="*/ 184513 w 943113"/>
                  <a:gd name="connsiteY19" fmla="*/ 136586 h 1056801"/>
                  <a:gd name="connsiteX20" fmla="*/ 184513 w 943113"/>
                  <a:gd name="connsiteY20" fmla="*/ 119780 h 1056801"/>
                  <a:gd name="connsiteX21" fmla="*/ 160281 w 943113"/>
                  <a:gd name="connsiteY21" fmla="*/ 108484 h 1056801"/>
                  <a:gd name="connsiteX22" fmla="*/ 147889 w 943113"/>
                  <a:gd name="connsiteY22" fmla="*/ 82310 h 1056801"/>
                  <a:gd name="connsiteX23" fmla="*/ 147889 w 943113"/>
                  <a:gd name="connsiteY23" fmla="*/ 34921 h 1056801"/>
                  <a:gd name="connsiteX24" fmla="*/ 182586 w 943113"/>
                  <a:gd name="connsiteY24" fmla="*/ 207 h 1056801"/>
                  <a:gd name="connsiteX25" fmla="*/ 293010 w 943113"/>
                  <a:gd name="connsiteY25" fmla="*/ 207 h 1056801"/>
                  <a:gd name="connsiteX26" fmla="*/ 310909 w 943113"/>
                  <a:gd name="connsiteY26" fmla="*/ 15635 h 1056801"/>
                  <a:gd name="connsiteX27" fmla="*/ 293010 w 943113"/>
                  <a:gd name="connsiteY27" fmla="*/ 31064 h 1056801"/>
                  <a:gd name="connsiteX28" fmla="*/ 190021 w 943113"/>
                  <a:gd name="connsiteY28" fmla="*/ 31064 h 1056801"/>
                  <a:gd name="connsiteX29" fmla="*/ 178731 w 943113"/>
                  <a:gd name="connsiteY29" fmla="*/ 41809 h 1056801"/>
                  <a:gd name="connsiteX30" fmla="*/ 178731 w 943113"/>
                  <a:gd name="connsiteY30" fmla="*/ 77902 h 1056801"/>
                  <a:gd name="connsiteX31" fmla="*/ 186992 w 943113"/>
                  <a:gd name="connsiteY31" fmla="*/ 86442 h 1056801"/>
                  <a:gd name="connsiteX32" fmla="*/ 193050 w 943113"/>
                  <a:gd name="connsiteY32" fmla="*/ 86442 h 1056801"/>
                  <a:gd name="connsiteX33" fmla="*/ 749578 w 943113"/>
                  <a:gd name="connsiteY33" fmla="*/ 86442 h 1056801"/>
                  <a:gd name="connsiteX34" fmla="*/ 763897 w 943113"/>
                  <a:gd name="connsiteY34" fmla="*/ 71840 h 1056801"/>
                  <a:gd name="connsiteX35" fmla="*/ 764173 w 943113"/>
                  <a:gd name="connsiteY35" fmla="*/ 40983 h 1056801"/>
                  <a:gd name="connsiteX36" fmla="*/ 753984 w 943113"/>
                  <a:gd name="connsiteY36" fmla="*/ 31064 h 1056801"/>
                  <a:gd name="connsiteX37" fmla="*/ 667517 w 943113"/>
                  <a:gd name="connsiteY37" fmla="*/ 31340 h 1056801"/>
                  <a:gd name="connsiteX38" fmla="*/ 375897 w 943113"/>
                  <a:gd name="connsiteY38" fmla="*/ 31340 h 1056801"/>
                  <a:gd name="connsiteX39" fmla="*/ 365709 w 943113"/>
                  <a:gd name="connsiteY39" fmla="*/ 31064 h 1056801"/>
                  <a:gd name="connsiteX40" fmla="*/ 352766 w 943113"/>
                  <a:gd name="connsiteY40" fmla="*/ 15911 h 1056801"/>
                  <a:gd name="connsiteX41" fmla="*/ 365709 w 943113"/>
                  <a:gd name="connsiteY41" fmla="*/ 758 h 1056801"/>
                  <a:gd name="connsiteX42" fmla="*/ 375897 w 943113"/>
                  <a:gd name="connsiteY42" fmla="*/ 482 h 1056801"/>
                  <a:gd name="connsiteX43" fmla="*/ 754259 w 943113"/>
                  <a:gd name="connsiteY43" fmla="*/ 482 h 1056801"/>
                  <a:gd name="connsiteX44" fmla="*/ 795290 w 943113"/>
                  <a:gd name="connsiteY44" fmla="*/ 41534 h 1056801"/>
                  <a:gd name="connsiteX45" fmla="*/ 795290 w 943113"/>
                  <a:gd name="connsiteY45" fmla="*/ 75697 h 1056801"/>
                  <a:gd name="connsiteX46" fmla="*/ 758941 w 943113"/>
                  <a:gd name="connsiteY46" fmla="*/ 118402 h 1056801"/>
                  <a:gd name="connsiteX47" fmla="*/ 758941 w 943113"/>
                  <a:gd name="connsiteY47" fmla="*/ 137137 h 1056801"/>
                  <a:gd name="connsiteX48" fmla="*/ 769405 w 943113"/>
                  <a:gd name="connsiteY48" fmla="*/ 137137 h 1056801"/>
                  <a:gd name="connsiteX49" fmla="*/ 887815 w 943113"/>
                  <a:gd name="connsiteY49" fmla="*/ 137137 h 1056801"/>
                  <a:gd name="connsiteX50" fmla="*/ 942890 w 943113"/>
                  <a:gd name="connsiteY50" fmla="*/ 187556 h 1056801"/>
                  <a:gd name="connsiteX51" fmla="*/ 824479 w 943113"/>
                  <a:gd name="connsiteY51" fmla="*/ 503846 h 1056801"/>
                  <a:gd name="connsiteX52" fmla="*/ 656502 w 943113"/>
                  <a:gd name="connsiteY52" fmla="*/ 596143 h 1056801"/>
                  <a:gd name="connsiteX53" fmla="*/ 642733 w 943113"/>
                  <a:gd name="connsiteY53" fmla="*/ 602755 h 1056801"/>
                  <a:gd name="connsiteX54" fmla="*/ 565905 w 943113"/>
                  <a:gd name="connsiteY54" fmla="*/ 643807 h 1056801"/>
                  <a:gd name="connsiteX55" fmla="*/ 555991 w 943113"/>
                  <a:gd name="connsiteY55" fmla="*/ 651797 h 1056801"/>
                  <a:gd name="connsiteX56" fmla="*/ 538643 w 943113"/>
                  <a:gd name="connsiteY56" fmla="*/ 796717 h 1056801"/>
                  <a:gd name="connsiteX57" fmla="*/ 549658 w 943113"/>
                  <a:gd name="connsiteY57" fmla="*/ 824819 h 1056801"/>
                  <a:gd name="connsiteX58" fmla="*/ 579673 w 943113"/>
                  <a:gd name="connsiteY58" fmla="*/ 827024 h 1056801"/>
                  <a:gd name="connsiteX59" fmla="*/ 651545 w 943113"/>
                  <a:gd name="connsiteY59" fmla="*/ 899208 h 1056801"/>
                  <a:gd name="connsiteX60" fmla="*/ 651545 w 943113"/>
                  <a:gd name="connsiteY60" fmla="*/ 926484 h 1056801"/>
                  <a:gd name="connsiteX61" fmla="*/ 699460 w 943113"/>
                  <a:gd name="connsiteY61" fmla="*/ 926484 h 1056801"/>
                  <a:gd name="connsiteX62" fmla="*/ 736911 w 943113"/>
                  <a:gd name="connsiteY62" fmla="*/ 964505 h 1056801"/>
                  <a:gd name="connsiteX63" fmla="*/ 737186 w 943113"/>
                  <a:gd name="connsiteY63" fmla="*/ 1019057 h 1056801"/>
                  <a:gd name="connsiteX64" fmla="*/ 715157 w 943113"/>
                  <a:gd name="connsiteY64" fmla="*/ 1056802 h 1056801"/>
                  <a:gd name="connsiteX65" fmla="*/ 228298 w 943113"/>
                  <a:gd name="connsiteY65" fmla="*/ 1056251 h 1056801"/>
                  <a:gd name="connsiteX66" fmla="*/ 216181 w 943113"/>
                  <a:gd name="connsiteY66" fmla="*/ 117851 h 1056801"/>
                  <a:gd name="connsiteX67" fmla="*/ 216181 w 943113"/>
                  <a:gd name="connsiteY67" fmla="*/ 127494 h 1056801"/>
                  <a:gd name="connsiteX68" fmla="*/ 216457 w 943113"/>
                  <a:gd name="connsiteY68" fmla="*/ 371875 h 1056801"/>
                  <a:gd name="connsiteX69" fmla="*/ 220312 w 943113"/>
                  <a:gd name="connsiteY69" fmla="*/ 417059 h 1056801"/>
                  <a:gd name="connsiteX70" fmla="*/ 518265 w 943113"/>
                  <a:gd name="connsiteY70" fmla="*/ 624245 h 1056801"/>
                  <a:gd name="connsiteX71" fmla="*/ 727273 w 943113"/>
                  <a:gd name="connsiteY71" fmla="*/ 370222 h 1056801"/>
                  <a:gd name="connsiteX72" fmla="*/ 727273 w 943113"/>
                  <a:gd name="connsiteY72" fmla="*/ 128045 h 1056801"/>
                  <a:gd name="connsiteX73" fmla="*/ 727273 w 943113"/>
                  <a:gd name="connsiteY73" fmla="*/ 118127 h 1056801"/>
                  <a:gd name="connsiteX74" fmla="*/ 216181 w 943113"/>
                  <a:gd name="connsiteY74" fmla="*/ 117851 h 1056801"/>
                  <a:gd name="connsiteX75" fmla="*/ 701939 w 943113"/>
                  <a:gd name="connsiteY75" fmla="*/ 546275 h 1056801"/>
                  <a:gd name="connsiteX76" fmla="*/ 705794 w 943113"/>
                  <a:gd name="connsiteY76" fmla="*/ 545173 h 1056801"/>
                  <a:gd name="connsiteX77" fmla="*/ 827784 w 943113"/>
                  <a:gd name="connsiteY77" fmla="*/ 454529 h 1056801"/>
                  <a:gd name="connsiteX78" fmla="*/ 912323 w 943113"/>
                  <a:gd name="connsiteY78" fmla="*/ 191689 h 1056801"/>
                  <a:gd name="connsiteX79" fmla="*/ 886989 w 943113"/>
                  <a:gd name="connsiteY79" fmla="*/ 167443 h 1056801"/>
                  <a:gd name="connsiteX80" fmla="*/ 766376 w 943113"/>
                  <a:gd name="connsiteY80" fmla="*/ 167443 h 1056801"/>
                  <a:gd name="connsiteX81" fmla="*/ 758665 w 943113"/>
                  <a:gd name="connsiteY81" fmla="*/ 168270 h 1056801"/>
                  <a:gd name="connsiteX82" fmla="*/ 758665 w 943113"/>
                  <a:gd name="connsiteY82" fmla="*/ 208771 h 1056801"/>
                  <a:gd name="connsiteX83" fmla="*/ 837422 w 943113"/>
                  <a:gd name="connsiteY83" fmla="*/ 208771 h 1056801"/>
                  <a:gd name="connsiteX84" fmla="*/ 869365 w 943113"/>
                  <a:gd name="connsiteY84" fmla="*/ 242934 h 1056801"/>
                  <a:gd name="connsiteX85" fmla="*/ 861655 w 943113"/>
                  <a:gd name="connsiteY85" fmla="*/ 291700 h 1056801"/>
                  <a:gd name="connsiteX86" fmla="*/ 843205 w 943113"/>
                  <a:gd name="connsiteY86" fmla="*/ 305200 h 1056801"/>
                  <a:gd name="connsiteX87" fmla="*/ 831915 w 943113"/>
                  <a:gd name="connsiteY87" fmla="*/ 284537 h 1056801"/>
                  <a:gd name="connsiteX88" fmla="*/ 839350 w 943113"/>
                  <a:gd name="connsiteY88" fmla="*/ 240179 h 1056801"/>
                  <a:gd name="connsiteX89" fmla="*/ 756462 w 943113"/>
                  <a:gd name="connsiteY89" fmla="*/ 240179 h 1056801"/>
                  <a:gd name="connsiteX90" fmla="*/ 756462 w 943113"/>
                  <a:gd name="connsiteY90" fmla="*/ 425875 h 1056801"/>
                  <a:gd name="connsiteX91" fmla="*/ 770782 w 943113"/>
                  <a:gd name="connsiteY91" fmla="*/ 410447 h 1056801"/>
                  <a:gd name="connsiteX92" fmla="*/ 808232 w 943113"/>
                  <a:gd name="connsiteY92" fmla="*/ 352864 h 1056801"/>
                  <a:gd name="connsiteX93" fmla="*/ 824755 w 943113"/>
                  <a:gd name="connsiteY93" fmla="*/ 343497 h 1056801"/>
                  <a:gd name="connsiteX94" fmla="*/ 837697 w 943113"/>
                  <a:gd name="connsiteY94" fmla="*/ 356170 h 1056801"/>
                  <a:gd name="connsiteX95" fmla="*/ 834668 w 943113"/>
                  <a:gd name="connsiteY95" fmla="*/ 369671 h 1056801"/>
                  <a:gd name="connsiteX96" fmla="*/ 743795 w 943113"/>
                  <a:gd name="connsiteY96" fmla="*/ 477121 h 1056801"/>
                  <a:gd name="connsiteX97" fmla="*/ 736085 w 943113"/>
                  <a:gd name="connsiteY97" fmla="*/ 483733 h 1056801"/>
                  <a:gd name="connsiteX98" fmla="*/ 701939 w 943113"/>
                  <a:gd name="connsiteY98" fmla="*/ 546275 h 1056801"/>
                  <a:gd name="connsiteX99" fmla="*/ 705518 w 943113"/>
                  <a:gd name="connsiteY99" fmla="*/ 957617 h 1056801"/>
                  <a:gd name="connsiteX100" fmla="*/ 237936 w 943113"/>
                  <a:gd name="connsiteY100" fmla="*/ 957617 h 1056801"/>
                  <a:gd name="connsiteX101" fmla="*/ 237936 w 943113"/>
                  <a:gd name="connsiteY101" fmla="*/ 1024567 h 1056801"/>
                  <a:gd name="connsiteX102" fmla="*/ 705518 w 943113"/>
                  <a:gd name="connsiteY102" fmla="*/ 1024567 h 1056801"/>
                  <a:gd name="connsiteX103" fmla="*/ 705518 w 943113"/>
                  <a:gd name="connsiteY103" fmla="*/ 957617 h 1056801"/>
                  <a:gd name="connsiteX104" fmla="*/ 184789 w 943113"/>
                  <a:gd name="connsiteY104" fmla="*/ 167443 h 1056801"/>
                  <a:gd name="connsiteX105" fmla="*/ 173774 w 943113"/>
                  <a:gd name="connsiteY105" fmla="*/ 167443 h 1056801"/>
                  <a:gd name="connsiteX106" fmla="*/ 58393 w 943113"/>
                  <a:gd name="connsiteY106" fmla="*/ 167443 h 1056801"/>
                  <a:gd name="connsiteX107" fmla="*/ 30855 w 943113"/>
                  <a:gd name="connsiteY107" fmla="*/ 194719 h 1056801"/>
                  <a:gd name="connsiteX108" fmla="*/ 41044 w 943113"/>
                  <a:gd name="connsiteY108" fmla="*/ 299139 h 1056801"/>
                  <a:gd name="connsiteX109" fmla="*/ 229399 w 943113"/>
                  <a:gd name="connsiteY109" fmla="*/ 541316 h 1056801"/>
                  <a:gd name="connsiteX110" fmla="*/ 241791 w 943113"/>
                  <a:gd name="connsiteY110" fmla="*/ 546826 h 1056801"/>
                  <a:gd name="connsiteX111" fmla="*/ 207369 w 943113"/>
                  <a:gd name="connsiteY111" fmla="*/ 483458 h 1056801"/>
                  <a:gd name="connsiteX112" fmla="*/ 201311 w 943113"/>
                  <a:gd name="connsiteY112" fmla="*/ 477948 h 1056801"/>
                  <a:gd name="connsiteX113" fmla="*/ 74089 w 943113"/>
                  <a:gd name="connsiteY113" fmla="*/ 242934 h 1056801"/>
                  <a:gd name="connsiteX114" fmla="*/ 105757 w 943113"/>
                  <a:gd name="connsiteY114" fmla="*/ 208771 h 1056801"/>
                  <a:gd name="connsiteX115" fmla="*/ 159454 w 943113"/>
                  <a:gd name="connsiteY115" fmla="*/ 208771 h 1056801"/>
                  <a:gd name="connsiteX116" fmla="*/ 185064 w 943113"/>
                  <a:gd name="connsiteY116" fmla="*/ 208771 h 1056801"/>
                  <a:gd name="connsiteX117" fmla="*/ 184789 w 943113"/>
                  <a:gd name="connsiteY117" fmla="*/ 167443 h 1056801"/>
                  <a:gd name="connsiteX118" fmla="*/ 322750 w 943113"/>
                  <a:gd name="connsiteY118" fmla="*/ 925106 h 1056801"/>
                  <a:gd name="connsiteX119" fmla="*/ 620704 w 943113"/>
                  <a:gd name="connsiteY119" fmla="*/ 925106 h 1056801"/>
                  <a:gd name="connsiteX120" fmla="*/ 620704 w 943113"/>
                  <a:gd name="connsiteY120" fmla="*/ 898382 h 1056801"/>
                  <a:gd name="connsiteX121" fmla="*/ 580224 w 943113"/>
                  <a:gd name="connsiteY121" fmla="*/ 857606 h 1056801"/>
                  <a:gd name="connsiteX122" fmla="*/ 460712 w 943113"/>
                  <a:gd name="connsiteY122" fmla="*/ 857606 h 1056801"/>
                  <a:gd name="connsiteX123" fmla="*/ 359650 w 943113"/>
                  <a:gd name="connsiteY123" fmla="*/ 857606 h 1056801"/>
                  <a:gd name="connsiteX124" fmla="*/ 322750 w 943113"/>
                  <a:gd name="connsiteY124" fmla="*/ 894524 h 1056801"/>
                  <a:gd name="connsiteX125" fmla="*/ 322750 w 943113"/>
                  <a:gd name="connsiteY125" fmla="*/ 925106 h 1056801"/>
                  <a:gd name="connsiteX126" fmla="*/ 516613 w 943113"/>
                  <a:gd name="connsiteY126" fmla="*/ 825921 h 1056801"/>
                  <a:gd name="connsiteX127" fmla="*/ 516888 w 943113"/>
                  <a:gd name="connsiteY127" fmla="*/ 657583 h 1056801"/>
                  <a:gd name="connsiteX128" fmla="*/ 426566 w 943113"/>
                  <a:gd name="connsiteY128" fmla="*/ 657583 h 1056801"/>
                  <a:gd name="connsiteX129" fmla="*/ 427117 w 943113"/>
                  <a:gd name="connsiteY129" fmla="*/ 825921 h 1056801"/>
                  <a:gd name="connsiteX130" fmla="*/ 516613 w 943113"/>
                  <a:gd name="connsiteY130" fmla="*/ 825921 h 1056801"/>
                  <a:gd name="connsiteX131" fmla="*/ 104380 w 943113"/>
                  <a:gd name="connsiteY131" fmla="*/ 240179 h 1056801"/>
                  <a:gd name="connsiteX132" fmla="*/ 186716 w 943113"/>
                  <a:gd name="connsiteY132" fmla="*/ 425875 h 1056801"/>
                  <a:gd name="connsiteX133" fmla="*/ 186716 w 943113"/>
                  <a:gd name="connsiteY133" fmla="*/ 240179 h 1056801"/>
                  <a:gd name="connsiteX134" fmla="*/ 104380 w 943113"/>
                  <a:gd name="connsiteY134" fmla="*/ 240179 h 105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943113" h="1056801">
                    <a:moveTo>
                      <a:pt x="228298" y="1056251"/>
                    </a:moveTo>
                    <a:cubicBezTo>
                      <a:pt x="211500" y="1049363"/>
                      <a:pt x="205442" y="1036414"/>
                      <a:pt x="205992" y="1018506"/>
                    </a:cubicBezTo>
                    <a:cubicBezTo>
                      <a:pt x="206819" y="999220"/>
                      <a:pt x="205992" y="979934"/>
                      <a:pt x="206268" y="960648"/>
                    </a:cubicBezTo>
                    <a:cubicBezTo>
                      <a:pt x="206268" y="936678"/>
                      <a:pt x="217007" y="925933"/>
                      <a:pt x="240689" y="925933"/>
                    </a:cubicBezTo>
                    <a:cubicBezTo>
                      <a:pt x="257212" y="925933"/>
                      <a:pt x="273459" y="925933"/>
                      <a:pt x="291633" y="925933"/>
                    </a:cubicBezTo>
                    <a:cubicBezTo>
                      <a:pt x="291633" y="916014"/>
                      <a:pt x="291633" y="906923"/>
                      <a:pt x="291633" y="897830"/>
                    </a:cubicBezTo>
                    <a:cubicBezTo>
                      <a:pt x="291909" y="854299"/>
                      <a:pt x="319171" y="827024"/>
                      <a:pt x="362404" y="826748"/>
                    </a:cubicBezTo>
                    <a:cubicBezTo>
                      <a:pt x="362955" y="826748"/>
                      <a:pt x="363781" y="826748"/>
                      <a:pt x="364332" y="826748"/>
                    </a:cubicBezTo>
                    <a:cubicBezTo>
                      <a:pt x="374245" y="826472"/>
                      <a:pt x="386637" y="829503"/>
                      <a:pt x="393246" y="824544"/>
                    </a:cubicBezTo>
                    <a:cubicBezTo>
                      <a:pt x="399855" y="819585"/>
                      <a:pt x="400956" y="806911"/>
                      <a:pt x="403985" y="797544"/>
                    </a:cubicBezTo>
                    <a:cubicBezTo>
                      <a:pt x="421058" y="746573"/>
                      <a:pt x="416377" y="698083"/>
                      <a:pt x="387463" y="652348"/>
                    </a:cubicBezTo>
                    <a:cubicBezTo>
                      <a:pt x="384985" y="648490"/>
                      <a:pt x="380579" y="644633"/>
                      <a:pt x="376173" y="642980"/>
                    </a:cubicBezTo>
                    <a:cubicBezTo>
                      <a:pt x="348635" y="632786"/>
                      <a:pt x="323026" y="619011"/>
                      <a:pt x="299344" y="601653"/>
                    </a:cubicBezTo>
                    <a:cubicBezTo>
                      <a:pt x="294387" y="598071"/>
                      <a:pt x="287778" y="595867"/>
                      <a:pt x="281720" y="594214"/>
                    </a:cubicBezTo>
                    <a:cubicBezTo>
                      <a:pt x="195804" y="569418"/>
                      <a:pt x="124207" y="523958"/>
                      <a:pt x="72437" y="449570"/>
                    </a:cubicBezTo>
                    <a:cubicBezTo>
                      <a:pt x="29754" y="388130"/>
                      <a:pt x="7724" y="318976"/>
                      <a:pt x="1666" y="244863"/>
                    </a:cubicBezTo>
                    <a:cubicBezTo>
                      <a:pt x="14" y="224475"/>
                      <a:pt x="-812" y="203536"/>
                      <a:pt x="1115" y="183148"/>
                    </a:cubicBezTo>
                    <a:cubicBezTo>
                      <a:pt x="3593" y="154770"/>
                      <a:pt x="24797" y="136861"/>
                      <a:pt x="53436" y="136586"/>
                    </a:cubicBezTo>
                    <a:cubicBezTo>
                      <a:pt x="93365" y="136310"/>
                      <a:pt x="133019" y="136586"/>
                      <a:pt x="172948" y="136586"/>
                    </a:cubicBezTo>
                    <a:cubicBezTo>
                      <a:pt x="176528" y="136586"/>
                      <a:pt x="180383" y="136586"/>
                      <a:pt x="184513" y="136586"/>
                    </a:cubicBezTo>
                    <a:cubicBezTo>
                      <a:pt x="184513" y="129974"/>
                      <a:pt x="184513" y="124188"/>
                      <a:pt x="184513" y="119780"/>
                    </a:cubicBezTo>
                    <a:cubicBezTo>
                      <a:pt x="175977" y="115922"/>
                      <a:pt x="167440" y="113443"/>
                      <a:pt x="160281" y="108484"/>
                    </a:cubicBezTo>
                    <a:cubicBezTo>
                      <a:pt x="151744" y="102698"/>
                      <a:pt x="148164" y="93055"/>
                      <a:pt x="147889" y="82310"/>
                    </a:cubicBezTo>
                    <a:cubicBezTo>
                      <a:pt x="147889" y="66605"/>
                      <a:pt x="147613" y="50626"/>
                      <a:pt x="147889" y="34921"/>
                    </a:cubicBezTo>
                    <a:cubicBezTo>
                      <a:pt x="148164" y="15084"/>
                      <a:pt x="162759" y="207"/>
                      <a:pt x="182586" y="207"/>
                    </a:cubicBezTo>
                    <a:cubicBezTo>
                      <a:pt x="219486" y="-69"/>
                      <a:pt x="256110" y="-69"/>
                      <a:pt x="293010" y="207"/>
                    </a:cubicBezTo>
                    <a:cubicBezTo>
                      <a:pt x="304300" y="207"/>
                      <a:pt x="310909" y="6268"/>
                      <a:pt x="310909" y="15635"/>
                    </a:cubicBezTo>
                    <a:cubicBezTo>
                      <a:pt x="310909" y="25003"/>
                      <a:pt x="304300" y="31064"/>
                      <a:pt x="293010" y="31064"/>
                    </a:cubicBezTo>
                    <a:cubicBezTo>
                      <a:pt x="258589" y="31064"/>
                      <a:pt x="224167" y="31340"/>
                      <a:pt x="190021" y="31064"/>
                    </a:cubicBezTo>
                    <a:cubicBezTo>
                      <a:pt x="181760" y="31064"/>
                      <a:pt x="178180" y="32993"/>
                      <a:pt x="178731" y="41809"/>
                    </a:cubicBezTo>
                    <a:cubicBezTo>
                      <a:pt x="179557" y="53932"/>
                      <a:pt x="179006" y="65779"/>
                      <a:pt x="178731" y="77902"/>
                    </a:cubicBezTo>
                    <a:cubicBezTo>
                      <a:pt x="178455" y="83963"/>
                      <a:pt x="180658" y="86993"/>
                      <a:pt x="186992" y="86442"/>
                    </a:cubicBezTo>
                    <a:cubicBezTo>
                      <a:pt x="188919" y="86167"/>
                      <a:pt x="191122" y="86442"/>
                      <a:pt x="193050" y="86442"/>
                    </a:cubicBezTo>
                    <a:cubicBezTo>
                      <a:pt x="378651" y="86442"/>
                      <a:pt x="564252" y="86442"/>
                      <a:pt x="749578" y="86442"/>
                    </a:cubicBezTo>
                    <a:cubicBezTo>
                      <a:pt x="763897" y="86442"/>
                      <a:pt x="763897" y="86442"/>
                      <a:pt x="763897" y="71840"/>
                    </a:cubicBezTo>
                    <a:cubicBezTo>
                      <a:pt x="763897" y="61646"/>
                      <a:pt x="763347" y="51177"/>
                      <a:pt x="764173" y="40983"/>
                    </a:cubicBezTo>
                    <a:cubicBezTo>
                      <a:pt x="764724" y="32993"/>
                      <a:pt x="761419" y="31064"/>
                      <a:pt x="753984" y="31064"/>
                    </a:cubicBezTo>
                    <a:cubicBezTo>
                      <a:pt x="725070" y="31340"/>
                      <a:pt x="696156" y="31340"/>
                      <a:pt x="667517" y="31340"/>
                    </a:cubicBezTo>
                    <a:cubicBezTo>
                      <a:pt x="570310" y="31340"/>
                      <a:pt x="473104" y="31340"/>
                      <a:pt x="375897" y="31340"/>
                    </a:cubicBezTo>
                    <a:cubicBezTo>
                      <a:pt x="372593" y="31340"/>
                      <a:pt x="369013" y="31615"/>
                      <a:pt x="365709" y="31064"/>
                    </a:cubicBezTo>
                    <a:cubicBezTo>
                      <a:pt x="357723" y="29411"/>
                      <a:pt x="352766" y="23901"/>
                      <a:pt x="352766" y="15911"/>
                    </a:cubicBezTo>
                    <a:cubicBezTo>
                      <a:pt x="352766" y="7921"/>
                      <a:pt x="357447" y="2411"/>
                      <a:pt x="365709" y="758"/>
                    </a:cubicBezTo>
                    <a:cubicBezTo>
                      <a:pt x="369013" y="207"/>
                      <a:pt x="372593" y="482"/>
                      <a:pt x="375897" y="482"/>
                    </a:cubicBezTo>
                    <a:cubicBezTo>
                      <a:pt x="502018" y="482"/>
                      <a:pt x="628139" y="482"/>
                      <a:pt x="754259" y="482"/>
                    </a:cubicBezTo>
                    <a:cubicBezTo>
                      <a:pt x="782347" y="482"/>
                      <a:pt x="795290" y="13431"/>
                      <a:pt x="795290" y="41534"/>
                    </a:cubicBezTo>
                    <a:cubicBezTo>
                      <a:pt x="795290" y="52830"/>
                      <a:pt x="795290" y="64126"/>
                      <a:pt x="795290" y="75697"/>
                    </a:cubicBezTo>
                    <a:cubicBezTo>
                      <a:pt x="795290" y="102422"/>
                      <a:pt x="786203" y="113443"/>
                      <a:pt x="758941" y="118402"/>
                    </a:cubicBezTo>
                    <a:cubicBezTo>
                      <a:pt x="758941" y="123912"/>
                      <a:pt x="758941" y="129698"/>
                      <a:pt x="758941" y="137137"/>
                    </a:cubicBezTo>
                    <a:cubicBezTo>
                      <a:pt x="762245" y="137137"/>
                      <a:pt x="765825" y="137137"/>
                      <a:pt x="769405" y="137137"/>
                    </a:cubicBezTo>
                    <a:cubicBezTo>
                      <a:pt x="808783" y="137137"/>
                      <a:pt x="848437" y="137137"/>
                      <a:pt x="887815" y="137137"/>
                    </a:cubicBezTo>
                    <a:cubicBezTo>
                      <a:pt x="919758" y="137137"/>
                      <a:pt x="942064" y="155872"/>
                      <a:pt x="942890" y="187556"/>
                    </a:cubicBezTo>
                    <a:cubicBezTo>
                      <a:pt x="946194" y="308782"/>
                      <a:pt x="913149" y="417059"/>
                      <a:pt x="824479" y="503846"/>
                    </a:cubicBezTo>
                    <a:cubicBezTo>
                      <a:pt x="777391" y="550132"/>
                      <a:pt x="719563" y="578234"/>
                      <a:pt x="656502" y="596143"/>
                    </a:cubicBezTo>
                    <a:cubicBezTo>
                      <a:pt x="651821" y="597520"/>
                      <a:pt x="646864" y="599725"/>
                      <a:pt x="642733" y="602755"/>
                    </a:cubicBezTo>
                    <a:cubicBezTo>
                      <a:pt x="619051" y="620113"/>
                      <a:pt x="593442" y="633613"/>
                      <a:pt x="565905" y="643807"/>
                    </a:cubicBezTo>
                    <a:cubicBezTo>
                      <a:pt x="562049" y="645184"/>
                      <a:pt x="558194" y="648490"/>
                      <a:pt x="555991" y="651797"/>
                    </a:cubicBezTo>
                    <a:cubicBezTo>
                      <a:pt x="527077" y="697256"/>
                      <a:pt x="521845" y="745747"/>
                      <a:pt x="538643" y="796717"/>
                    </a:cubicBezTo>
                    <a:cubicBezTo>
                      <a:pt x="541947" y="806360"/>
                      <a:pt x="543049" y="819585"/>
                      <a:pt x="549658" y="824819"/>
                    </a:cubicBezTo>
                    <a:cubicBezTo>
                      <a:pt x="556542" y="829779"/>
                      <a:pt x="569484" y="827024"/>
                      <a:pt x="579673" y="827024"/>
                    </a:cubicBezTo>
                    <a:cubicBezTo>
                      <a:pt x="624284" y="827299"/>
                      <a:pt x="651270" y="854299"/>
                      <a:pt x="651545" y="899208"/>
                    </a:cubicBezTo>
                    <a:cubicBezTo>
                      <a:pt x="651545" y="907749"/>
                      <a:pt x="651545" y="916290"/>
                      <a:pt x="651545" y="926484"/>
                    </a:cubicBezTo>
                    <a:cubicBezTo>
                      <a:pt x="668068" y="926484"/>
                      <a:pt x="683764" y="926484"/>
                      <a:pt x="699460" y="926484"/>
                    </a:cubicBezTo>
                    <a:cubicBezTo>
                      <a:pt x="727548" y="926484"/>
                      <a:pt x="736911" y="936127"/>
                      <a:pt x="736911" y="964505"/>
                    </a:cubicBezTo>
                    <a:cubicBezTo>
                      <a:pt x="736911" y="982689"/>
                      <a:pt x="736360" y="1000873"/>
                      <a:pt x="737186" y="1019057"/>
                    </a:cubicBezTo>
                    <a:cubicBezTo>
                      <a:pt x="738012" y="1036689"/>
                      <a:pt x="731954" y="1049639"/>
                      <a:pt x="715157" y="1056802"/>
                    </a:cubicBezTo>
                    <a:cubicBezTo>
                      <a:pt x="552687" y="1056251"/>
                      <a:pt x="390492" y="1056251"/>
                      <a:pt x="228298" y="1056251"/>
                    </a:cubicBezTo>
                    <a:close/>
                    <a:moveTo>
                      <a:pt x="216181" y="117851"/>
                    </a:moveTo>
                    <a:cubicBezTo>
                      <a:pt x="216181" y="121433"/>
                      <a:pt x="216181" y="124463"/>
                      <a:pt x="216181" y="127494"/>
                    </a:cubicBezTo>
                    <a:cubicBezTo>
                      <a:pt x="216181" y="209046"/>
                      <a:pt x="215906" y="290323"/>
                      <a:pt x="216457" y="371875"/>
                    </a:cubicBezTo>
                    <a:cubicBezTo>
                      <a:pt x="216457" y="387028"/>
                      <a:pt x="218109" y="402181"/>
                      <a:pt x="220312" y="417059"/>
                    </a:cubicBezTo>
                    <a:cubicBezTo>
                      <a:pt x="242342" y="554816"/>
                      <a:pt x="381129" y="651246"/>
                      <a:pt x="518265" y="624245"/>
                    </a:cubicBezTo>
                    <a:cubicBezTo>
                      <a:pt x="641907" y="599725"/>
                      <a:pt x="726998" y="496407"/>
                      <a:pt x="727273" y="370222"/>
                    </a:cubicBezTo>
                    <a:cubicBezTo>
                      <a:pt x="727548" y="289496"/>
                      <a:pt x="727273" y="208771"/>
                      <a:pt x="727273" y="128045"/>
                    </a:cubicBezTo>
                    <a:cubicBezTo>
                      <a:pt x="727273" y="124739"/>
                      <a:pt x="727273" y="121433"/>
                      <a:pt x="727273" y="118127"/>
                    </a:cubicBezTo>
                    <a:cubicBezTo>
                      <a:pt x="556266" y="117851"/>
                      <a:pt x="386637" y="117851"/>
                      <a:pt x="216181" y="117851"/>
                    </a:cubicBezTo>
                    <a:close/>
                    <a:moveTo>
                      <a:pt x="701939" y="546275"/>
                    </a:moveTo>
                    <a:cubicBezTo>
                      <a:pt x="702765" y="545999"/>
                      <a:pt x="704417" y="545724"/>
                      <a:pt x="705794" y="545173"/>
                    </a:cubicBezTo>
                    <a:cubicBezTo>
                      <a:pt x="753433" y="524234"/>
                      <a:pt x="794739" y="494478"/>
                      <a:pt x="827784" y="454529"/>
                    </a:cubicBezTo>
                    <a:cubicBezTo>
                      <a:pt x="890569" y="378212"/>
                      <a:pt x="913976" y="288945"/>
                      <a:pt x="912323" y="191689"/>
                    </a:cubicBezTo>
                    <a:cubicBezTo>
                      <a:pt x="912048" y="174607"/>
                      <a:pt x="904062" y="167443"/>
                      <a:pt x="886989" y="167443"/>
                    </a:cubicBezTo>
                    <a:cubicBezTo>
                      <a:pt x="846785" y="167443"/>
                      <a:pt x="806580" y="167443"/>
                      <a:pt x="766376" y="167443"/>
                    </a:cubicBezTo>
                    <a:cubicBezTo>
                      <a:pt x="763622" y="167443"/>
                      <a:pt x="761144" y="167995"/>
                      <a:pt x="758665" y="168270"/>
                    </a:cubicBezTo>
                    <a:cubicBezTo>
                      <a:pt x="758665" y="182046"/>
                      <a:pt x="758665" y="194995"/>
                      <a:pt x="758665" y="208771"/>
                    </a:cubicBezTo>
                    <a:cubicBezTo>
                      <a:pt x="785377" y="208771"/>
                      <a:pt x="811262" y="208495"/>
                      <a:pt x="837422" y="208771"/>
                    </a:cubicBezTo>
                    <a:cubicBezTo>
                      <a:pt x="858350" y="209046"/>
                      <a:pt x="871293" y="222271"/>
                      <a:pt x="869365" y="242934"/>
                    </a:cubicBezTo>
                    <a:cubicBezTo>
                      <a:pt x="867713" y="259190"/>
                      <a:pt x="864684" y="275445"/>
                      <a:pt x="861655" y="291700"/>
                    </a:cubicBezTo>
                    <a:cubicBezTo>
                      <a:pt x="859727" y="302170"/>
                      <a:pt x="852292" y="307129"/>
                      <a:pt x="843205" y="305200"/>
                    </a:cubicBezTo>
                    <a:cubicBezTo>
                      <a:pt x="834117" y="303547"/>
                      <a:pt x="829987" y="295557"/>
                      <a:pt x="831915" y="284537"/>
                    </a:cubicBezTo>
                    <a:cubicBezTo>
                      <a:pt x="834393" y="269935"/>
                      <a:pt x="836871" y="255608"/>
                      <a:pt x="839350" y="240179"/>
                    </a:cubicBezTo>
                    <a:cubicBezTo>
                      <a:pt x="811812" y="240179"/>
                      <a:pt x="785377" y="240179"/>
                      <a:pt x="756462" y="240179"/>
                    </a:cubicBezTo>
                    <a:cubicBezTo>
                      <a:pt x="756462" y="302721"/>
                      <a:pt x="756462" y="364711"/>
                      <a:pt x="756462" y="425875"/>
                    </a:cubicBezTo>
                    <a:cubicBezTo>
                      <a:pt x="760318" y="421743"/>
                      <a:pt x="766651" y="416508"/>
                      <a:pt x="770782" y="410447"/>
                    </a:cubicBezTo>
                    <a:cubicBezTo>
                      <a:pt x="783724" y="391436"/>
                      <a:pt x="796116" y="372150"/>
                      <a:pt x="808232" y="352864"/>
                    </a:cubicBezTo>
                    <a:cubicBezTo>
                      <a:pt x="812363" y="346527"/>
                      <a:pt x="817595" y="341017"/>
                      <a:pt x="824755" y="343497"/>
                    </a:cubicBezTo>
                    <a:cubicBezTo>
                      <a:pt x="829987" y="345425"/>
                      <a:pt x="835219" y="350936"/>
                      <a:pt x="837697" y="356170"/>
                    </a:cubicBezTo>
                    <a:cubicBezTo>
                      <a:pt x="839350" y="359477"/>
                      <a:pt x="836596" y="365538"/>
                      <a:pt x="834668" y="369671"/>
                    </a:cubicBezTo>
                    <a:cubicBezTo>
                      <a:pt x="813465" y="413202"/>
                      <a:pt x="783174" y="449019"/>
                      <a:pt x="743795" y="477121"/>
                    </a:cubicBezTo>
                    <a:cubicBezTo>
                      <a:pt x="741042" y="479049"/>
                      <a:pt x="737737" y="480978"/>
                      <a:pt x="736085" y="483733"/>
                    </a:cubicBezTo>
                    <a:cubicBezTo>
                      <a:pt x="724519" y="504397"/>
                      <a:pt x="713229" y="525336"/>
                      <a:pt x="701939" y="546275"/>
                    </a:cubicBezTo>
                    <a:close/>
                    <a:moveTo>
                      <a:pt x="705518" y="957617"/>
                    </a:moveTo>
                    <a:cubicBezTo>
                      <a:pt x="549107" y="957617"/>
                      <a:pt x="393521" y="957617"/>
                      <a:pt x="237936" y="957617"/>
                    </a:cubicBezTo>
                    <a:cubicBezTo>
                      <a:pt x="237936" y="980485"/>
                      <a:pt x="237936" y="1002526"/>
                      <a:pt x="237936" y="1024567"/>
                    </a:cubicBezTo>
                    <a:cubicBezTo>
                      <a:pt x="394072" y="1024567"/>
                      <a:pt x="549658" y="1024567"/>
                      <a:pt x="705518" y="1024567"/>
                    </a:cubicBezTo>
                    <a:cubicBezTo>
                      <a:pt x="705518" y="1001975"/>
                      <a:pt x="705518" y="980209"/>
                      <a:pt x="705518" y="957617"/>
                    </a:cubicBezTo>
                    <a:close/>
                    <a:moveTo>
                      <a:pt x="184789" y="167443"/>
                    </a:moveTo>
                    <a:cubicBezTo>
                      <a:pt x="180383" y="167443"/>
                      <a:pt x="177078" y="167443"/>
                      <a:pt x="173774" y="167443"/>
                    </a:cubicBezTo>
                    <a:cubicBezTo>
                      <a:pt x="135222" y="167443"/>
                      <a:pt x="96669" y="167443"/>
                      <a:pt x="58393" y="167443"/>
                    </a:cubicBezTo>
                    <a:cubicBezTo>
                      <a:pt x="38290" y="167443"/>
                      <a:pt x="31406" y="174331"/>
                      <a:pt x="30855" y="194719"/>
                    </a:cubicBezTo>
                    <a:cubicBezTo>
                      <a:pt x="29754" y="229985"/>
                      <a:pt x="33334" y="264700"/>
                      <a:pt x="41044" y="299139"/>
                    </a:cubicBezTo>
                    <a:cubicBezTo>
                      <a:pt x="66103" y="409069"/>
                      <a:pt x="126410" y="491723"/>
                      <a:pt x="229399" y="541316"/>
                    </a:cubicBezTo>
                    <a:cubicBezTo>
                      <a:pt x="233530" y="543244"/>
                      <a:pt x="237936" y="545173"/>
                      <a:pt x="241791" y="546826"/>
                    </a:cubicBezTo>
                    <a:cubicBezTo>
                      <a:pt x="230225" y="525336"/>
                      <a:pt x="218935" y="504397"/>
                      <a:pt x="207369" y="483458"/>
                    </a:cubicBezTo>
                    <a:cubicBezTo>
                      <a:pt x="206268" y="481254"/>
                      <a:pt x="203514" y="479601"/>
                      <a:pt x="201311" y="477948"/>
                    </a:cubicBezTo>
                    <a:cubicBezTo>
                      <a:pt x="120627" y="420365"/>
                      <a:pt x="84278" y="338537"/>
                      <a:pt x="74089" y="242934"/>
                    </a:cubicBezTo>
                    <a:cubicBezTo>
                      <a:pt x="71886" y="222271"/>
                      <a:pt x="84828" y="208771"/>
                      <a:pt x="105757" y="208771"/>
                    </a:cubicBezTo>
                    <a:cubicBezTo>
                      <a:pt x="123656" y="208495"/>
                      <a:pt x="141555" y="208771"/>
                      <a:pt x="159454" y="208771"/>
                    </a:cubicBezTo>
                    <a:cubicBezTo>
                      <a:pt x="167991" y="208771"/>
                      <a:pt x="176252" y="208771"/>
                      <a:pt x="185064" y="208771"/>
                    </a:cubicBezTo>
                    <a:cubicBezTo>
                      <a:pt x="184789" y="194444"/>
                      <a:pt x="184789" y="181770"/>
                      <a:pt x="184789" y="167443"/>
                    </a:cubicBezTo>
                    <a:close/>
                    <a:moveTo>
                      <a:pt x="322750" y="925106"/>
                    </a:moveTo>
                    <a:cubicBezTo>
                      <a:pt x="422160" y="925106"/>
                      <a:pt x="520743" y="925106"/>
                      <a:pt x="620704" y="925106"/>
                    </a:cubicBezTo>
                    <a:cubicBezTo>
                      <a:pt x="620704" y="916014"/>
                      <a:pt x="620704" y="907198"/>
                      <a:pt x="620704" y="898382"/>
                    </a:cubicBezTo>
                    <a:cubicBezTo>
                      <a:pt x="620428" y="871381"/>
                      <a:pt x="607210" y="857881"/>
                      <a:pt x="580224" y="857606"/>
                    </a:cubicBezTo>
                    <a:cubicBezTo>
                      <a:pt x="540295" y="857606"/>
                      <a:pt x="500641" y="857606"/>
                      <a:pt x="460712" y="857606"/>
                    </a:cubicBezTo>
                    <a:cubicBezTo>
                      <a:pt x="427117" y="857606"/>
                      <a:pt x="393246" y="857330"/>
                      <a:pt x="359650" y="857606"/>
                    </a:cubicBezTo>
                    <a:cubicBezTo>
                      <a:pt x="337345" y="857881"/>
                      <a:pt x="323301" y="872208"/>
                      <a:pt x="322750" y="894524"/>
                    </a:cubicBezTo>
                    <a:cubicBezTo>
                      <a:pt x="322475" y="904167"/>
                      <a:pt x="322750" y="913810"/>
                      <a:pt x="322750" y="925106"/>
                    </a:cubicBezTo>
                    <a:close/>
                    <a:moveTo>
                      <a:pt x="516613" y="825921"/>
                    </a:moveTo>
                    <a:cubicBezTo>
                      <a:pt x="492931" y="768615"/>
                      <a:pt x="491829" y="712410"/>
                      <a:pt x="516888" y="657583"/>
                    </a:cubicBezTo>
                    <a:cubicBezTo>
                      <a:pt x="486597" y="657583"/>
                      <a:pt x="456857" y="657583"/>
                      <a:pt x="426566" y="657583"/>
                    </a:cubicBezTo>
                    <a:cubicBezTo>
                      <a:pt x="451900" y="712410"/>
                      <a:pt x="450248" y="768890"/>
                      <a:pt x="427117" y="825921"/>
                    </a:cubicBezTo>
                    <a:cubicBezTo>
                      <a:pt x="457408" y="825921"/>
                      <a:pt x="485496" y="825921"/>
                      <a:pt x="516613" y="825921"/>
                    </a:cubicBezTo>
                    <a:close/>
                    <a:moveTo>
                      <a:pt x="104380" y="240179"/>
                    </a:moveTo>
                    <a:cubicBezTo>
                      <a:pt x="112641" y="312364"/>
                      <a:pt x="136323" y="376007"/>
                      <a:pt x="186716" y="425875"/>
                    </a:cubicBezTo>
                    <a:cubicBezTo>
                      <a:pt x="186716" y="364711"/>
                      <a:pt x="186716" y="302721"/>
                      <a:pt x="186716" y="240179"/>
                    </a:cubicBezTo>
                    <a:cubicBezTo>
                      <a:pt x="157802" y="240179"/>
                      <a:pt x="131917" y="240179"/>
                      <a:pt x="104380" y="240179"/>
                    </a:cubicBezTo>
                    <a:close/>
                  </a:path>
                </a:pathLst>
              </a:custGeom>
              <a:grpFill/>
              <a:ln w="2749"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579A60A9-F80E-E61F-DA52-192B205439F5}"/>
                  </a:ext>
                </a:extLst>
              </p:cNvPr>
              <p:cNvSpPr/>
              <p:nvPr/>
            </p:nvSpPr>
            <p:spPr>
              <a:xfrm>
                <a:off x="1083111" y="4582511"/>
                <a:ext cx="267075" cy="258431"/>
              </a:xfrm>
              <a:custGeom>
                <a:avLst/>
                <a:gdLst>
                  <a:gd name="connsiteX0" fmla="*/ 192412 w 267075"/>
                  <a:gd name="connsiteY0" fmla="*/ 258432 h 258431"/>
                  <a:gd name="connsiteX1" fmla="*/ 169831 w 267075"/>
                  <a:gd name="connsiteY1" fmla="*/ 249615 h 258431"/>
                  <a:gd name="connsiteX2" fmla="*/ 141743 w 267075"/>
                  <a:gd name="connsiteY2" fmla="*/ 234738 h 258431"/>
                  <a:gd name="connsiteX3" fmla="*/ 124670 w 267075"/>
                  <a:gd name="connsiteY3" fmla="*/ 235013 h 258431"/>
                  <a:gd name="connsiteX4" fmla="*/ 93002 w 267075"/>
                  <a:gd name="connsiteY4" fmla="*/ 251819 h 258431"/>
                  <a:gd name="connsiteX5" fmla="*/ 52247 w 267075"/>
                  <a:gd name="connsiteY5" fmla="*/ 249615 h 258431"/>
                  <a:gd name="connsiteX6" fmla="*/ 37928 w 267075"/>
                  <a:gd name="connsiteY6" fmla="*/ 211319 h 258431"/>
                  <a:gd name="connsiteX7" fmla="*/ 44261 w 267075"/>
                  <a:gd name="connsiteY7" fmla="*/ 175778 h 258431"/>
                  <a:gd name="connsiteX8" fmla="*/ 38754 w 267075"/>
                  <a:gd name="connsiteY8" fmla="*/ 159522 h 258431"/>
                  <a:gd name="connsiteX9" fmla="*/ 12043 w 267075"/>
                  <a:gd name="connsiteY9" fmla="*/ 133624 h 258431"/>
                  <a:gd name="connsiteX10" fmla="*/ 2129 w 267075"/>
                  <a:gd name="connsiteY10" fmla="*/ 95052 h 258431"/>
                  <a:gd name="connsiteX11" fmla="*/ 32145 w 267075"/>
                  <a:gd name="connsiteY11" fmla="*/ 70256 h 258431"/>
                  <a:gd name="connsiteX12" fmla="*/ 68770 w 267075"/>
                  <a:gd name="connsiteY12" fmla="*/ 65021 h 258431"/>
                  <a:gd name="connsiteX13" fmla="*/ 84190 w 267075"/>
                  <a:gd name="connsiteY13" fmla="*/ 53725 h 258431"/>
                  <a:gd name="connsiteX14" fmla="*/ 100162 w 267075"/>
                  <a:gd name="connsiteY14" fmla="*/ 21490 h 258431"/>
                  <a:gd name="connsiteX15" fmla="*/ 133758 w 267075"/>
                  <a:gd name="connsiteY15" fmla="*/ 0 h 258431"/>
                  <a:gd name="connsiteX16" fmla="*/ 167353 w 267075"/>
                  <a:gd name="connsiteY16" fmla="*/ 21490 h 258431"/>
                  <a:gd name="connsiteX17" fmla="*/ 183600 w 267075"/>
                  <a:gd name="connsiteY17" fmla="*/ 54827 h 258431"/>
                  <a:gd name="connsiteX18" fmla="*/ 198470 w 267075"/>
                  <a:gd name="connsiteY18" fmla="*/ 65021 h 258431"/>
                  <a:gd name="connsiteX19" fmla="*/ 236196 w 267075"/>
                  <a:gd name="connsiteY19" fmla="*/ 70531 h 258431"/>
                  <a:gd name="connsiteX20" fmla="*/ 265110 w 267075"/>
                  <a:gd name="connsiteY20" fmla="*/ 95328 h 258431"/>
                  <a:gd name="connsiteX21" fmla="*/ 256298 w 267075"/>
                  <a:gd name="connsiteY21" fmla="*/ 132522 h 258431"/>
                  <a:gd name="connsiteX22" fmla="*/ 228210 w 267075"/>
                  <a:gd name="connsiteY22" fmla="*/ 159798 h 258431"/>
                  <a:gd name="connsiteX23" fmla="*/ 222978 w 267075"/>
                  <a:gd name="connsiteY23" fmla="*/ 176053 h 258431"/>
                  <a:gd name="connsiteX24" fmla="*/ 229587 w 267075"/>
                  <a:gd name="connsiteY24" fmla="*/ 214625 h 258431"/>
                  <a:gd name="connsiteX25" fmla="*/ 192412 w 267075"/>
                  <a:gd name="connsiteY25" fmla="*/ 258432 h 258431"/>
                  <a:gd name="connsiteX26" fmla="*/ 132656 w 267075"/>
                  <a:gd name="connsiteY26" fmla="*/ 199196 h 258431"/>
                  <a:gd name="connsiteX27" fmla="*/ 152483 w 267075"/>
                  <a:gd name="connsiteY27" fmla="*/ 206084 h 258431"/>
                  <a:gd name="connsiteX28" fmla="*/ 185252 w 267075"/>
                  <a:gd name="connsiteY28" fmla="*/ 223166 h 258431"/>
                  <a:gd name="connsiteX29" fmla="*/ 195716 w 267075"/>
                  <a:gd name="connsiteY29" fmla="*/ 225095 h 258431"/>
                  <a:gd name="connsiteX30" fmla="*/ 197369 w 267075"/>
                  <a:gd name="connsiteY30" fmla="*/ 214901 h 258431"/>
                  <a:gd name="connsiteX31" fmla="*/ 191586 w 267075"/>
                  <a:gd name="connsiteY31" fmla="*/ 180462 h 258431"/>
                  <a:gd name="connsiteX32" fmla="*/ 204528 w 267075"/>
                  <a:gd name="connsiteY32" fmla="*/ 139410 h 258431"/>
                  <a:gd name="connsiteX33" fmla="*/ 229587 w 267075"/>
                  <a:gd name="connsiteY33" fmla="*/ 114889 h 258431"/>
                  <a:gd name="connsiteX34" fmla="*/ 234819 w 267075"/>
                  <a:gd name="connsiteY34" fmla="*/ 105522 h 258431"/>
                  <a:gd name="connsiteX35" fmla="*/ 224355 w 267075"/>
                  <a:gd name="connsiteY35" fmla="*/ 100563 h 258431"/>
                  <a:gd name="connsiteX36" fmla="*/ 189658 w 267075"/>
                  <a:gd name="connsiteY36" fmla="*/ 95603 h 258431"/>
                  <a:gd name="connsiteX37" fmla="*/ 156338 w 267075"/>
                  <a:gd name="connsiteY37" fmla="*/ 71634 h 258431"/>
                  <a:gd name="connsiteX38" fmla="*/ 140366 w 267075"/>
                  <a:gd name="connsiteY38" fmla="*/ 39398 h 258431"/>
                  <a:gd name="connsiteX39" fmla="*/ 132931 w 267075"/>
                  <a:gd name="connsiteY39" fmla="*/ 32235 h 258431"/>
                  <a:gd name="connsiteX40" fmla="*/ 125496 w 267075"/>
                  <a:gd name="connsiteY40" fmla="*/ 39123 h 258431"/>
                  <a:gd name="connsiteX41" fmla="*/ 108148 w 267075"/>
                  <a:gd name="connsiteY41" fmla="*/ 74113 h 258431"/>
                  <a:gd name="connsiteX42" fmla="*/ 80335 w 267075"/>
                  <a:gd name="connsiteY42" fmla="*/ 94777 h 258431"/>
                  <a:gd name="connsiteX43" fmla="*/ 39580 w 267075"/>
                  <a:gd name="connsiteY43" fmla="*/ 100838 h 258431"/>
                  <a:gd name="connsiteX44" fmla="*/ 31594 w 267075"/>
                  <a:gd name="connsiteY44" fmla="*/ 105522 h 258431"/>
                  <a:gd name="connsiteX45" fmla="*/ 35174 w 267075"/>
                  <a:gd name="connsiteY45" fmla="*/ 114063 h 258431"/>
                  <a:gd name="connsiteX46" fmla="*/ 62436 w 267075"/>
                  <a:gd name="connsiteY46" fmla="*/ 140787 h 258431"/>
                  <a:gd name="connsiteX47" fmla="*/ 74552 w 267075"/>
                  <a:gd name="connsiteY47" fmla="*/ 179084 h 258431"/>
                  <a:gd name="connsiteX48" fmla="*/ 68219 w 267075"/>
                  <a:gd name="connsiteY48" fmla="*/ 216554 h 258431"/>
                  <a:gd name="connsiteX49" fmla="*/ 70146 w 267075"/>
                  <a:gd name="connsiteY49" fmla="*/ 224819 h 258431"/>
                  <a:gd name="connsiteX50" fmla="*/ 78408 w 267075"/>
                  <a:gd name="connsiteY50" fmla="*/ 224544 h 258431"/>
                  <a:gd name="connsiteX51" fmla="*/ 110351 w 267075"/>
                  <a:gd name="connsiteY51" fmla="*/ 208288 h 258431"/>
                  <a:gd name="connsiteX52" fmla="*/ 132656 w 267075"/>
                  <a:gd name="connsiteY52" fmla="*/ 199196 h 25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7075" h="258431">
                    <a:moveTo>
                      <a:pt x="192412" y="258432"/>
                    </a:moveTo>
                    <a:cubicBezTo>
                      <a:pt x="184977" y="255677"/>
                      <a:pt x="176991" y="253197"/>
                      <a:pt x="169831" y="249615"/>
                    </a:cubicBezTo>
                    <a:cubicBezTo>
                      <a:pt x="160193" y="245207"/>
                      <a:pt x="150831" y="240248"/>
                      <a:pt x="141743" y="234738"/>
                    </a:cubicBezTo>
                    <a:cubicBezTo>
                      <a:pt x="135685" y="231156"/>
                      <a:pt x="130453" y="231432"/>
                      <a:pt x="124670" y="235013"/>
                    </a:cubicBezTo>
                    <a:cubicBezTo>
                      <a:pt x="114206" y="241075"/>
                      <a:pt x="103467" y="246309"/>
                      <a:pt x="93002" y="251819"/>
                    </a:cubicBezTo>
                    <a:cubicBezTo>
                      <a:pt x="78958" y="258983"/>
                      <a:pt x="65190" y="259258"/>
                      <a:pt x="52247" y="249615"/>
                    </a:cubicBezTo>
                    <a:cubicBezTo>
                      <a:pt x="39580" y="240248"/>
                      <a:pt x="34899" y="227299"/>
                      <a:pt x="37928" y="211319"/>
                    </a:cubicBezTo>
                    <a:cubicBezTo>
                      <a:pt x="40131" y="199472"/>
                      <a:pt x="41783" y="187625"/>
                      <a:pt x="44261" y="175778"/>
                    </a:cubicBezTo>
                    <a:cubicBezTo>
                      <a:pt x="45638" y="168890"/>
                      <a:pt x="43986" y="164206"/>
                      <a:pt x="38754" y="159522"/>
                    </a:cubicBezTo>
                    <a:cubicBezTo>
                      <a:pt x="29667" y="151257"/>
                      <a:pt x="20855" y="142441"/>
                      <a:pt x="12043" y="133624"/>
                    </a:cubicBezTo>
                    <a:cubicBezTo>
                      <a:pt x="1028" y="122879"/>
                      <a:pt x="-2827" y="109654"/>
                      <a:pt x="2129" y="95052"/>
                    </a:cubicBezTo>
                    <a:cubicBezTo>
                      <a:pt x="6811" y="80726"/>
                      <a:pt x="17000" y="72460"/>
                      <a:pt x="32145" y="70256"/>
                    </a:cubicBezTo>
                    <a:cubicBezTo>
                      <a:pt x="44261" y="68327"/>
                      <a:pt x="56378" y="66123"/>
                      <a:pt x="68770" y="65021"/>
                    </a:cubicBezTo>
                    <a:cubicBezTo>
                      <a:pt x="76755" y="64195"/>
                      <a:pt x="80886" y="60888"/>
                      <a:pt x="84190" y="53725"/>
                    </a:cubicBezTo>
                    <a:cubicBezTo>
                      <a:pt x="89147" y="42705"/>
                      <a:pt x="94655" y="32235"/>
                      <a:pt x="100162" y="21490"/>
                    </a:cubicBezTo>
                    <a:cubicBezTo>
                      <a:pt x="107046" y="7714"/>
                      <a:pt x="118061" y="0"/>
                      <a:pt x="133758" y="0"/>
                    </a:cubicBezTo>
                    <a:cubicBezTo>
                      <a:pt x="149454" y="0"/>
                      <a:pt x="160469" y="7714"/>
                      <a:pt x="167353" y="21490"/>
                    </a:cubicBezTo>
                    <a:cubicBezTo>
                      <a:pt x="172860" y="32511"/>
                      <a:pt x="178643" y="43531"/>
                      <a:pt x="183600" y="54827"/>
                    </a:cubicBezTo>
                    <a:cubicBezTo>
                      <a:pt x="186629" y="61715"/>
                      <a:pt x="191310" y="64195"/>
                      <a:pt x="198470" y="65021"/>
                    </a:cubicBezTo>
                    <a:cubicBezTo>
                      <a:pt x="211137" y="66399"/>
                      <a:pt x="223529" y="68603"/>
                      <a:pt x="236196" y="70531"/>
                    </a:cubicBezTo>
                    <a:cubicBezTo>
                      <a:pt x="250791" y="73011"/>
                      <a:pt x="260429" y="81552"/>
                      <a:pt x="265110" y="95328"/>
                    </a:cubicBezTo>
                    <a:cubicBezTo>
                      <a:pt x="269516" y="109103"/>
                      <a:pt x="266487" y="122053"/>
                      <a:pt x="256298" y="132522"/>
                    </a:cubicBezTo>
                    <a:cubicBezTo>
                      <a:pt x="247211" y="141890"/>
                      <a:pt x="237848" y="150982"/>
                      <a:pt x="228210" y="159798"/>
                    </a:cubicBezTo>
                    <a:cubicBezTo>
                      <a:pt x="222978" y="164482"/>
                      <a:pt x="221601" y="169441"/>
                      <a:pt x="222978" y="176053"/>
                    </a:cubicBezTo>
                    <a:cubicBezTo>
                      <a:pt x="225732" y="188727"/>
                      <a:pt x="227660" y="201676"/>
                      <a:pt x="229587" y="214625"/>
                    </a:cubicBezTo>
                    <a:cubicBezTo>
                      <a:pt x="232341" y="237217"/>
                      <a:pt x="215543" y="256779"/>
                      <a:pt x="192412" y="258432"/>
                    </a:cubicBezTo>
                    <a:close/>
                    <a:moveTo>
                      <a:pt x="132656" y="199196"/>
                    </a:moveTo>
                    <a:cubicBezTo>
                      <a:pt x="139816" y="201676"/>
                      <a:pt x="146700" y="203054"/>
                      <a:pt x="152483" y="206084"/>
                    </a:cubicBezTo>
                    <a:cubicBezTo>
                      <a:pt x="163498" y="211319"/>
                      <a:pt x="174237" y="217656"/>
                      <a:pt x="185252" y="223166"/>
                    </a:cubicBezTo>
                    <a:cubicBezTo>
                      <a:pt x="188281" y="224544"/>
                      <a:pt x="192137" y="224544"/>
                      <a:pt x="195716" y="225095"/>
                    </a:cubicBezTo>
                    <a:cubicBezTo>
                      <a:pt x="196267" y="221513"/>
                      <a:pt x="197644" y="218207"/>
                      <a:pt x="197369" y="214901"/>
                    </a:cubicBezTo>
                    <a:cubicBezTo>
                      <a:pt x="195716" y="203329"/>
                      <a:pt x="194064" y="191758"/>
                      <a:pt x="191586" y="180462"/>
                    </a:cubicBezTo>
                    <a:cubicBezTo>
                      <a:pt x="188281" y="164206"/>
                      <a:pt x="192137" y="150706"/>
                      <a:pt x="204528" y="139410"/>
                    </a:cubicBezTo>
                    <a:cubicBezTo>
                      <a:pt x="213065" y="131696"/>
                      <a:pt x="221601" y="123430"/>
                      <a:pt x="229587" y="114889"/>
                    </a:cubicBezTo>
                    <a:cubicBezTo>
                      <a:pt x="232066" y="112410"/>
                      <a:pt x="232892" y="108828"/>
                      <a:pt x="234819" y="105522"/>
                    </a:cubicBezTo>
                    <a:cubicBezTo>
                      <a:pt x="231515" y="103869"/>
                      <a:pt x="228210" y="101114"/>
                      <a:pt x="224355" y="100563"/>
                    </a:cubicBezTo>
                    <a:cubicBezTo>
                      <a:pt x="212790" y="98358"/>
                      <a:pt x="201224" y="96981"/>
                      <a:pt x="189658" y="95603"/>
                    </a:cubicBezTo>
                    <a:cubicBezTo>
                      <a:pt x="174237" y="93675"/>
                      <a:pt x="162947" y="85960"/>
                      <a:pt x="156338" y="71634"/>
                    </a:cubicBezTo>
                    <a:cubicBezTo>
                      <a:pt x="151381" y="60613"/>
                      <a:pt x="146149" y="49868"/>
                      <a:pt x="140366" y="39398"/>
                    </a:cubicBezTo>
                    <a:cubicBezTo>
                      <a:pt x="138714" y="36368"/>
                      <a:pt x="135685" y="32511"/>
                      <a:pt x="132931" y="32235"/>
                    </a:cubicBezTo>
                    <a:cubicBezTo>
                      <a:pt x="130453" y="32235"/>
                      <a:pt x="126873" y="36092"/>
                      <a:pt x="125496" y="39123"/>
                    </a:cubicBezTo>
                    <a:cubicBezTo>
                      <a:pt x="119438" y="50694"/>
                      <a:pt x="113931" y="62542"/>
                      <a:pt x="108148" y="74113"/>
                    </a:cubicBezTo>
                    <a:cubicBezTo>
                      <a:pt x="102365" y="85685"/>
                      <a:pt x="93278" y="92848"/>
                      <a:pt x="80335" y="94777"/>
                    </a:cubicBezTo>
                    <a:cubicBezTo>
                      <a:pt x="66842" y="96981"/>
                      <a:pt x="53073" y="98634"/>
                      <a:pt x="39580" y="100838"/>
                    </a:cubicBezTo>
                    <a:cubicBezTo>
                      <a:pt x="36551" y="101389"/>
                      <a:pt x="32420" y="103318"/>
                      <a:pt x="31594" y="105522"/>
                    </a:cubicBezTo>
                    <a:cubicBezTo>
                      <a:pt x="30768" y="107726"/>
                      <a:pt x="32971" y="111859"/>
                      <a:pt x="35174" y="114063"/>
                    </a:cubicBezTo>
                    <a:cubicBezTo>
                      <a:pt x="43986" y="123155"/>
                      <a:pt x="53073" y="131971"/>
                      <a:pt x="62436" y="140787"/>
                    </a:cubicBezTo>
                    <a:cubicBezTo>
                      <a:pt x="73726" y="151257"/>
                      <a:pt x="77306" y="164206"/>
                      <a:pt x="74552" y="179084"/>
                    </a:cubicBezTo>
                    <a:cubicBezTo>
                      <a:pt x="72349" y="191482"/>
                      <a:pt x="70146" y="204156"/>
                      <a:pt x="68219" y="216554"/>
                    </a:cubicBezTo>
                    <a:cubicBezTo>
                      <a:pt x="67943" y="219309"/>
                      <a:pt x="68494" y="223442"/>
                      <a:pt x="70146" y="224819"/>
                    </a:cubicBezTo>
                    <a:cubicBezTo>
                      <a:pt x="71799" y="226197"/>
                      <a:pt x="75929" y="225646"/>
                      <a:pt x="78408" y="224544"/>
                    </a:cubicBezTo>
                    <a:cubicBezTo>
                      <a:pt x="89147" y="219309"/>
                      <a:pt x="99611" y="213248"/>
                      <a:pt x="110351" y="208288"/>
                    </a:cubicBezTo>
                    <a:cubicBezTo>
                      <a:pt x="117786" y="204431"/>
                      <a:pt x="125221" y="201952"/>
                      <a:pt x="132656" y="199196"/>
                    </a:cubicBezTo>
                    <a:close/>
                  </a:path>
                </a:pathLst>
              </a:custGeom>
              <a:grpFill/>
              <a:ln w="2749" cap="flat">
                <a:noFill/>
                <a:prstDash val="solid"/>
                <a:miter/>
              </a:ln>
            </p:spPr>
            <p:txBody>
              <a:bodyPr rtlCol="0" anchor="ctr"/>
              <a:lstStyle/>
              <a:p>
                <a:endParaRPr lang="en-US" dirty="0"/>
              </a:p>
            </p:txBody>
          </p:sp>
        </p:grpSp>
      </p:grpSp>
      <p:graphicFrame>
        <p:nvGraphicFramePr>
          <p:cNvPr id="21" name="Tabelle 2">
            <a:extLst>
              <a:ext uri="{FF2B5EF4-FFF2-40B4-BE49-F238E27FC236}">
                <a16:creationId xmlns:a16="http://schemas.microsoft.com/office/drawing/2014/main" id="{4AA553CC-E6A4-F74A-D98C-4C0023189013}"/>
              </a:ext>
            </a:extLst>
          </p:cNvPr>
          <p:cNvGraphicFramePr>
            <a:graphicFrameLocks noGrp="1"/>
          </p:cNvGraphicFramePr>
          <p:nvPr>
            <p:extLst>
              <p:ext uri="{D42A27DB-BD31-4B8C-83A1-F6EECF244321}">
                <p14:modId xmlns:p14="http://schemas.microsoft.com/office/powerpoint/2010/main" val="1243200042"/>
              </p:ext>
            </p:extLst>
          </p:nvPr>
        </p:nvGraphicFramePr>
        <p:xfrm>
          <a:off x="656860" y="2365773"/>
          <a:ext cx="6291779" cy="5093372"/>
        </p:xfrm>
        <a:graphic>
          <a:graphicData uri="http://schemas.openxmlformats.org/drawingml/2006/table">
            <a:tbl>
              <a:tblPr firstRow="1" bandRow="1">
                <a:tableStyleId>{22838BEF-8BB2-4498-84A7-C5851F593DF1}</a:tableStyleId>
              </a:tblPr>
              <a:tblGrid>
                <a:gridCol w="1655177">
                  <a:extLst>
                    <a:ext uri="{9D8B030D-6E8A-4147-A177-3AD203B41FA5}">
                      <a16:colId xmlns:a16="http://schemas.microsoft.com/office/drawing/2014/main" val="4045316815"/>
                    </a:ext>
                  </a:extLst>
                </a:gridCol>
                <a:gridCol w="4636602">
                  <a:extLst>
                    <a:ext uri="{9D8B030D-6E8A-4147-A177-3AD203B41FA5}">
                      <a16:colId xmlns:a16="http://schemas.microsoft.com/office/drawing/2014/main" val="3289683070"/>
                    </a:ext>
                  </a:extLst>
                </a:gridCol>
              </a:tblGrid>
              <a:tr h="745727">
                <a:tc>
                  <a:txBody>
                    <a:bodyPr/>
                    <a:lstStyle/>
                    <a:p>
                      <a:pPr marL="0" marR="0" lvl="0" indent="0" algn="l" defTabSz="2072941" rtl="0" eaLnBrk="1" fontAlgn="auto" latinLnBrk="0" hangingPunct="1">
                        <a:lnSpc>
                          <a:spcPts val="1320"/>
                        </a:lnSpc>
                        <a:spcBef>
                          <a:spcPts val="0"/>
                        </a:spcBef>
                        <a:spcAft>
                          <a:spcPts val="0"/>
                        </a:spcAft>
                        <a:buClrTx/>
                        <a:buSzTx/>
                        <a:buFontTx/>
                        <a:buNone/>
                        <a:tabLst/>
                        <a:defRPr/>
                      </a:pPr>
                      <a:r>
                        <a:rPr lang="en-US" sz="1300" b="1" dirty="0">
                          <a:solidFill>
                            <a:srgbClr val="E97924"/>
                          </a:solidFill>
                          <a:latin typeface="Calibri" panose="020F0502020204030204" pitchFamily="34" charset="0"/>
                          <a:cs typeface="Calibri" panose="020F0502020204030204" pitchFamily="34" charset="0"/>
                        </a:rPr>
                        <a:t>EntreComp Framework Application</a:t>
                      </a:r>
                    </a:p>
                    <a:p>
                      <a:pPr marL="0" marR="0" lvl="0" indent="0" algn="l" defTabSz="2072941" rtl="0" eaLnBrk="1" fontAlgn="auto" latinLnBrk="0" hangingPunct="1">
                        <a:lnSpc>
                          <a:spcPts val="1320"/>
                        </a:lnSpc>
                        <a:spcBef>
                          <a:spcPts val="0"/>
                        </a:spcBef>
                        <a:spcAft>
                          <a:spcPts val="0"/>
                        </a:spcAft>
                        <a:buClrTx/>
                        <a:buSzTx/>
                        <a:buFontTx/>
                        <a:buNone/>
                        <a:tabLst/>
                        <a:defRPr/>
                      </a:pPr>
                      <a:endParaRPr lang="de-DE" sz="1300" b="1" dirty="0">
                        <a:solidFill>
                          <a:srgbClr val="E97924"/>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2072941" rtl="0" eaLnBrk="1" fontAlgn="auto" latinLnBrk="0" hangingPunct="1">
                        <a:lnSpc>
                          <a:spcPts val="1220"/>
                        </a:lnSpc>
                        <a:spcBef>
                          <a:spcPts val="0"/>
                        </a:spcBef>
                        <a:spcAft>
                          <a:spcPts val="0"/>
                        </a:spcAft>
                        <a:buClrTx/>
                        <a:buSzTx/>
                        <a:buFontTx/>
                        <a:buNone/>
                        <a:tabLst/>
                        <a:defRPr/>
                      </a:pPr>
                      <a:r>
                        <a:rPr lang="en-US" sz="1100" b="0" dirty="0">
                          <a:solidFill>
                            <a:srgbClr val="0C2D45"/>
                          </a:solidFill>
                          <a:latin typeface="Calibri" panose="020F0502020204030204" pitchFamily="34" charset="0"/>
                          <a:cs typeface="Calibri" panose="020F0502020204030204" pitchFamily="34" charset="0"/>
                        </a:rPr>
                        <a:t>Utilizing the EntreComp framework can be a strategic move for successful entrepreneurship. This involves familiarizing oneself with the framework and applying its competencies to address various challenges.</a:t>
                      </a: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4034069"/>
                  </a:ext>
                </a:extLst>
              </a:tr>
              <a:tr h="823583">
                <a:tc>
                  <a:txBody>
                    <a:bodyPr/>
                    <a:lstStyle/>
                    <a:p>
                      <a:pPr marL="0" marR="0" lvl="0" indent="0" algn="l" defTabSz="2072941" rtl="0" eaLnBrk="1" fontAlgn="auto" latinLnBrk="0" hangingPunct="1">
                        <a:lnSpc>
                          <a:spcPts val="1320"/>
                        </a:lnSpc>
                        <a:spcBef>
                          <a:spcPts val="0"/>
                        </a:spcBef>
                        <a:spcAft>
                          <a:spcPts val="0"/>
                        </a:spcAft>
                        <a:buClrTx/>
                        <a:buSzTx/>
                        <a:buFontTx/>
                        <a:buNone/>
                        <a:tabLst/>
                        <a:defRPr/>
                      </a:pPr>
                      <a:r>
                        <a:rPr lang="de-DE" sz="1300" b="1" dirty="0">
                          <a:solidFill>
                            <a:srgbClr val="E97924"/>
                          </a:solidFill>
                          <a:latin typeface="Calibri" panose="020F0502020204030204" pitchFamily="34" charset="0"/>
                          <a:cs typeface="Calibri" panose="020F0502020204030204" pitchFamily="34" charset="0"/>
                        </a:rPr>
                        <a:t>Digital </a:t>
                      </a:r>
                      <a:r>
                        <a:rPr lang="de-DE" sz="1300" b="1" dirty="0" err="1">
                          <a:solidFill>
                            <a:srgbClr val="E97924"/>
                          </a:solidFill>
                          <a:latin typeface="Calibri" panose="020F0502020204030204" pitchFamily="34" charset="0"/>
                          <a:cs typeface="Calibri" panose="020F0502020204030204" pitchFamily="34" charset="0"/>
                        </a:rPr>
                        <a:t>Literacy</a:t>
                      </a:r>
                      <a:r>
                        <a:rPr lang="de-DE" sz="1300" b="1" dirty="0">
                          <a:solidFill>
                            <a:srgbClr val="E97924"/>
                          </a:solidFill>
                          <a:latin typeface="Calibri" panose="020F0502020204030204" pitchFamily="34" charset="0"/>
                          <a:cs typeface="Calibri" panose="020F0502020204030204" pitchFamily="34" charset="0"/>
                        </a:rPr>
                        <a:t>            and Technology </a:t>
                      </a:r>
                      <a:r>
                        <a:rPr lang="de-DE" sz="1300" b="1" dirty="0" err="1">
                          <a:solidFill>
                            <a:srgbClr val="E97924"/>
                          </a:solidFill>
                          <a:latin typeface="Calibri" panose="020F0502020204030204" pitchFamily="34" charset="0"/>
                          <a:cs typeface="Calibri" panose="020F0502020204030204" pitchFamily="34" charset="0"/>
                        </a:rPr>
                        <a:t>Proficiency</a:t>
                      </a:r>
                      <a:endParaRPr lang="de-DE" sz="1300" b="1" dirty="0">
                        <a:solidFill>
                          <a:srgbClr val="E97924"/>
                        </a:solidFill>
                        <a:latin typeface="Calibri" panose="020F0502020204030204" pitchFamily="34" charset="0"/>
                        <a:cs typeface="Calibri" panose="020F0502020204030204" pitchFamily="34" charset="0"/>
                      </a:endParaRPr>
                    </a:p>
                    <a:p>
                      <a:pPr marL="0" marR="0" lvl="0" indent="0" algn="l" defTabSz="2072941" rtl="0" eaLnBrk="1" fontAlgn="auto" latinLnBrk="0" hangingPunct="1">
                        <a:lnSpc>
                          <a:spcPts val="1320"/>
                        </a:lnSpc>
                        <a:spcBef>
                          <a:spcPts val="0"/>
                        </a:spcBef>
                        <a:spcAft>
                          <a:spcPts val="0"/>
                        </a:spcAft>
                        <a:buClrTx/>
                        <a:buSzTx/>
                        <a:buFontTx/>
                        <a:buNone/>
                        <a:tabLst/>
                        <a:defRPr/>
                      </a:pPr>
                      <a:endParaRPr lang="de-DE" sz="1300" b="1" dirty="0">
                        <a:solidFill>
                          <a:srgbClr val="E97924"/>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2072941" rtl="0" eaLnBrk="1" fontAlgn="auto" latinLnBrk="0" hangingPunct="1">
                        <a:lnSpc>
                          <a:spcPts val="1220"/>
                        </a:lnSpc>
                        <a:spcBef>
                          <a:spcPts val="0"/>
                        </a:spcBef>
                        <a:spcAft>
                          <a:spcPts val="0"/>
                        </a:spcAft>
                        <a:buClrTx/>
                        <a:buSzTx/>
                        <a:buFontTx/>
                        <a:buNone/>
                        <a:tabLst/>
                        <a:defRPr/>
                      </a:pPr>
                      <a:r>
                        <a:rPr lang="en-US" sz="1100" b="0" dirty="0">
                          <a:solidFill>
                            <a:srgbClr val="0C2D45"/>
                          </a:solidFill>
                          <a:latin typeface="Calibri" panose="020F0502020204030204" pitchFamily="34" charset="0"/>
                          <a:cs typeface="Calibri" panose="020F0502020204030204" pitchFamily="34" charset="0"/>
                        </a:rPr>
                        <a:t>In the digital age, enhancing your digital skills is a necessity. This involves understanding the importance of digital skills, utilizing professional digital tools for business operations, and being cognizant of e-commerce and cybersecurity trends.</a:t>
                      </a: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2535488"/>
                  </a:ext>
                </a:extLst>
              </a:tr>
              <a:tr h="737328">
                <a:tc>
                  <a:txBody>
                    <a:bodyPr/>
                    <a:lstStyle/>
                    <a:p>
                      <a:pPr marL="0" marR="0" lvl="0" indent="0" algn="l" defTabSz="2072941" rtl="0" eaLnBrk="1" fontAlgn="auto" latinLnBrk="0" hangingPunct="1">
                        <a:lnSpc>
                          <a:spcPts val="1320"/>
                        </a:lnSpc>
                        <a:spcBef>
                          <a:spcPts val="0"/>
                        </a:spcBef>
                        <a:spcAft>
                          <a:spcPts val="0"/>
                        </a:spcAft>
                        <a:buClrTx/>
                        <a:buSzTx/>
                        <a:buFontTx/>
                        <a:buNone/>
                        <a:tabLst/>
                        <a:defRPr/>
                      </a:pPr>
                      <a:r>
                        <a:rPr lang="de-DE" sz="1300" b="1" dirty="0">
                          <a:solidFill>
                            <a:srgbClr val="E97924"/>
                          </a:solidFill>
                          <a:latin typeface="Calibri" panose="020F0502020204030204" pitchFamily="34" charset="0"/>
                          <a:cs typeface="Calibri" panose="020F0502020204030204" pitchFamily="34" charset="0"/>
                        </a:rPr>
                        <a:t>Investor Relations and Funding Strategy</a:t>
                      </a: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2072941" rtl="0" eaLnBrk="1" fontAlgn="auto" latinLnBrk="0" hangingPunct="1">
                        <a:lnSpc>
                          <a:spcPts val="1220"/>
                        </a:lnSpc>
                        <a:spcBef>
                          <a:spcPts val="0"/>
                        </a:spcBef>
                        <a:spcAft>
                          <a:spcPts val="0"/>
                        </a:spcAft>
                        <a:buClrTx/>
                        <a:buSzTx/>
                        <a:buFontTx/>
                        <a:buNone/>
                        <a:tabLst/>
                        <a:defRPr/>
                      </a:pPr>
                      <a:r>
                        <a:rPr lang="en-US" sz="1100" b="0" dirty="0">
                          <a:solidFill>
                            <a:srgbClr val="0C2D45"/>
                          </a:solidFill>
                          <a:latin typeface="Calibri" panose="020F0502020204030204" pitchFamily="34" charset="0"/>
                          <a:cs typeface="Calibri" panose="020F0502020204030204" pitchFamily="34" charset="0"/>
                        </a:rPr>
                        <a:t>Preparing for investor engagement and securing funding are critical steps in business development. This process includes understanding investor readiness, developing tailored business plans, and navigating the investment process effectively.</a:t>
                      </a: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6444118"/>
                  </a:ext>
                </a:extLst>
              </a:tr>
              <a:tr h="729205">
                <a:tc>
                  <a:txBody>
                    <a:bodyPr/>
                    <a:lstStyle/>
                    <a:p>
                      <a:pPr marL="0" marR="0" lvl="0" indent="0" algn="l" defTabSz="2072941" rtl="0" eaLnBrk="1" fontAlgn="auto" latinLnBrk="0" hangingPunct="1">
                        <a:lnSpc>
                          <a:spcPts val="1320"/>
                        </a:lnSpc>
                        <a:spcBef>
                          <a:spcPts val="0"/>
                        </a:spcBef>
                        <a:spcAft>
                          <a:spcPts val="0"/>
                        </a:spcAft>
                        <a:buClrTx/>
                        <a:buSzTx/>
                        <a:buFontTx/>
                        <a:buNone/>
                        <a:tabLst/>
                        <a:defRPr/>
                      </a:pPr>
                      <a:r>
                        <a:rPr lang="de-DE" sz="1300" b="1" dirty="0" err="1">
                          <a:solidFill>
                            <a:srgbClr val="E97924"/>
                          </a:solidFill>
                          <a:latin typeface="Calibri" panose="020F0502020204030204" pitchFamily="34" charset="0"/>
                          <a:cs typeface="Calibri" panose="020F0502020204030204" pitchFamily="34" charset="0"/>
                        </a:rPr>
                        <a:t>Social</a:t>
                      </a:r>
                      <a:r>
                        <a:rPr lang="de-DE" sz="1300" b="1" dirty="0">
                          <a:solidFill>
                            <a:srgbClr val="E97924"/>
                          </a:solidFill>
                          <a:latin typeface="Calibri" panose="020F0502020204030204" pitchFamily="34" charset="0"/>
                          <a:cs typeface="Calibri" panose="020F0502020204030204" pitchFamily="34" charset="0"/>
                        </a:rPr>
                        <a:t> </a:t>
                      </a:r>
                      <a:r>
                        <a:rPr lang="de-DE" sz="1300" b="1" dirty="0" err="1">
                          <a:solidFill>
                            <a:srgbClr val="E97924"/>
                          </a:solidFill>
                          <a:latin typeface="Calibri" panose="020F0502020204030204" pitchFamily="34" charset="0"/>
                          <a:cs typeface="Calibri" panose="020F0502020204030204" pitchFamily="34" charset="0"/>
                        </a:rPr>
                        <a:t>Sustainable</a:t>
                      </a:r>
                      <a:r>
                        <a:rPr lang="de-DE" sz="1300" b="1" dirty="0">
                          <a:solidFill>
                            <a:srgbClr val="E97924"/>
                          </a:solidFill>
                          <a:latin typeface="Calibri" panose="020F0502020204030204" pitchFamily="34" charset="0"/>
                          <a:cs typeface="Calibri" panose="020F0502020204030204" pitchFamily="34" charset="0"/>
                        </a:rPr>
                        <a:t> Business Practices</a:t>
                      </a:r>
                    </a:p>
                    <a:p>
                      <a:pPr marL="0" marR="0" lvl="0" indent="0" algn="l" defTabSz="2072941" rtl="0" eaLnBrk="1" fontAlgn="auto" latinLnBrk="0" hangingPunct="1">
                        <a:lnSpc>
                          <a:spcPts val="1320"/>
                        </a:lnSpc>
                        <a:spcBef>
                          <a:spcPts val="0"/>
                        </a:spcBef>
                        <a:spcAft>
                          <a:spcPts val="0"/>
                        </a:spcAft>
                        <a:buClrTx/>
                        <a:buSzTx/>
                        <a:buFontTx/>
                        <a:buNone/>
                        <a:tabLst/>
                        <a:defRPr/>
                      </a:pPr>
                      <a:endParaRPr lang="de-DE" sz="1300" b="1" dirty="0">
                        <a:solidFill>
                          <a:srgbClr val="E97924"/>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2072941" rtl="0" eaLnBrk="1" fontAlgn="auto" latinLnBrk="0" hangingPunct="1">
                        <a:lnSpc>
                          <a:spcPts val="1220"/>
                        </a:lnSpc>
                        <a:spcBef>
                          <a:spcPts val="0"/>
                        </a:spcBef>
                        <a:spcAft>
                          <a:spcPts val="0"/>
                        </a:spcAft>
                        <a:buClrTx/>
                        <a:buSzTx/>
                        <a:buFontTx/>
                        <a:buNone/>
                        <a:tabLst/>
                        <a:defRPr/>
                      </a:pPr>
                      <a:r>
                        <a:rPr lang="en-US" sz="1100" b="0" dirty="0">
                          <a:solidFill>
                            <a:srgbClr val="0C2D45"/>
                          </a:solidFill>
                          <a:latin typeface="Calibri" panose="020F0502020204030204" pitchFamily="34" charset="0"/>
                          <a:cs typeface="Calibri" panose="020F0502020204030204" pitchFamily="34" charset="0"/>
                        </a:rPr>
                        <a:t>Championing social sustainability is a responsible business practice. This involves adapting business practices to meet local needs, developing comprehensive policies, and effectively communicating sustainability efforts to stakeholders.</a:t>
                      </a: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4498070"/>
                  </a:ext>
                </a:extLst>
              </a:tr>
              <a:tr h="914400">
                <a:tc>
                  <a:txBody>
                    <a:bodyPr/>
                    <a:lstStyle/>
                    <a:p>
                      <a:pPr marL="0" marR="0" lvl="0" indent="0" algn="l" defTabSz="2072941" rtl="0" eaLnBrk="1" fontAlgn="auto" latinLnBrk="0" hangingPunct="1">
                        <a:lnSpc>
                          <a:spcPts val="1320"/>
                        </a:lnSpc>
                        <a:spcBef>
                          <a:spcPts val="0"/>
                        </a:spcBef>
                        <a:spcAft>
                          <a:spcPts val="0"/>
                        </a:spcAft>
                        <a:buClrTx/>
                        <a:buSzTx/>
                        <a:buFontTx/>
                        <a:buNone/>
                        <a:tabLst/>
                        <a:defRPr/>
                      </a:pPr>
                      <a:r>
                        <a:rPr lang="de-DE" sz="1300" b="1" dirty="0" err="1">
                          <a:solidFill>
                            <a:srgbClr val="E97924"/>
                          </a:solidFill>
                          <a:latin typeface="Calibri" panose="020F0502020204030204" pitchFamily="34" charset="0"/>
                          <a:cs typeface="Calibri" panose="020F0502020204030204" pitchFamily="34" charset="0"/>
                        </a:rPr>
                        <a:t>Ecological</a:t>
                      </a:r>
                      <a:r>
                        <a:rPr lang="de-DE" sz="1300" b="1" dirty="0">
                          <a:solidFill>
                            <a:srgbClr val="E97924"/>
                          </a:solidFill>
                          <a:latin typeface="Calibri" panose="020F0502020204030204" pitchFamily="34" charset="0"/>
                          <a:cs typeface="Calibri" panose="020F0502020204030204" pitchFamily="34" charset="0"/>
                        </a:rPr>
                        <a:t> </a:t>
                      </a:r>
                      <a:r>
                        <a:rPr lang="de-DE" sz="1300" b="1" dirty="0" err="1">
                          <a:solidFill>
                            <a:srgbClr val="E97924"/>
                          </a:solidFill>
                          <a:latin typeface="Calibri" panose="020F0502020204030204" pitchFamily="34" charset="0"/>
                          <a:cs typeface="Calibri" panose="020F0502020204030204" pitchFamily="34" charset="0"/>
                        </a:rPr>
                        <a:t>Sustainability</a:t>
                      </a:r>
                      <a:r>
                        <a:rPr lang="de-DE" sz="1300" b="1" dirty="0">
                          <a:solidFill>
                            <a:srgbClr val="E97924"/>
                          </a:solidFill>
                          <a:latin typeface="Calibri" panose="020F0502020204030204" pitchFamily="34" charset="0"/>
                          <a:cs typeface="Calibri" panose="020F0502020204030204" pitchFamily="34" charset="0"/>
                        </a:rPr>
                        <a:t> Management</a:t>
                      </a:r>
                    </a:p>
                    <a:p>
                      <a:pPr marL="0" marR="0" lvl="0" indent="0" algn="l" defTabSz="2072941" rtl="0" eaLnBrk="1" fontAlgn="auto" latinLnBrk="0" hangingPunct="1">
                        <a:lnSpc>
                          <a:spcPts val="1320"/>
                        </a:lnSpc>
                        <a:spcBef>
                          <a:spcPts val="0"/>
                        </a:spcBef>
                        <a:spcAft>
                          <a:spcPts val="0"/>
                        </a:spcAft>
                        <a:buClrTx/>
                        <a:buSzTx/>
                        <a:buFontTx/>
                        <a:buNone/>
                        <a:tabLst/>
                        <a:defRPr/>
                      </a:pPr>
                      <a:endParaRPr lang="de-DE" sz="1300" b="1" dirty="0">
                        <a:solidFill>
                          <a:srgbClr val="E97924"/>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2072941" rtl="0" eaLnBrk="1" fontAlgn="auto" latinLnBrk="0" hangingPunct="1">
                        <a:lnSpc>
                          <a:spcPts val="1220"/>
                        </a:lnSpc>
                        <a:spcBef>
                          <a:spcPts val="0"/>
                        </a:spcBef>
                        <a:spcAft>
                          <a:spcPts val="0"/>
                        </a:spcAft>
                        <a:buClrTx/>
                        <a:buSzTx/>
                        <a:buFontTx/>
                        <a:buNone/>
                        <a:tabLst/>
                        <a:defRPr/>
                      </a:pPr>
                      <a:r>
                        <a:rPr lang="en-US" sz="1100" b="0" dirty="0">
                          <a:solidFill>
                            <a:srgbClr val="0C2D45"/>
                          </a:solidFill>
                          <a:latin typeface="Calibri" panose="020F0502020204030204" pitchFamily="34" charset="0"/>
                          <a:cs typeface="Calibri" panose="020F0502020204030204" pitchFamily="34" charset="0"/>
                        </a:rPr>
                        <a:t>Pursuing ecological sustainability is not only responsible but can also be a competitive advantage. This involves understanding the fundamentals of ecological sustainability and working to minimize the environmental impact of your business operations</a:t>
                      </a: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5952241"/>
                  </a:ext>
                </a:extLst>
              </a:tr>
              <a:tr h="914400">
                <a:tc>
                  <a:txBody>
                    <a:bodyPr/>
                    <a:lstStyle/>
                    <a:p>
                      <a:pPr marL="0" marR="0" lvl="0" indent="0" algn="l" defTabSz="2072941" rtl="0" eaLnBrk="1" fontAlgn="auto" latinLnBrk="0" hangingPunct="1">
                        <a:lnSpc>
                          <a:spcPts val="1320"/>
                        </a:lnSpc>
                        <a:spcBef>
                          <a:spcPts val="0"/>
                        </a:spcBef>
                        <a:spcAft>
                          <a:spcPts val="0"/>
                        </a:spcAft>
                        <a:buClrTx/>
                        <a:buSzTx/>
                        <a:buFontTx/>
                        <a:buNone/>
                        <a:tabLst/>
                        <a:defRPr/>
                      </a:pPr>
                      <a:r>
                        <a:rPr lang="de-DE" sz="1300" b="1" dirty="0">
                          <a:solidFill>
                            <a:srgbClr val="E97924"/>
                          </a:solidFill>
                          <a:latin typeface="Calibri" panose="020F0502020204030204" pitchFamily="34" charset="0"/>
                          <a:cs typeface="Calibri" panose="020F0502020204030204" pitchFamily="34" charset="0"/>
                        </a:rPr>
                        <a:t>Adaptive Leadership</a:t>
                      </a:r>
                    </a:p>
                    <a:p>
                      <a:pPr marL="0" marR="0" lvl="0" indent="0" algn="l" defTabSz="2072941" rtl="0" eaLnBrk="1" fontAlgn="auto" latinLnBrk="0" hangingPunct="1">
                        <a:lnSpc>
                          <a:spcPts val="1320"/>
                        </a:lnSpc>
                        <a:spcBef>
                          <a:spcPts val="0"/>
                        </a:spcBef>
                        <a:spcAft>
                          <a:spcPts val="0"/>
                        </a:spcAft>
                        <a:buClrTx/>
                        <a:buSzTx/>
                        <a:buFontTx/>
                        <a:buNone/>
                        <a:tabLst/>
                        <a:defRPr/>
                      </a:pPr>
                      <a:endParaRPr lang="de-DE" sz="1300" b="1" dirty="0">
                        <a:solidFill>
                          <a:srgbClr val="E97924"/>
                        </a:solidFill>
                        <a:latin typeface="Calibri" panose="020F0502020204030204" pitchFamily="34" charset="0"/>
                        <a:cs typeface="Calibri" panose="020F0502020204030204" pitchFamily="34" charset="0"/>
                      </a:endParaRP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2072941" rtl="0" eaLnBrk="1" fontAlgn="auto" latinLnBrk="0" hangingPunct="1">
                        <a:lnSpc>
                          <a:spcPts val="1220"/>
                        </a:lnSpc>
                        <a:spcBef>
                          <a:spcPts val="0"/>
                        </a:spcBef>
                        <a:spcAft>
                          <a:spcPts val="0"/>
                        </a:spcAft>
                        <a:buClrTx/>
                        <a:buSzTx/>
                        <a:buFontTx/>
                        <a:buNone/>
                        <a:tabLst/>
                        <a:defRPr/>
                      </a:pPr>
                      <a:r>
                        <a:rPr lang="en-US" sz="1100" b="0" dirty="0">
                          <a:solidFill>
                            <a:srgbClr val="0C2D45"/>
                          </a:solidFill>
                          <a:latin typeface="Calibri" panose="020F0502020204030204" pitchFamily="34" charset="0"/>
                          <a:cs typeface="Calibri" panose="020F0502020204030204" pitchFamily="34" charset="0"/>
                        </a:rPr>
                        <a:t>Leading a business to success requires adaptive leadership and strategic decision-making. This includes adapting leadership styles to meet evolving challenges, making informed decisions aligned with organizational goals, and empowering team members to foster a sense of ownership.</a:t>
                      </a:r>
                    </a:p>
                  </a:txBody>
                  <a:tcPr marT="90000" marB="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8233307"/>
                  </a:ext>
                </a:extLst>
              </a:tr>
            </a:tbl>
          </a:graphicData>
        </a:graphic>
      </p:graphicFrame>
      <p:cxnSp>
        <p:nvCxnSpPr>
          <p:cNvPr id="23" name="Straight Connector 22">
            <a:extLst>
              <a:ext uri="{FF2B5EF4-FFF2-40B4-BE49-F238E27FC236}">
                <a16:creationId xmlns:a16="http://schemas.microsoft.com/office/drawing/2014/main" id="{95381478-C7CC-B074-7ED6-C26216C68619}"/>
              </a:ext>
            </a:extLst>
          </p:cNvPr>
          <p:cNvCxnSpPr>
            <a:cxnSpLocks/>
          </p:cNvCxnSpPr>
          <p:nvPr/>
        </p:nvCxnSpPr>
        <p:spPr>
          <a:xfrm>
            <a:off x="-6274" y="7457726"/>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26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E9F54DF6-3569-7080-4902-CFE64316F5ED}"/>
              </a:ext>
            </a:extLst>
          </p:cNvPr>
          <p:cNvSpPr/>
          <p:nvPr/>
        </p:nvSpPr>
        <p:spPr>
          <a:xfrm>
            <a:off x="1" y="1"/>
            <a:ext cx="3644152" cy="10691812"/>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915F9E"/>
          </a:solidFill>
          <a:ln w="28891" cap="flat">
            <a:noFill/>
            <a:prstDash val="solid"/>
            <a:miter/>
          </a:ln>
        </p:spPr>
        <p:txBody>
          <a:bodyPr rtlCol="0" anchor="ctr"/>
          <a:lstStyle/>
          <a:p>
            <a:endParaRPr lang="en-US" dirty="0"/>
          </a:p>
        </p:txBody>
      </p:sp>
      <p:pic>
        <p:nvPicPr>
          <p:cNvPr id="10" name="Picture 9">
            <a:extLst>
              <a:ext uri="{FF2B5EF4-FFF2-40B4-BE49-F238E27FC236}">
                <a16:creationId xmlns:a16="http://schemas.microsoft.com/office/drawing/2014/main" id="{4AC6D048-084B-394C-3085-E2A92CB70C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31259" y="2620300"/>
            <a:ext cx="6228416" cy="5200235"/>
          </a:xfrm>
          <a:prstGeom prst="rect">
            <a:avLst/>
          </a:prstGeom>
        </p:spPr>
      </p:pic>
      <p:grpSp>
        <p:nvGrpSpPr>
          <p:cNvPr id="15" name="Group 14">
            <a:extLst>
              <a:ext uri="{FF2B5EF4-FFF2-40B4-BE49-F238E27FC236}">
                <a16:creationId xmlns:a16="http://schemas.microsoft.com/office/drawing/2014/main" id="{B2F663B9-3889-4481-C04A-D1384ACEDBB8}"/>
              </a:ext>
            </a:extLst>
          </p:cNvPr>
          <p:cNvGrpSpPr/>
          <p:nvPr/>
        </p:nvGrpSpPr>
        <p:grpSpPr>
          <a:xfrm>
            <a:off x="-347302" y="6764416"/>
            <a:ext cx="3991455" cy="4090978"/>
            <a:chOff x="3177766" y="6791136"/>
            <a:chExt cx="1361636" cy="1395587"/>
          </a:xfrm>
          <a:solidFill>
            <a:schemeClr val="bg1">
              <a:alpha val="30000"/>
            </a:schemeClr>
          </a:solidFill>
        </p:grpSpPr>
        <p:sp>
          <p:nvSpPr>
            <p:cNvPr id="16" name="Freeform 15">
              <a:extLst>
                <a:ext uri="{FF2B5EF4-FFF2-40B4-BE49-F238E27FC236}">
                  <a16:creationId xmlns:a16="http://schemas.microsoft.com/office/drawing/2014/main" id="{053D0E20-8CA9-C47F-B347-E8D0684B544F}"/>
                </a:ext>
              </a:extLst>
            </p:cNvPr>
            <p:cNvSpPr/>
            <p:nvPr userDrawn="1"/>
          </p:nvSpPr>
          <p:spPr>
            <a:xfrm>
              <a:off x="3177766" y="6950168"/>
              <a:ext cx="262281" cy="1196190"/>
            </a:xfrm>
            <a:custGeom>
              <a:avLst/>
              <a:gdLst>
                <a:gd name="connsiteX0" fmla="*/ 238715 w 262281"/>
                <a:gd name="connsiteY0" fmla="*/ 292709 h 1196190"/>
                <a:gd name="connsiteX1" fmla="*/ 238715 w 262281"/>
                <a:gd name="connsiteY1" fmla="*/ 145402 h 1196190"/>
                <a:gd name="connsiteX2" fmla="*/ 109101 w 262281"/>
                <a:gd name="connsiteY2" fmla="*/ 59 h 1196190"/>
                <a:gd name="connsiteX3" fmla="*/ 71788 w 262281"/>
                <a:gd name="connsiteY3" fmla="*/ 98264 h 1196190"/>
                <a:gd name="connsiteX4" fmla="*/ 81608 w 262281"/>
                <a:gd name="connsiteY4" fmla="*/ 367344 h 1196190"/>
                <a:gd name="connsiteX5" fmla="*/ 18764 w 262281"/>
                <a:gd name="connsiteY5" fmla="*/ 628568 h 1196190"/>
                <a:gd name="connsiteX6" fmla="*/ 48222 w 262281"/>
                <a:gd name="connsiteY6" fmla="*/ 999781 h 1196190"/>
                <a:gd name="connsiteX7" fmla="*/ 262281 w 262281"/>
                <a:gd name="connsiteY7" fmla="*/ 1196190 h 1196190"/>
                <a:gd name="connsiteX8" fmla="*/ 199438 w 262281"/>
                <a:gd name="connsiteY8" fmla="*/ 679634 h 1196190"/>
                <a:gd name="connsiteX9" fmla="*/ 238715 w 262281"/>
                <a:gd name="connsiteY9" fmla="*/ 292709 h 119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281" h="1196190">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grpFill/>
            <a:ln w="19616"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4AA15297-DEFD-351F-8C27-3C8DF95594B6}"/>
                </a:ext>
              </a:extLst>
            </p:cNvPr>
            <p:cNvSpPr/>
            <p:nvPr userDrawn="1"/>
          </p:nvSpPr>
          <p:spPr>
            <a:xfrm>
              <a:off x="3471181" y="7651529"/>
              <a:ext cx="1017410" cy="535194"/>
            </a:xfrm>
            <a:custGeom>
              <a:avLst/>
              <a:gdLst>
                <a:gd name="connsiteX0" fmla="*/ 986139 w 1017410"/>
                <a:gd name="connsiteY0" fmla="*/ 1843 h 535194"/>
                <a:gd name="connsiteX1" fmla="*/ 811356 w 1017410"/>
                <a:gd name="connsiteY1" fmla="*/ 47017 h 535194"/>
                <a:gd name="connsiteX2" fmla="*/ 249696 w 1017410"/>
                <a:gd name="connsiteY2" fmla="*/ 225749 h 535194"/>
                <a:gd name="connsiteX3" fmla="*/ 279154 w 1017410"/>
                <a:gd name="connsiteY3" fmla="*/ 184503 h 535194"/>
                <a:gd name="connsiteX4" fmla="*/ 235949 w 1017410"/>
                <a:gd name="connsiteY4" fmla="*/ 39160 h 535194"/>
                <a:gd name="connsiteX5" fmla="*/ 98480 w 1017410"/>
                <a:gd name="connsiteY5" fmla="*/ 102011 h 535194"/>
                <a:gd name="connsiteX6" fmla="*/ 104372 w 1017410"/>
                <a:gd name="connsiteY6" fmla="*/ 215929 h 535194"/>
                <a:gd name="connsiteX7" fmla="*/ 19926 w 1017410"/>
                <a:gd name="connsiteY7" fmla="*/ 48981 h 535194"/>
                <a:gd name="connsiteX8" fmla="*/ 10107 w 1017410"/>
                <a:gd name="connsiteY8" fmla="*/ 512506 h 535194"/>
                <a:gd name="connsiteX9" fmla="*/ 416623 w 1017410"/>
                <a:gd name="connsiteY9" fmla="*/ 471260 h 535194"/>
                <a:gd name="connsiteX10" fmla="*/ 660140 w 1017410"/>
                <a:gd name="connsiteY10" fmla="*/ 320025 h 535194"/>
                <a:gd name="connsiteX11" fmla="*/ 954717 w 1017410"/>
                <a:gd name="connsiteY11" fmla="*/ 103975 h 535194"/>
                <a:gd name="connsiteX12" fmla="*/ 990067 w 1017410"/>
                <a:gd name="connsiteY12" fmla="*/ 74514 h 535194"/>
                <a:gd name="connsiteX13" fmla="*/ 1011669 w 1017410"/>
                <a:gd name="connsiteY13" fmla="*/ 13627 h 535194"/>
                <a:gd name="connsiteX14" fmla="*/ 986139 w 1017410"/>
                <a:gd name="connsiteY14" fmla="*/ 1843 h 53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7410" h="535194">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grpFill/>
            <a:ln w="19616"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A7695E45-F9AC-1408-268E-2DABD2DD3448}"/>
                </a:ext>
              </a:extLst>
            </p:cNvPr>
            <p:cNvSpPr/>
            <p:nvPr userDrawn="1"/>
          </p:nvSpPr>
          <p:spPr>
            <a:xfrm>
              <a:off x="3438083" y="6791136"/>
              <a:ext cx="1101319" cy="889408"/>
            </a:xfrm>
            <a:custGeom>
              <a:avLst/>
              <a:gdLst>
                <a:gd name="connsiteX0" fmla="*/ 1089935 w 1101319"/>
                <a:gd name="connsiteY0" fmla="*/ 491023 h 889408"/>
                <a:gd name="connsiteX1" fmla="*/ 1007454 w 1101319"/>
                <a:gd name="connsiteY1" fmla="*/ 469418 h 889408"/>
                <a:gd name="connsiteX2" fmla="*/ 930864 w 1101319"/>
                <a:gd name="connsiteY2" fmla="*/ 516556 h 889408"/>
                <a:gd name="connsiteX3" fmla="*/ 714840 w 1101319"/>
                <a:gd name="connsiteY3" fmla="*/ 695288 h 889408"/>
                <a:gd name="connsiteX4" fmla="*/ 636287 w 1101319"/>
                <a:gd name="connsiteY4" fmla="*/ 750282 h 889408"/>
                <a:gd name="connsiteX5" fmla="*/ 604865 w 1101319"/>
                <a:gd name="connsiteY5" fmla="*/ 669755 h 889408"/>
                <a:gd name="connsiteX6" fmla="*/ 738407 w 1101319"/>
                <a:gd name="connsiteY6" fmla="*/ 524412 h 889408"/>
                <a:gd name="connsiteX7" fmla="*/ 989779 w 1101319"/>
                <a:gd name="connsiteY7" fmla="*/ 235691 h 889408"/>
                <a:gd name="connsiteX8" fmla="*/ 1021200 w 1101319"/>
                <a:gd name="connsiteY8" fmla="*/ 133558 h 889408"/>
                <a:gd name="connsiteX9" fmla="*/ 991743 w 1101319"/>
                <a:gd name="connsiteY9" fmla="*/ 86420 h 889408"/>
                <a:gd name="connsiteX10" fmla="*/ 883731 w 1101319"/>
                <a:gd name="connsiteY10" fmla="*/ 111953 h 889408"/>
                <a:gd name="connsiteX11" fmla="*/ 488998 w 1101319"/>
                <a:gd name="connsiteY11" fmla="*/ 547981 h 889408"/>
                <a:gd name="connsiteX12" fmla="*/ 426155 w 1101319"/>
                <a:gd name="connsiteY12" fmla="*/ 563694 h 889408"/>
                <a:gd name="connsiteX13" fmla="*/ 430083 w 1101319"/>
                <a:gd name="connsiteY13" fmla="*/ 518520 h 889408"/>
                <a:gd name="connsiteX14" fmla="*/ 667708 w 1101319"/>
                <a:gd name="connsiteY14" fmla="*/ 135522 h 889408"/>
                <a:gd name="connsiteX15" fmla="*/ 663780 w 1101319"/>
                <a:gd name="connsiteY15" fmla="*/ 15713 h 889408"/>
                <a:gd name="connsiteX16" fmla="*/ 532203 w 1101319"/>
                <a:gd name="connsiteY16" fmla="*/ 39282 h 889408"/>
                <a:gd name="connsiteX17" fmla="*/ 306360 w 1101319"/>
                <a:gd name="connsiteY17" fmla="*/ 386926 h 889408"/>
                <a:gd name="connsiteX18" fmla="*/ 109976 w 1101319"/>
                <a:gd name="connsiteY18" fmla="*/ 589227 h 889408"/>
                <a:gd name="connsiteX19" fmla="*/ 0 w 1101319"/>
                <a:gd name="connsiteY19" fmla="*/ 563694 h 889408"/>
                <a:gd name="connsiteX20" fmla="*/ 153180 w 1101319"/>
                <a:gd name="connsiteY20" fmla="*/ 781708 h 889408"/>
                <a:gd name="connsiteX21" fmla="*/ 147289 w 1101319"/>
                <a:gd name="connsiteY21" fmla="*/ 648150 h 889408"/>
                <a:gd name="connsiteX22" fmla="*/ 331890 w 1101319"/>
                <a:gd name="connsiteY22" fmla="*/ 546017 h 889408"/>
                <a:gd name="connsiteX23" fmla="*/ 406516 w 1101319"/>
                <a:gd name="connsiteY23" fmla="*/ 742426 h 889408"/>
                <a:gd name="connsiteX24" fmla="*/ 271011 w 1101319"/>
                <a:gd name="connsiteY24" fmla="*/ 850451 h 889408"/>
                <a:gd name="connsiteX25" fmla="*/ 606829 w 1101319"/>
                <a:gd name="connsiteY25" fmla="*/ 879912 h 889408"/>
                <a:gd name="connsiteX26" fmla="*/ 838563 w 1101319"/>
                <a:gd name="connsiteY26" fmla="*/ 785636 h 889408"/>
                <a:gd name="connsiteX27" fmla="*/ 1066369 w 1101319"/>
                <a:gd name="connsiteY27" fmla="*/ 601012 h 889408"/>
                <a:gd name="connsiteX28" fmla="*/ 1089935 w 1101319"/>
                <a:gd name="connsiteY28" fmla="*/ 491023 h 88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01319" h="889408">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grpFill/>
            <a:ln w="19616" cap="flat">
              <a:noFill/>
              <a:prstDash val="solid"/>
              <a:miter/>
            </a:ln>
          </p:spPr>
          <p:txBody>
            <a:bodyPr rtlCol="0" anchor="ctr"/>
            <a:lstStyle/>
            <a:p>
              <a:endParaRPr lang="en-US" dirty="0"/>
            </a:p>
          </p:txBody>
        </p:sp>
      </p:grpSp>
      <p:sp>
        <p:nvSpPr>
          <p:cNvPr id="21" name="Text Placeholder 16">
            <a:extLst>
              <a:ext uri="{FF2B5EF4-FFF2-40B4-BE49-F238E27FC236}">
                <a16:creationId xmlns:a16="http://schemas.microsoft.com/office/drawing/2014/main" id="{EC88DDED-3B00-FDE4-15D2-6689114F0D46}"/>
              </a:ext>
            </a:extLst>
          </p:cNvPr>
          <p:cNvSpPr txBox="1">
            <a:spLocks/>
          </p:cNvSpPr>
          <p:nvPr/>
        </p:nvSpPr>
        <p:spPr>
          <a:xfrm>
            <a:off x="2660830" y="589900"/>
            <a:ext cx="4568533" cy="2513490"/>
          </a:xfrm>
          <a:prstGeom prst="rect">
            <a:avLst/>
          </a:prstGeom>
          <a:effectLst>
            <a:glow rad="127000">
              <a:srgbClr val="414141"/>
            </a:glow>
          </a:effectLst>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0000" b="1" kern="1200">
                <a:solidFill>
                  <a:schemeClr val="bg1"/>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7ABB57"/>
                </a:solidFill>
              </a:rPr>
              <a:t>05</a:t>
            </a:r>
          </a:p>
        </p:txBody>
      </p:sp>
      <p:sp>
        <p:nvSpPr>
          <p:cNvPr id="22" name="TextBox 21">
            <a:extLst>
              <a:ext uri="{FF2B5EF4-FFF2-40B4-BE49-F238E27FC236}">
                <a16:creationId xmlns:a16="http://schemas.microsoft.com/office/drawing/2014/main" id="{7E230E81-D52F-EFEB-517D-77D9ED835305}"/>
              </a:ext>
            </a:extLst>
          </p:cNvPr>
          <p:cNvSpPr txBox="1"/>
          <p:nvPr/>
        </p:nvSpPr>
        <p:spPr>
          <a:xfrm>
            <a:off x="804143" y="5892949"/>
            <a:ext cx="3388876" cy="707886"/>
          </a:xfrm>
          <a:prstGeom prst="rect">
            <a:avLst/>
          </a:prstGeom>
          <a:solidFill>
            <a:schemeClr val="bg1"/>
          </a:solidFill>
        </p:spPr>
        <p:txBody>
          <a:bodyPr wrap="none" rtlCol="0">
            <a:spAutoFit/>
          </a:bodyPr>
          <a:lstStyle/>
          <a:p>
            <a:r>
              <a:rPr lang="en-US" sz="4000" b="1" kern="1000" spc="100" dirty="0">
                <a:solidFill>
                  <a:srgbClr val="7ABB57"/>
                </a:solidFill>
                <a:latin typeface="Calibri" panose="020F0502020204030204" pitchFamily="34" charset="0"/>
                <a:cs typeface="Calibri" panose="020F0502020204030204" pitchFamily="34" charset="0"/>
              </a:rPr>
              <a:t> PROFICIENCY </a:t>
            </a:r>
          </a:p>
        </p:txBody>
      </p:sp>
      <p:sp>
        <p:nvSpPr>
          <p:cNvPr id="4" name="TextBox 3">
            <a:extLst>
              <a:ext uri="{FF2B5EF4-FFF2-40B4-BE49-F238E27FC236}">
                <a16:creationId xmlns:a16="http://schemas.microsoft.com/office/drawing/2014/main" id="{3C2CA587-88C9-9EEB-238C-14FBD15993E3}"/>
              </a:ext>
            </a:extLst>
          </p:cNvPr>
          <p:cNvSpPr txBox="1"/>
          <p:nvPr/>
        </p:nvSpPr>
        <p:spPr>
          <a:xfrm>
            <a:off x="793011" y="6710451"/>
            <a:ext cx="1867819" cy="707886"/>
          </a:xfrm>
          <a:prstGeom prst="rect">
            <a:avLst/>
          </a:prstGeom>
          <a:solidFill>
            <a:schemeClr val="bg1"/>
          </a:solidFill>
        </p:spPr>
        <p:txBody>
          <a:bodyPr wrap="none" rtlCol="0">
            <a:spAutoFit/>
          </a:bodyPr>
          <a:lstStyle/>
          <a:p>
            <a:r>
              <a:rPr lang="en-US" sz="4000" b="1" kern="1000" spc="100" dirty="0">
                <a:solidFill>
                  <a:srgbClr val="7ABB57"/>
                </a:solidFill>
                <a:latin typeface="Calibri" panose="020F0502020204030204" pitchFamily="34" charset="0"/>
                <a:cs typeface="Calibri" panose="020F0502020204030204" pitchFamily="34" charset="0"/>
              </a:rPr>
              <a:t> LEVELS</a:t>
            </a:r>
          </a:p>
        </p:txBody>
      </p:sp>
    </p:spTree>
    <p:extLst>
      <p:ext uri="{BB962C8B-B14F-4D97-AF65-F5344CB8AC3E}">
        <p14:creationId xmlns:p14="http://schemas.microsoft.com/office/powerpoint/2010/main" val="2773205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065259-39F9-901C-01CC-034C266E93A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3162300" cy="10691812"/>
          </a:xfrm>
          <a:prstGeom prst="rect">
            <a:avLst/>
          </a:prstGeom>
        </p:spPr>
      </p:pic>
      <p:grpSp>
        <p:nvGrpSpPr>
          <p:cNvPr id="112" name="Group 111">
            <a:extLst>
              <a:ext uri="{FF2B5EF4-FFF2-40B4-BE49-F238E27FC236}">
                <a16:creationId xmlns:a16="http://schemas.microsoft.com/office/drawing/2014/main" id="{E336D6B9-C298-D032-08E9-471B7EB5AE50}"/>
              </a:ext>
            </a:extLst>
          </p:cNvPr>
          <p:cNvGrpSpPr/>
          <p:nvPr/>
        </p:nvGrpSpPr>
        <p:grpSpPr>
          <a:xfrm>
            <a:off x="-627083" y="6903831"/>
            <a:ext cx="3524644" cy="3612528"/>
            <a:chOff x="3177766" y="6791136"/>
            <a:chExt cx="1361636" cy="1395587"/>
          </a:xfrm>
          <a:solidFill>
            <a:schemeClr val="bg1">
              <a:alpha val="29000"/>
            </a:schemeClr>
          </a:solidFill>
        </p:grpSpPr>
        <p:sp>
          <p:nvSpPr>
            <p:cNvPr id="113" name="Freeform 112">
              <a:extLst>
                <a:ext uri="{FF2B5EF4-FFF2-40B4-BE49-F238E27FC236}">
                  <a16:creationId xmlns:a16="http://schemas.microsoft.com/office/drawing/2014/main" id="{CA7C8337-43D5-261F-0C48-9633F6C0AC21}"/>
                </a:ext>
              </a:extLst>
            </p:cNvPr>
            <p:cNvSpPr/>
            <p:nvPr userDrawn="1"/>
          </p:nvSpPr>
          <p:spPr>
            <a:xfrm>
              <a:off x="3177766" y="6950168"/>
              <a:ext cx="262281" cy="1196190"/>
            </a:xfrm>
            <a:custGeom>
              <a:avLst/>
              <a:gdLst>
                <a:gd name="connsiteX0" fmla="*/ 238715 w 262281"/>
                <a:gd name="connsiteY0" fmla="*/ 292709 h 1196190"/>
                <a:gd name="connsiteX1" fmla="*/ 238715 w 262281"/>
                <a:gd name="connsiteY1" fmla="*/ 145402 h 1196190"/>
                <a:gd name="connsiteX2" fmla="*/ 109101 w 262281"/>
                <a:gd name="connsiteY2" fmla="*/ 59 h 1196190"/>
                <a:gd name="connsiteX3" fmla="*/ 71788 w 262281"/>
                <a:gd name="connsiteY3" fmla="*/ 98264 h 1196190"/>
                <a:gd name="connsiteX4" fmla="*/ 81608 w 262281"/>
                <a:gd name="connsiteY4" fmla="*/ 367344 h 1196190"/>
                <a:gd name="connsiteX5" fmla="*/ 18764 w 262281"/>
                <a:gd name="connsiteY5" fmla="*/ 628568 h 1196190"/>
                <a:gd name="connsiteX6" fmla="*/ 48222 w 262281"/>
                <a:gd name="connsiteY6" fmla="*/ 999781 h 1196190"/>
                <a:gd name="connsiteX7" fmla="*/ 262281 w 262281"/>
                <a:gd name="connsiteY7" fmla="*/ 1196190 h 1196190"/>
                <a:gd name="connsiteX8" fmla="*/ 199438 w 262281"/>
                <a:gd name="connsiteY8" fmla="*/ 679634 h 1196190"/>
                <a:gd name="connsiteX9" fmla="*/ 238715 w 262281"/>
                <a:gd name="connsiteY9" fmla="*/ 292709 h 119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281" h="1196190">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grpFill/>
            <a:ln w="19616" cap="flat">
              <a:noFill/>
              <a:prstDash val="solid"/>
              <a:miter/>
            </a:ln>
          </p:spPr>
          <p:txBody>
            <a:bodyPr rtlCol="0" anchor="ctr"/>
            <a:lstStyle/>
            <a:p>
              <a:endParaRPr lang="en-US" dirty="0"/>
            </a:p>
          </p:txBody>
        </p:sp>
        <p:sp>
          <p:nvSpPr>
            <p:cNvPr id="114" name="Freeform 113">
              <a:extLst>
                <a:ext uri="{FF2B5EF4-FFF2-40B4-BE49-F238E27FC236}">
                  <a16:creationId xmlns:a16="http://schemas.microsoft.com/office/drawing/2014/main" id="{1AC944D7-CF43-690C-BC95-F43DB9442ECB}"/>
                </a:ext>
              </a:extLst>
            </p:cNvPr>
            <p:cNvSpPr/>
            <p:nvPr userDrawn="1"/>
          </p:nvSpPr>
          <p:spPr>
            <a:xfrm>
              <a:off x="3471181" y="7651529"/>
              <a:ext cx="1017410" cy="535194"/>
            </a:xfrm>
            <a:custGeom>
              <a:avLst/>
              <a:gdLst>
                <a:gd name="connsiteX0" fmla="*/ 986139 w 1017410"/>
                <a:gd name="connsiteY0" fmla="*/ 1843 h 535194"/>
                <a:gd name="connsiteX1" fmla="*/ 811356 w 1017410"/>
                <a:gd name="connsiteY1" fmla="*/ 47017 h 535194"/>
                <a:gd name="connsiteX2" fmla="*/ 249696 w 1017410"/>
                <a:gd name="connsiteY2" fmla="*/ 225749 h 535194"/>
                <a:gd name="connsiteX3" fmla="*/ 279154 w 1017410"/>
                <a:gd name="connsiteY3" fmla="*/ 184503 h 535194"/>
                <a:gd name="connsiteX4" fmla="*/ 235949 w 1017410"/>
                <a:gd name="connsiteY4" fmla="*/ 39160 h 535194"/>
                <a:gd name="connsiteX5" fmla="*/ 98480 w 1017410"/>
                <a:gd name="connsiteY5" fmla="*/ 102011 h 535194"/>
                <a:gd name="connsiteX6" fmla="*/ 104372 w 1017410"/>
                <a:gd name="connsiteY6" fmla="*/ 215929 h 535194"/>
                <a:gd name="connsiteX7" fmla="*/ 19926 w 1017410"/>
                <a:gd name="connsiteY7" fmla="*/ 48981 h 535194"/>
                <a:gd name="connsiteX8" fmla="*/ 10107 w 1017410"/>
                <a:gd name="connsiteY8" fmla="*/ 512506 h 535194"/>
                <a:gd name="connsiteX9" fmla="*/ 416623 w 1017410"/>
                <a:gd name="connsiteY9" fmla="*/ 471260 h 535194"/>
                <a:gd name="connsiteX10" fmla="*/ 660140 w 1017410"/>
                <a:gd name="connsiteY10" fmla="*/ 320025 h 535194"/>
                <a:gd name="connsiteX11" fmla="*/ 954717 w 1017410"/>
                <a:gd name="connsiteY11" fmla="*/ 103975 h 535194"/>
                <a:gd name="connsiteX12" fmla="*/ 990067 w 1017410"/>
                <a:gd name="connsiteY12" fmla="*/ 74514 h 535194"/>
                <a:gd name="connsiteX13" fmla="*/ 1011669 w 1017410"/>
                <a:gd name="connsiteY13" fmla="*/ 13627 h 535194"/>
                <a:gd name="connsiteX14" fmla="*/ 986139 w 1017410"/>
                <a:gd name="connsiteY14" fmla="*/ 1843 h 53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7410" h="535194">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grpFill/>
            <a:ln w="19616" cap="flat">
              <a:noFill/>
              <a:prstDash val="solid"/>
              <a:miter/>
            </a:ln>
          </p:spPr>
          <p:txBody>
            <a:bodyPr rtlCol="0" anchor="ctr"/>
            <a:lstStyle/>
            <a:p>
              <a:endParaRPr lang="en-US" dirty="0"/>
            </a:p>
          </p:txBody>
        </p:sp>
        <p:sp>
          <p:nvSpPr>
            <p:cNvPr id="115" name="Freeform 114">
              <a:extLst>
                <a:ext uri="{FF2B5EF4-FFF2-40B4-BE49-F238E27FC236}">
                  <a16:creationId xmlns:a16="http://schemas.microsoft.com/office/drawing/2014/main" id="{876E2931-38E0-BC39-C1F1-6285A1C73498}"/>
                </a:ext>
              </a:extLst>
            </p:cNvPr>
            <p:cNvSpPr/>
            <p:nvPr userDrawn="1"/>
          </p:nvSpPr>
          <p:spPr>
            <a:xfrm>
              <a:off x="3438083" y="6791136"/>
              <a:ext cx="1101319" cy="889408"/>
            </a:xfrm>
            <a:custGeom>
              <a:avLst/>
              <a:gdLst>
                <a:gd name="connsiteX0" fmla="*/ 1089935 w 1101319"/>
                <a:gd name="connsiteY0" fmla="*/ 491023 h 889408"/>
                <a:gd name="connsiteX1" fmla="*/ 1007454 w 1101319"/>
                <a:gd name="connsiteY1" fmla="*/ 469418 h 889408"/>
                <a:gd name="connsiteX2" fmla="*/ 930864 w 1101319"/>
                <a:gd name="connsiteY2" fmla="*/ 516556 h 889408"/>
                <a:gd name="connsiteX3" fmla="*/ 714840 w 1101319"/>
                <a:gd name="connsiteY3" fmla="*/ 695288 h 889408"/>
                <a:gd name="connsiteX4" fmla="*/ 636287 w 1101319"/>
                <a:gd name="connsiteY4" fmla="*/ 750282 h 889408"/>
                <a:gd name="connsiteX5" fmla="*/ 604865 w 1101319"/>
                <a:gd name="connsiteY5" fmla="*/ 669755 h 889408"/>
                <a:gd name="connsiteX6" fmla="*/ 738407 w 1101319"/>
                <a:gd name="connsiteY6" fmla="*/ 524412 h 889408"/>
                <a:gd name="connsiteX7" fmla="*/ 989779 w 1101319"/>
                <a:gd name="connsiteY7" fmla="*/ 235691 h 889408"/>
                <a:gd name="connsiteX8" fmla="*/ 1021200 w 1101319"/>
                <a:gd name="connsiteY8" fmla="*/ 133558 h 889408"/>
                <a:gd name="connsiteX9" fmla="*/ 991743 w 1101319"/>
                <a:gd name="connsiteY9" fmla="*/ 86420 h 889408"/>
                <a:gd name="connsiteX10" fmla="*/ 883731 w 1101319"/>
                <a:gd name="connsiteY10" fmla="*/ 111953 h 889408"/>
                <a:gd name="connsiteX11" fmla="*/ 488998 w 1101319"/>
                <a:gd name="connsiteY11" fmla="*/ 547981 h 889408"/>
                <a:gd name="connsiteX12" fmla="*/ 426155 w 1101319"/>
                <a:gd name="connsiteY12" fmla="*/ 563694 h 889408"/>
                <a:gd name="connsiteX13" fmla="*/ 430083 w 1101319"/>
                <a:gd name="connsiteY13" fmla="*/ 518520 h 889408"/>
                <a:gd name="connsiteX14" fmla="*/ 667708 w 1101319"/>
                <a:gd name="connsiteY14" fmla="*/ 135522 h 889408"/>
                <a:gd name="connsiteX15" fmla="*/ 663780 w 1101319"/>
                <a:gd name="connsiteY15" fmla="*/ 15713 h 889408"/>
                <a:gd name="connsiteX16" fmla="*/ 532203 w 1101319"/>
                <a:gd name="connsiteY16" fmla="*/ 39282 h 889408"/>
                <a:gd name="connsiteX17" fmla="*/ 306360 w 1101319"/>
                <a:gd name="connsiteY17" fmla="*/ 386926 h 889408"/>
                <a:gd name="connsiteX18" fmla="*/ 109976 w 1101319"/>
                <a:gd name="connsiteY18" fmla="*/ 589227 h 889408"/>
                <a:gd name="connsiteX19" fmla="*/ 0 w 1101319"/>
                <a:gd name="connsiteY19" fmla="*/ 563694 h 889408"/>
                <a:gd name="connsiteX20" fmla="*/ 153180 w 1101319"/>
                <a:gd name="connsiteY20" fmla="*/ 781708 h 889408"/>
                <a:gd name="connsiteX21" fmla="*/ 147289 w 1101319"/>
                <a:gd name="connsiteY21" fmla="*/ 648150 h 889408"/>
                <a:gd name="connsiteX22" fmla="*/ 331890 w 1101319"/>
                <a:gd name="connsiteY22" fmla="*/ 546017 h 889408"/>
                <a:gd name="connsiteX23" fmla="*/ 406516 w 1101319"/>
                <a:gd name="connsiteY23" fmla="*/ 742426 h 889408"/>
                <a:gd name="connsiteX24" fmla="*/ 271011 w 1101319"/>
                <a:gd name="connsiteY24" fmla="*/ 850451 h 889408"/>
                <a:gd name="connsiteX25" fmla="*/ 606829 w 1101319"/>
                <a:gd name="connsiteY25" fmla="*/ 879912 h 889408"/>
                <a:gd name="connsiteX26" fmla="*/ 838563 w 1101319"/>
                <a:gd name="connsiteY26" fmla="*/ 785636 h 889408"/>
                <a:gd name="connsiteX27" fmla="*/ 1066369 w 1101319"/>
                <a:gd name="connsiteY27" fmla="*/ 601012 h 889408"/>
                <a:gd name="connsiteX28" fmla="*/ 1089935 w 1101319"/>
                <a:gd name="connsiteY28" fmla="*/ 491023 h 88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01319" h="889408">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grpFill/>
            <a:ln w="19616" cap="flat">
              <a:noFill/>
              <a:prstDash val="solid"/>
              <a:miter/>
            </a:ln>
          </p:spPr>
          <p:txBody>
            <a:bodyPr rtlCol="0" anchor="ctr"/>
            <a:lstStyle/>
            <a:p>
              <a:endParaRPr lang="en-US" dirty="0"/>
            </a:p>
          </p:txBody>
        </p:sp>
      </p:grpSp>
      <p:sp>
        <p:nvSpPr>
          <p:cNvPr id="111" name="Slide Number Placeholder 4">
            <a:extLst>
              <a:ext uri="{FF2B5EF4-FFF2-40B4-BE49-F238E27FC236}">
                <a16:creationId xmlns:a16="http://schemas.microsoft.com/office/drawing/2014/main" id="{BA66D245-822D-1658-D451-2A2B1FC130C6}"/>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24</a:t>
            </a:fld>
            <a:endParaRPr lang="en-US" dirty="0"/>
          </a:p>
        </p:txBody>
      </p:sp>
      <p:sp>
        <p:nvSpPr>
          <p:cNvPr id="3" name="Text Placeholder 3">
            <a:extLst>
              <a:ext uri="{FF2B5EF4-FFF2-40B4-BE49-F238E27FC236}">
                <a16:creationId xmlns:a16="http://schemas.microsoft.com/office/drawing/2014/main" id="{D52811F0-2B89-7609-BE6B-33AD5C1F0FBA}"/>
              </a:ext>
            </a:extLst>
          </p:cNvPr>
          <p:cNvSpPr txBox="1">
            <a:spLocks/>
          </p:cNvSpPr>
          <p:nvPr/>
        </p:nvSpPr>
        <p:spPr>
          <a:xfrm>
            <a:off x="3409722" y="6067908"/>
            <a:ext cx="3583791" cy="4004094"/>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20"/>
              </a:lnSpc>
            </a:pPr>
            <a:r>
              <a:rPr lang="en-US" sz="1600" dirty="0">
                <a:solidFill>
                  <a:srgbClr val="7ABB57"/>
                </a:solidFill>
              </a:rPr>
              <a:t>To facilitate this diverse learning, the Ingrow progression model introduces three distinct proficiency tiers: </a:t>
            </a:r>
          </a:p>
          <a:p>
            <a:pPr>
              <a:lnSpc>
                <a:spcPts val="1620"/>
              </a:lnSpc>
            </a:pPr>
            <a:endParaRPr lang="en-US" sz="1600" dirty="0"/>
          </a:p>
          <a:p>
            <a:pPr marL="725488" algn="just">
              <a:lnSpc>
                <a:spcPts val="2320"/>
              </a:lnSpc>
              <a:buClr>
                <a:srgbClr val="7ABB57"/>
              </a:buClr>
            </a:pPr>
            <a:r>
              <a:rPr lang="en-US" sz="1600" b="0" dirty="0"/>
              <a:t>Beginner,</a:t>
            </a:r>
          </a:p>
          <a:p>
            <a:pPr marL="725488" algn="just">
              <a:lnSpc>
                <a:spcPts val="2320"/>
              </a:lnSpc>
              <a:buClr>
                <a:srgbClr val="7ABB57"/>
              </a:buClr>
            </a:pPr>
            <a:r>
              <a:rPr lang="en-US" sz="1600" b="0" dirty="0"/>
              <a:t>Intermediate</a:t>
            </a:r>
          </a:p>
          <a:p>
            <a:pPr marL="725488" algn="just">
              <a:lnSpc>
                <a:spcPts val="2320"/>
              </a:lnSpc>
              <a:buClr>
                <a:srgbClr val="7ABB57"/>
              </a:buClr>
            </a:pPr>
            <a:r>
              <a:rPr lang="en-US" sz="1600" b="0" dirty="0"/>
              <a:t>Advanced</a:t>
            </a:r>
          </a:p>
          <a:p>
            <a:pPr marL="228600" indent="-228600" algn="just">
              <a:lnSpc>
                <a:spcPts val="1120"/>
              </a:lnSpc>
              <a:buClr>
                <a:srgbClr val="E97924"/>
              </a:buClr>
              <a:buFont typeface="+mj-lt"/>
              <a:buAutoNum type="arabicPeriod"/>
            </a:pPr>
            <a:endParaRPr lang="en-US" sz="1400" b="0" dirty="0"/>
          </a:p>
          <a:p>
            <a:pPr algn="just">
              <a:lnSpc>
                <a:spcPts val="1120"/>
              </a:lnSpc>
            </a:pPr>
            <a:endParaRPr lang="en-US" sz="1100" b="0" dirty="0"/>
          </a:p>
          <a:p>
            <a:pPr algn="just">
              <a:lnSpc>
                <a:spcPts val="1120"/>
              </a:lnSpc>
            </a:pPr>
            <a:r>
              <a:rPr lang="en-US" sz="1100" b="0" dirty="0"/>
              <a:t>Each of these levels is further divided into three subcategories that allow for nuanced exploration of different levels of complexity. In the Beginner level, we lay the groundwork for achieving the competence. As we progress to the Intermediate level, we introduce increasing levels of complexity to the competence, ensuring a deeper understanding and application. Finally, at the Advanced level, entrepreneurs wield significant influence in their respective domains, showcasing a mastery of the competence.</a:t>
            </a:r>
          </a:p>
          <a:p>
            <a:pPr algn="just">
              <a:lnSpc>
                <a:spcPts val="1120"/>
              </a:lnSpc>
            </a:pPr>
            <a:endParaRPr lang="en-US" sz="1100" b="0" dirty="0"/>
          </a:p>
          <a:p>
            <a:pPr algn="just">
              <a:lnSpc>
                <a:spcPts val="1120"/>
              </a:lnSpc>
            </a:pPr>
            <a:r>
              <a:rPr lang="en-US" sz="1100" b="0" dirty="0"/>
              <a:t>These proficiency levels serve as a valuable tool for assessing learning outcomes. They empower both the reader and others to gauge their progress and potential for further development within the framework.</a:t>
            </a:r>
          </a:p>
          <a:p>
            <a:pPr algn="just">
              <a:lnSpc>
                <a:spcPts val="1120"/>
              </a:lnSpc>
            </a:pPr>
            <a:endParaRPr lang="en-US" sz="1100" dirty="0"/>
          </a:p>
          <a:p>
            <a:pPr algn="just">
              <a:lnSpc>
                <a:spcPts val="1120"/>
              </a:lnSpc>
            </a:pPr>
            <a:endParaRPr lang="en-US" sz="1100" dirty="0"/>
          </a:p>
        </p:txBody>
      </p:sp>
      <p:sp>
        <p:nvSpPr>
          <p:cNvPr id="34" name="Text Placeholder 3">
            <a:extLst>
              <a:ext uri="{FF2B5EF4-FFF2-40B4-BE49-F238E27FC236}">
                <a16:creationId xmlns:a16="http://schemas.microsoft.com/office/drawing/2014/main" id="{46D09DDC-9CC2-7026-6979-047D4A536ABB}"/>
              </a:ext>
            </a:extLst>
          </p:cNvPr>
          <p:cNvSpPr txBox="1">
            <a:spLocks/>
          </p:cNvSpPr>
          <p:nvPr/>
        </p:nvSpPr>
        <p:spPr>
          <a:xfrm>
            <a:off x="3403600" y="2837538"/>
            <a:ext cx="3723584" cy="7234464"/>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860"/>
              </a:lnSpc>
            </a:pPr>
            <a:r>
              <a:rPr lang="de-DE" sz="2400" dirty="0">
                <a:solidFill>
                  <a:srgbClr val="7ABB57"/>
                </a:solidFill>
              </a:rPr>
              <a:t>DIFFERENT LEVELS </a:t>
            </a:r>
          </a:p>
          <a:p>
            <a:pPr>
              <a:lnSpc>
                <a:spcPts val="1860"/>
              </a:lnSpc>
            </a:pPr>
            <a:r>
              <a:rPr lang="de-DE" sz="2400" dirty="0">
                <a:solidFill>
                  <a:srgbClr val="7ABB57"/>
                </a:solidFill>
              </a:rPr>
              <a:t>FOR AN INDIVIDUAL LEARNING EXPERIENCE</a:t>
            </a:r>
          </a:p>
          <a:p>
            <a:pPr>
              <a:lnSpc>
                <a:spcPts val="1860"/>
              </a:lnSpc>
            </a:pPr>
            <a:endParaRPr lang="de-DE" sz="2400" dirty="0">
              <a:solidFill>
                <a:srgbClr val="E97924"/>
              </a:solidFill>
            </a:endParaRPr>
          </a:p>
          <a:p>
            <a:pPr>
              <a:lnSpc>
                <a:spcPts val="1860"/>
              </a:lnSpc>
            </a:pPr>
            <a:r>
              <a:rPr lang="en-US" b="0" i="1" dirty="0"/>
              <a:t>The Ingrow Framework offers a diverse range of competences, catering to a wide spectrum of entrepreneurial journeys. It's important to recognize that not every learner or user will aspire to master all competences at the highest level</a:t>
            </a:r>
          </a:p>
          <a:p>
            <a:pPr>
              <a:lnSpc>
                <a:spcPts val="1860"/>
              </a:lnSpc>
            </a:pPr>
            <a:endParaRPr lang="en-US" b="0" i="1" dirty="0"/>
          </a:p>
          <a:p>
            <a:pPr>
              <a:lnSpc>
                <a:spcPts val="1860"/>
              </a:lnSpc>
            </a:pPr>
            <a:endParaRPr lang="en-US" b="0" i="1" dirty="0"/>
          </a:p>
          <a:p>
            <a:pPr>
              <a:lnSpc>
                <a:spcPts val="1860"/>
              </a:lnSpc>
            </a:pPr>
            <a:endParaRPr lang="en-US" dirty="0"/>
          </a:p>
        </p:txBody>
      </p:sp>
      <p:sp>
        <p:nvSpPr>
          <p:cNvPr id="2" name="Text Placeholder 8">
            <a:extLst>
              <a:ext uri="{FF2B5EF4-FFF2-40B4-BE49-F238E27FC236}">
                <a16:creationId xmlns:a16="http://schemas.microsoft.com/office/drawing/2014/main" id="{DB714E42-6B36-0A7E-02E7-3C8963139AB1}"/>
              </a:ext>
            </a:extLst>
          </p:cNvPr>
          <p:cNvSpPr txBox="1">
            <a:spLocks/>
          </p:cNvSpPr>
          <p:nvPr/>
        </p:nvSpPr>
        <p:spPr>
          <a:xfrm>
            <a:off x="158233" y="149174"/>
            <a:ext cx="2653227" cy="1180238"/>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7000" b="1" dirty="0">
                <a:solidFill>
                  <a:schemeClr val="bg1"/>
                </a:solidFill>
              </a:rPr>
              <a:t>05</a:t>
            </a:r>
          </a:p>
        </p:txBody>
      </p:sp>
      <p:sp>
        <p:nvSpPr>
          <p:cNvPr id="4" name="Text Placeholder 22">
            <a:extLst>
              <a:ext uri="{FF2B5EF4-FFF2-40B4-BE49-F238E27FC236}">
                <a16:creationId xmlns:a16="http://schemas.microsoft.com/office/drawing/2014/main" id="{925C1ADB-C7FA-8316-F1AE-EEFD702B61CD}"/>
              </a:ext>
            </a:extLst>
          </p:cNvPr>
          <p:cNvSpPr txBox="1">
            <a:spLocks/>
          </p:cNvSpPr>
          <p:nvPr/>
        </p:nvSpPr>
        <p:spPr>
          <a:xfrm>
            <a:off x="2698811" y="739293"/>
            <a:ext cx="2951863" cy="635891"/>
          </a:xfrm>
          <a:prstGeom prst="rect">
            <a:avLst/>
          </a:prstGeom>
          <a:solidFill>
            <a:srgbClr val="7ABB57"/>
          </a:solidFill>
        </p:spPr>
        <p:txBody>
          <a:bodyPr vert="horz" lIns="91440" tIns="45720" rIns="91440" bIns="45720" rtlCol="0" anchor="ctr">
            <a:noAutofit/>
          </a:bodyPr>
          <a:lstStyle>
            <a:lvl1pPr marL="0" indent="0" algn="l" defTabSz="2072941" rtl="0" eaLnBrk="1" latinLnBrk="0" hangingPunct="1">
              <a:lnSpc>
                <a:spcPts val="2660"/>
              </a:lnSpc>
              <a:spcBef>
                <a:spcPts val="0"/>
              </a:spcBef>
              <a:buFont typeface="Arial" panose="020B0604020202020204" pitchFamily="34" charset="0"/>
              <a:buNone/>
              <a:defRPr sz="2800" b="1" i="0" kern="1200" spc="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47638">
              <a:lnSpc>
                <a:spcPts val="3560"/>
              </a:lnSpc>
            </a:pPr>
            <a:r>
              <a:rPr lang="en-US" sz="3600" dirty="0">
                <a:solidFill>
                  <a:schemeClr val="bg1"/>
                </a:solidFill>
              </a:rPr>
              <a:t>PROFICIENCY</a:t>
            </a:r>
          </a:p>
        </p:txBody>
      </p:sp>
      <p:sp>
        <p:nvSpPr>
          <p:cNvPr id="9" name="Text Placeholder 22">
            <a:extLst>
              <a:ext uri="{FF2B5EF4-FFF2-40B4-BE49-F238E27FC236}">
                <a16:creationId xmlns:a16="http://schemas.microsoft.com/office/drawing/2014/main" id="{65336222-FBC4-3184-9C53-BB2BC9ED79FE}"/>
              </a:ext>
            </a:extLst>
          </p:cNvPr>
          <p:cNvSpPr txBox="1">
            <a:spLocks/>
          </p:cNvSpPr>
          <p:nvPr/>
        </p:nvSpPr>
        <p:spPr>
          <a:xfrm>
            <a:off x="4219024" y="1470469"/>
            <a:ext cx="1801774" cy="635891"/>
          </a:xfrm>
          <a:prstGeom prst="rect">
            <a:avLst/>
          </a:prstGeom>
          <a:solidFill>
            <a:srgbClr val="7ABB57"/>
          </a:solidFill>
        </p:spPr>
        <p:txBody>
          <a:bodyPr vert="horz" lIns="91440" tIns="45720" rIns="91440" bIns="45720" rtlCol="0" anchor="ctr">
            <a:noAutofit/>
          </a:bodyPr>
          <a:lstStyle>
            <a:lvl1pPr marL="0" indent="0" algn="l" defTabSz="2072941" rtl="0" eaLnBrk="1" latinLnBrk="0" hangingPunct="1">
              <a:lnSpc>
                <a:spcPts val="2660"/>
              </a:lnSpc>
              <a:spcBef>
                <a:spcPts val="0"/>
              </a:spcBef>
              <a:buFont typeface="Arial" panose="020B0604020202020204" pitchFamily="34" charset="0"/>
              <a:buNone/>
              <a:defRPr sz="2800" b="1" i="0" kern="1200" spc="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47638">
              <a:lnSpc>
                <a:spcPts val="3560"/>
              </a:lnSpc>
            </a:pPr>
            <a:r>
              <a:rPr lang="en-US" sz="3600" dirty="0">
                <a:solidFill>
                  <a:schemeClr val="bg1"/>
                </a:solidFill>
              </a:rPr>
              <a:t>LEVELS</a:t>
            </a:r>
          </a:p>
        </p:txBody>
      </p:sp>
      <p:grpSp>
        <p:nvGrpSpPr>
          <p:cNvPr id="40" name="Graphic 11">
            <a:extLst>
              <a:ext uri="{FF2B5EF4-FFF2-40B4-BE49-F238E27FC236}">
                <a16:creationId xmlns:a16="http://schemas.microsoft.com/office/drawing/2014/main" id="{524A00E2-BABD-3445-501B-2F794D30BA8C}"/>
              </a:ext>
            </a:extLst>
          </p:cNvPr>
          <p:cNvGrpSpPr/>
          <p:nvPr/>
        </p:nvGrpSpPr>
        <p:grpSpPr>
          <a:xfrm>
            <a:off x="3520132" y="7000287"/>
            <a:ext cx="584807" cy="179396"/>
            <a:chOff x="4658278" y="6932880"/>
            <a:chExt cx="584807" cy="179396"/>
          </a:xfrm>
          <a:solidFill>
            <a:srgbClr val="0C2D45"/>
          </a:solidFill>
        </p:grpSpPr>
        <p:sp>
          <p:nvSpPr>
            <p:cNvPr id="41" name="Freeform 40">
              <a:extLst>
                <a:ext uri="{FF2B5EF4-FFF2-40B4-BE49-F238E27FC236}">
                  <a16:creationId xmlns:a16="http://schemas.microsoft.com/office/drawing/2014/main" id="{862EBB24-AE73-5079-90C9-A37CF5F03D08}"/>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26924D1E-2E16-8E65-1840-FCDE9B8785BB}"/>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43" name="Graphic 11">
              <a:extLst>
                <a:ext uri="{FF2B5EF4-FFF2-40B4-BE49-F238E27FC236}">
                  <a16:creationId xmlns:a16="http://schemas.microsoft.com/office/drawing/2014/main" id="{7556ADBA-8840-6BF3-7F8F-646C3193C16D}"/>
                </a:ext>
              </a:extLst>
            </p:cNvPr>
            <p:cNvGrpSpPr/>
            <p:nvPr/>
          </p:nvGrpSpPr>
          <p:grpSpPr>
            <a:xfrm>
              <a:off x="4658278" y="6932880"/>
              <a:ext cx="179396" cy="179396"/>
              <a:chOff x="4658278" y="6932880"/>
              <a:chExt cx="179396" cy="179396"/>
            </a:xfrm>
            <a:grpFill/>
          </p:grpSpPr>
          <p:sp>
            <p:nvSpPr>
              <p:cNvPr id="44" name="Freeform 43">
                <a:extLst>
                  <a:ext uri="{FF2B5EF4-FFF2-40B4-BE49-F238E27FC236}">
                    <a16:creationId xmlns:a16="http://schemas.microsoft.com/office/drawing/2014/main" id="{5382FF4E-3B75-C2E1-DE8E-427F5655B852}"/>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16B88346-7E98-0FF7-E753-526745EE06E7}"/>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grpSp>
        <p:nvGrpSpPr>
          <p:cNvPr id="46" name="Graphic 11">
            <a:extLst>
              <a:ext uri="{FF2B5EF4-FFF2-40B4-BE49-F238E27FC236}">
                <a16:creationId xmlns:a16="http://schemas.microsoft.com/office/drawing/2014/main" id="{FAAC867D-1C79-137C-0727-6FBE60812221}"/>
              </a:ext>
            </a:extLst>
          </p:cNvPr>
          <p:cNvGrpSpPr/>
          <p:nvPr/>
        </p:nvGrpSpPr>
        <p:grpSpPr>
          <a:xfrm>
            <a:off x="3520132" y="7295026"/>
            <a:ext cx="584807" cy="179396"/>
            <a:chOff x="5525753" y="6932880"/>
            <a:chExt cx="584807" cy="179396"/>
          </a:xfrm>
          <a:solidFill>
            <a:srgbClr val="0C2D45"/>
          </a:solidFill>
        </p:grpSpPr>
        <p:grpSp>
          <p:nvGrpSpPr>
            <p:cNvPr id="47" name="Graphic 11">
              <a:extLst>
                <a:ext uri="{FF2B5EF4-FFF2-40B4-BE49-F238E27FC236}">
                  <a16:creationId xmlns:a16="http://schemas.microsoft.com/office/drawing/2014/main" id="{C2F21671-D0C7-2FA5-74B5-F0E44261E486}"/>
                </a:ext>
              </a:extLst>
            </p:cNvPr>
            <p:cNvGrpSpPr/>
            <p:nvPr/>
          </p:nvGrpSpPr>
          <p:grpSpPr>
            <a:xfrm>
              <a:off x="5728754" y="6933470"/>
              <a:ext cx="178805" cy="178806"/>
              <a:chOff x="5728754" y="6933470"/>
              <a:chExt cx="178805" cy="178806"/>
            </a:xfrm>
            <a:grpFill/>
          </p:grpSpPr>
          <p:sp>
            <p:nvSpPr>
              <p:cNvPr id="52" name="Freeform 51">
                <a:extLst>
                  <a:ext uri="{FF2B5EF4-FFF2-40B4-BE49-F238E27FC236}">
                    <a16:creationId xmlns:a16="http://schemas.microsoft.com/office/drawing/2014/main" id="{BBC5B3F2-EE20-3313-FF69-C95442E5E79F}"/>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DDF8C38-242A-1B96-BE6A-8B6431C58C0C}"/>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48" name="Freeform 47">
              <a:extLst>
                <a:ext uri="{FF2B5EF4-FFF2-40B4-BE49-F238E27FC236}">
                  <a16:creationId xmlns:a16="http://schemas.microsoft.com/office/drawing/2014/main" id="{DC1E63FE-4878-38A5-1FA2-1233F13809AF}"/>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49" name="Graphic 11">
              <a:extLst>
                <a:ext uri="{FF2B5EF4-FFF2-40B4-BE49-F238E27FC236}">
                  <a16:creationId xmlns:a16="http://schemas.microsoft.com/office/drawing/2014/main" id="{35FF8507-0171-5CFF-7460-64CB52A6DA44}"/>
                </a:ext>
              </a:extLst>
            </p:cNvPr>
            <p:cNvGrpSpPr/>
            <p:nvPr/>
          </p:nvGrpSpPr>
          <p:grpSpPr>
            <a:xfrm>
              <a:off x="5525753" y="6932880"/>
              <a:ext cx="179396" cy="179396"/>
              <a:chOff x="5525753" y="6932880"/>
              <a:chExt cx="179396" cy="179396"/>
            </a:xfrm>
            <a:grpFill/>
          </p:grpSpPr>
          <p:sp>
            <p:nvSpPr>
              <p:cNvPr id="50" name="Freeform 49">
                <a:extLst>
                  <a:ext uri="{FF2B5EF4-FFF2-40B4-BE49-F238E27FC236}">
                    <a16:creationId xmlns:a16="http://schemas.microsoft.com/office/drawing/2014/main" id="{261937AF-4320-AEE7-208E-E36FAA0E570B}"/>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4CF6CCE-ACDC-6D99-CB5F-D9573F76E5A4}"/>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grpSp>
        <p:nvGrpSpPr>
          <p:cNvPr id="54" name="Graphic 11">
            <a:extLst>
              <a:ext uri="{FF2B5EF4-FFF2-40B4-BE49-F238E27FC236}">
                <a16:creationId xmlns:a16="http://schemas.microsoft.com/office/drawing/2014/main" id="{18975BE5-149B-3AC2-EB54-4DFC2229757B}"/>
              </a:ext>
            </a:extLst>
          </p:cNvPr>
          <p:cNvGrpSpPr/>
          <p:nvPr/>
        </p:nvGrpSpPr>
        <p:grpSpPr>
          <a:xfrm>
            <a:off x="3520132" y="7589766"/>
            <a:ext cx="584807" cy="179396"/>
            <a:chOff x="6392638" y="6932880"/>
            <a:chExt cx="584807" cy="179396"/>
          </a:xfrm>
          <a:solidFill>
            <a:srgbClr val="915F9E"/>
          </a:solidFill>
        </p:grpSpPr>
        <p:grpSp>
          <p:nvGrpSpPr>
            <p:cNvPr id="55" name="Graphic 11">
              <a:extLst>
                <a:ext uri="{FF2B5EF4-FFF2-40B4-BE49-F238E27FC236}">
                  <a16:creationId xmlns:a16="http://schemas.microsoft.com/office/drawing/2014/main" id="{141FC184-8183-CCC9-6B81-B0AD6FB653A4}"/>
                </a:ext>
              </a:extLst>
            </p:cNvPr>
            <p:cNvGrpSpPr/>
            <p:nvPr/>
          </p:nvGrpSpPr>
          <p:grpSpPr>
            <a:xfrm>
              <a:off x="6595639" y="6933470"/>
              <a:ext cx="178806" cy="178806"/>
              <a:chOff x="6595639" y="6933470"/>
              <a:chExt cx="178806" cy="178806"/>
            </a:xfrm>
            <a:grpFill/>
          </p:grpSpPr>
          <p:sp>
            <p:nvSpPr>
              <p:cNvPr id="62" name="Freeform 61">
                <a:extLst>
                  <a:ext uri="{FF2B5EF4-FFF2-40B4-BE49-F238E27FC236}">
                    <a16:creationId xmlns:a16="http://schemas.microsoft.com/office/drawing/2014/main" id="{C1DA68D9-328B-BB7E-274B-43A8D568E2F2}"/>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EF187BD7-7EC5-3A7D-D5F4-EBE7847F51C8}"/>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56" name="Graphic 11">
              <a:extLst>
                <a:ext uri="{FF2B5EF4-FFF2-40B4-BE49-F238E27FC236}">
                  <a16:creationId xmlns:a16="http://schemas.microsoft.com/office/drawing/2014/main" id="{8480A7E6-63ED-A313-1239-15E715CD554F}"/>
                </a:ext>
              </a:extLst>
            </p:cNvPr>
            <p:cNvGrpSpPr/>
            <p:nvPr/>
          </p:nvGrpSpPr>
          <p:grpSpPr>
            <a:xfrm>
              <a:off x="6798050" y="6933470"/>
              <a:ext cx="179395" cy="178806"/>
              <a:chOff x="6798050" y="6933470"/>
              <a:chExt cx="179395" cy="178806"/>
            </a:xfrm>
            <a:grpFill/>
          </p:grpSpPr>
          <p:sp>
            <p:nvSpPr>
              <p:cNvPr id="60" name="Freeform 59">
                <a:extLst>
                  <a:ext uri="{FF2B5EF4-FFF2-40B4-BE49-F238E27FC236}">
                    <a16:creationId xmlns:a16="http://schemas.microsoft.com/office/drawing/2014/main" id="{ED702692-6FC7-B934-F4B7-F5BD1F4B6915}"/>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26972DB3-E896-E99A-0A7E-6D738C9B74D3}"/>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57" name="Graphic 11">
              <a:extLst>
                <a:ext uri="{FF2B5EF4-FFF2-40B4-BE49-F238E27FC236}">
                  <a16:creationId xmlns:a16="http://schemas.microsoft.com/office/drawing/2014/main" id="{DFF58DAD-D247-1BF4-DEE6-D524E2511B22}"/>
                </a:ext>
              </a:extLst>
            </p:cNvPr>
            <p:cNvGrpSpPr/>
            <p:nvPr/>
          </p:nvGrpSpPr>
          <p:grpSpPr>
            <a:xfrm>
              <a:off x="6392638" y="6932880"/>
              <a:ext cx="179396" cy="179396"/>
              <a:chOff x="6392638" y="6932880"/>
              <a:chExt cx="179396" cy="179396"/>
            </a:xfrm>
            <a:grpFill/>
          </p:grpSpPr>
          <p:sp>
            <p:nvSpPr>
              <p:cNvPr id="58" name="Freeform 57">
                <a:extLst>
                  <a:ext uri="{FF2B5EF4-FFF2-40B4-BE49-F238E27FC236}">
                    <a16:creationId xmlns:a16="http://schemas.microsoft.com/office/drawing/2014/main" id="{08AAC3C8-2F27-9A37-64FB-7005255604A6}"/>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DA41E41F-1615-194C-E037-FE858B25B93D}"/>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spTree>
    <p:extLst>
      <p:ext uri="{BB962C8B-B14F-4D97-AF65-F5344CB8AC3E}">
        <p14:creationId xmlns:p14="http://schemas.microsoft.com/office/powerpoint/2010/main" val="3966395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FC18D65C-34B3-C08E-D19E-1AF2F938DB9C}"/>
              </a:ext>
            </a:extLst>
          </p:cNvPr>
          <p:cNvSpPr txBox="1"/>
          <p:nvPr/>
        </p:nvSpPr>
        <p:spPr>
          <a:xfrm>
            <a:off x="534722" y="3190596"/>
            <a:ext cx="2058486" cy="2210220"/>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Basic understanding of the socio-economic landscape including key trends, challenges, and opportunities.</a:t>
            </a:r>
            <a:endParaRPr lang="de-DE" sz="1100" kern="100" dirty="0">
              <a:solidFill>
                <a:srgbClr val="0C2D45"/>
              </a:solidFill>
              <a:effectLst/>
              <a:latin typeface="Calibri" panose="020F0502020204030204" pitchFamily="34" charset="0"/>
              <a:cs typeface="Calibri" panose="020F0502020204030204" pitchFamily="34" charset="0"/>
            </a:endParaRP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Awareness of how socio-economic factors might impact their business, including issues related to poverty, education, healthcare, and housing.</a:t>
            </a:r>
            <a:endParaRPr lang="de-DE" sz="1100" kern="100" dirty="0">
              <a:solidFill>
                <a:srgbClr val="0C2D45"/>
              </a:solidFill>
              <a:effectLst/>
              <a:latin typeface="Calibri" panose="020F0502020204030204" pitchFamily="34" charset="0"/>
              <a:cs typeface="Calibri" panose="020F0502020204030204" pitchFamily="34" charset="0"/>
            </a:endParaRP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Ability to identify simple socio-economic problems that their business could potentially address.</a:t>
            </a: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57" name="Straight Connector 56">
            <a:extLst>
              <a:ext uri="{FF2B5EF4-FFF2-40B4-BE49-F238E27FC236}">
                <a16:creationId xmlns:a16="http://schemas.microsoft.com/office/drawing/2014/main" id="{8CF1C255-822E-C883-8B85-467928312681}"/>
              </a:ext>
            </a:extLst>
          </p:cNvPr>
          <p:cNvCxnSpPr>
            <a:cxnSpLocks/>
          </p:cNvCxnSpPr>
          <p:nvPr/>
        </p:nvCxnSpPr>
        <p:spPr>
          <a:xfrm>
            <a:off x="301420" y="2942331"/>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97A8C1E-AF4D-E550-8C3A-D3201996A4BE}"/>
              </a:ext>
            </a:extLst>
          </p:cNvPr>
          <p:cNvSpPr txBox="1"/>
          <p:nvPr/>
        </p:nvSpPr>
        <p:spPr>
          <a:xfrm>
            <a:off x="534721" y="2740719"/>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9" name="Graphic 11">
            <a:extLst>
              <a:ext uri="{FF2B5EF4-FFF2-40B4-BE49-F238E27FC236}">
                <a16:creationId xmlns:a16="http://schemas.microsoft.com/office/drawing/2014/main" id="{637F590D-8696-3836-60D7-AEA9FCB2E105}"/>
              </a:ext>
            </a:extLst>
          </p:cNvPr>
          <p:cNvGrpSpPr/>
          <p:nvPr/>
        </p:nvGrpSpPr>
        <p:grpSpPr>
          <a:xfrm>
            <a:off x="558260" y="2844893"/>
            <a:ext cx="584807" cy="179396"/>
            <a:chOff x="4658278" y="6932880"/>
            <a:chExt cx="584807" cy="179396"/>
          </a:xfrm>
          <a:solidFill>
            <a:srgbClr val="0C2D45"/>
          </a:solidFill>
        </p:grpSpPr>
        <p:sp>
          <p:nvSpPr>
            <p:cNvPr id="60" name="Freeform 59">
              <a:extLst>
                <a:ext uri="{FF2B5EF4-FFF2-40B4-BE49-F238E27FC236}">
                  <a16:creationId xmlns:a16="http://schemas.microsoft.com/office/drawing/2014/main" id="{C3B35064-052A-07F4-CF63-AA45DF4CE942}"/>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22576AB2-8088-FE70-7845-8721C2DFB8B7}"/>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2" name="Graphic 11">
              <a:extLst>
                <a:ext uri="{FF2B5EF4-FFF2-40B4-BE49-F238E27FC236}">
                  <a16:creationId xmlns:a16="http://schemas.microsoft.com/office/drawing/2014/main" id="{6A55C0E7-5678-C3F4-63CB-30EBA2E7EC48}"/>
                </a:ext>
              </a:extLst>
            </p:cNvPr>
            <p:cNvGrpSpPr/>
            <p:nvPr/>
          </p:nvGrpSpPr>
          <p:grpSpPr>
            <a:xfrm>
              <a:off x="4658278" y="6932880"/>
              <a:ext cx="179396" cy="179396"/>
              <a:chOff x="4658278" y="6932880"/>
              <a:chExt cx="179396" cy="179396"/>
            </a:xfrm>
            <a:grpFill/>
          </p:grpSpPr>
          <p:sp>
            <p:nvSpPr>
              <p:cNvPr id="63" name="Freeform 62">
                <a:extLst>
                  <a:ext uri="{FF2B5EF4-FFF2-40B4-BE49-F238E27FC236}">
                    <a16:creationId xmlns:a16="http://schemas.microsoft.com/office/drawing/2014/main" id="{0DA3227B-AF5B-FC97-31FE-0E730F1D8F2D}"/>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B1DE9178-446D-31CD-9C79-699AD341B1D1}"/>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82" name="TextBox 81">
            <a:extLst>
              <a:ext uri="{FF2B5EF4-FFF2-40B4-BE49-F238E27FC236}">
                <a16:creationId xmlns:a16="http://schemas.microsoft.com/office/drawing/2014/main" id="{8FC28E6E-E28B-A20F-ED78-9BD1DD0B497E}"/>
              </a:ext>
            </a:extLst>
          </p:cNvPr>
          <p:cNvSpPr txBox="1"/>
          <p:nvPr/>
        </p:nvSpPr>
        <p:spPr>
          <a:xfrm>
            <a:off x="2803261" y="3190596"/>
            <a:ext cx="2058487" cy="2210220"/>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perform more complex analyses of the socio-economic challenges, using tools like SWOT analysis, PESTLE analysis, or Porter's Five Forces.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Developing strategies to address these challenges within their business operations, such as creating jobs, offering affordable products or services, or adopting sustainable practices.</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sp>
        <p:nvSpPr>
          <p:cNvPr id="84" name="TextBox 83">
            <a:extLst>
              <a:ext uri="{FF2B5EF4-FFF2-40B4-BE49-F238E27FC236}">
                <a16:creationId xmlns:a16="http://schemas.microsoft.com/office/drawing/2014/main" id="{1F480AB3-41EC-EE7A-F724-A2DDED02A502}"/>
              </a:ext>
            </a:extLst>
          </p:cNvPr>
          <p:cNvSpPr txBox="1"/>
          <p:nvPr/>
        </p:nvSpPr>
        <p:spPr>
          <a:xfrm>
            <a:off x="2803261" y="2740719"/>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99" name="Graphic 11">
            <a:extLst>
              <a:ext uri="{FF2B5EF4-FFF2-40B4-BE49-F238E27FC236}">
                <a16:creationId xmlns:a16="http://schemas.microsoft.com/office/drawing/2014/main" id="{5EB5BCD7-9A02-9795-62B3-394F8F8F52A2}"/>
              </a:ext>
            </a:extLst>
          </p:cNvPr>
          <p:cNvGrpSpPr/>
          <p:nvPr/>
        </p:nvGrpSpPr>
        <p:grpSpPr>
          <a:xfrm>
            <a:off x="2837771" y="2844893"/>
            <a:ext cx="584807" cy="179396"/>
            <a:chOff x="5525753" y="6932880"/>
            <a:chExt cx="584807" cy="179396"/>
          </a:xfrm>
          <a:solidFill>
            <a:srgbClr val="0C2D45"/>
          </a:solidFill>
        </p:grpSpPr>
        <p:grpSp>
          <p:nvGrpSpPr>
            <p:cNvPr id="100" name="Graphic 11">
              <a:extLst>
                <a:ext uri="{FF2B5EF4-FFF2-40B4-BE49-F238E27FC236}">
                  <a16:creationId xmlns:a16="http://schemas.microsoft.com/office/drawing/2014/main" id="{D0BB8772-417E-C42F-A163-E2800C73B7F1}"/>
                </a:ext>
              </a:extLst>
            </p:cNvPr>
            <p:cNvGrpSpPr/>
            <p:nvPr/>
          </p:nvGrpSpPr>
          <p:grpSpPr>
            <a:xfrm>
              <a:off x="5728754" y="6933470"/>
              <a:ext cx="178805" cy="178806"/>
              <a:chOff x="5728754" y="6933470"/>
              <a:chExt cx="178805" cy="178806"/>
            </a:xfrm>
            <a:grpFill/>
          </p:grpSpPr>
          <p:sp>
            <p:nvSpPr>
              <p:cNvPr id="105" name="Freeform 104">
                <a:extLst>
                  <a:ext uri="{FF2B5EF4-FFF2-40B4-BE49-F238E27FC236}">
                    <a16:creationId xmlns:a16="http://schemas.microsoft.com/office/drawing/2014/main" id="{78757A1B-FF8A-CCC1-6656-52DE3BDA1DAE}"/>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E5EBF736-2925-5097-3A27-8FA29547CC0E}"/>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101" name="Freeform 100">
              <a:extLst>
                <a:ext uri="{FF2B5EF4-FFF2-40B4-BE49-F238E27FC236}">
                  <a16:creationId xmlns:a16="http://schemas.microsoft.com/office/drawing/2014/main" id="{C1F7765A-9CE0-A349-952B-B1CAB87C8370}"/>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102" name="Graphic 11">
              <a:extLst>
                <a:ext uri="{FF2B5EF4-FFF2-40B4-BE49-F238E27FC236}">
                  <a16:creationId xmlns:a16="http://schemas.microsoft.com/office/drawing/2014/main" id="{32637506-EF2E-328D-0960-1335FD85FD3C}"/>
                </a:ext>
              </a:extLst>
            </p:cNvPr>
            <p:cNvGrpSpPr/>
            <p:nvPr/>
          </p:nvGrpSpPr>
          <p:grpSpPr>
            <a:xfrm>
              <a:off x="5525753" y="6932880"/>
              <a:ext cx="179396" cy="179396"/>
              <a:chOff x="5525753" y="6932880"/>
              <a:chExt cx="179396" cy="179396"/>
            </a:xfrm>
            <a:grpFill/>
          </p:grpSpPr>
          <p:sp>
            <p:nvSpPr>
              <p:cNvPr id="103" name="Freeform 102">
                <a:extLst>
                  <a:ext uri="{FF2B5EF4-FFF2-40B4-BE49-F238E27FC236}">
                    <a16:creationId xmlns:a16="http://schemas.microsoft.com/office/drawing/2014/main" id="{C2EB2CE7-5BFD-4558-E47B-7A91EE4121BF}"/>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F99E150-F478-2021-6078-62D81654B069}"/>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107" name="TextBox 106">
            <a:extLst>
              <a:ext uri="{FF2B5EF4-FFF2-40B4-BE49-F238E27FC236}">
                <a16:creationId xmlns:a16="http://schemas.microsoft.com/office/drawing/2014/main" id="{3F29B93B-8577-3EF7-FBC7-D650286E9524}"/>
              </a:ext>
            </a:extLst>
          </p:cNvPr>
          <p:cNvSpPr txBox="1"/>
          <p:nvPr/>
        </p:nvSpPr>
        <p:spPr>
          <a:xfrm>
            <a:off x="5175949" y="3190596"/>
            <a:ext cx="2058487" cy="2633413"/>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Expertise in integrating a deep understanding of socio-economic challenges into business strategy and innovation, using approaches like social entrepreneurship or inclusive business models.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influence policy and practice through advocacy, partnerships, and thought leadership on socio-economic issues.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Capability to serve as a role model and advocate for sustainable and inclusive business practices within the entrepreneur community.</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108" name="Straight Connector 107">
            <a:extLst>
              <a:ext uri="{FF2B5EF4-FFF2-40B4-BE49-F238E27FC236}">
                <a16:creationId xmlns:a16="http://schemas.microsoft.com/office/drawing/2014/main" id="{624944EE-1F8B-D75E-ED20-BEC67484FB5D}"/>
              </a:ext>
            </a:extLst>
          </p:cNvPr>
          <p:cNvCxnSpPr>
            <a:cxnSpLocks/>
          </p:cNvCxnSpPr>
          <p:nvPr/>
        </p:nvCxnSpPr>
        <p:spPr>
          <a:xfrm>
            <a:off x="-1" y="5761518"/>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02738E1-5189-6AC4-82C7-943E1C657A1E}"/>
              </a:ext>
            </a:extLst>
          </p:cNvPr>
          <p:cNvSpPr txBox="1"/>
          <p:nvPr/>
        </p:nvSpPr>
        <p:spPr>
          <a:xfrm>
            <a:off x="5175949" y="2740719"/>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133" name="Graphic 11">
            <a:extLst>
              <a:ext uri="{FF2B5EF4-FFF2-40B4-BE49-F238E27FC236}">
                <a16:creationId xmlns:a16="http://schemas.microsoft.com/office/drawing/2014/main" id="{281E4E3B-87DD-4411-3920-1B5902AF2386}"/>
              </a:ext>
            </a:extLst>
          </p:cNvPr>
          <p:cNvGrpSpPr/>
          <p:nvPr/>
        </p:nvGrpSpPr>
        <p:grpSpPr>
          <a:xfrm>
            <a:off x="5195911" y="2844893"/>
            <a:ext cx="584807" cy="179396"/>
            <a:chOff x="6392638" y="6932880"/>
            <a:chExt cx="584807" cy="179396"/>
          </a:xfrm>
          <a:solidFill>
            <a:srgbClr val="915F9E"/>
          </a:solidFill>
        </p:grpSpPr>
        <p:grpSp>
          <p:nvGrpSpPr>
            <p:cNvPr id="134" name="Graphic 11">
              <a:extLst>
                <a:ext uri="{FF2B5EF4-FFF2-40B4-BE49-F238E27FC236}">
                  <a16:creationId xmlns:a16="http://schemas.microsoft.com/office/drawing/2014/main" id="{7DC79B7D-18FB-E585-1326-28AB75AC7464}"/>
                </a:ext>
              </a:extLst>
            </p:cNvPr>
            <p:cNvGrpSpPr/>
            <p:nvPr/>
          </p:nvGrpSpPr>
          <p:grpSpPr>
            <a:xfrm>
              <a:off x="6595639" y="6933470"/>
              <a:ext cx="178806" cy="178806"/>
              <a:chOff x="6595639" y="6933470"/>
              <a:chExt cx="178806" cy="178806"/>
            </a:xfrm>
            <a:grpFill/>
          </p:grpSpPr>
          <p:sp>
            <p:nvSpPr>
              <p:cNvPr id="141" name="Freeform 140">
                <a:extLst>
                  <a:ext uri="{FF2B5EF4-FFF2-40B4-BE49-F238E27FC236}">
                    <a16:creationId xmlns:a16="http://schemas.microsoft.com/office/drawing/2014/main" id="{FBDF2655-DD1B-2EF7-8158-563E03961E70}"/>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8F95266D-45F1-356C-E680-15B6EFF983E5}"/>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5" name="Graphic 11">
              <a:extLst>
                <a:ext uri="{FF2B5EF4-FFF2-40B4-BE49-F238E27FC236}">
                  <a16:creationId xmlns:a16="http://schemas.microsoft.com/office/drawing/2014/main" id="{380EC912-5269-0046-8CAA-DDE1701E3662}"/>
                </a:ext>
              </a:extLst>
            </p:cNvPr>
            <p:cNvGrpSpPr/>
            <p:nvPr/>
          </p:nvGrpSpPr>
          <p:grpSpPr>
            <a:xfrm>
              <a:off x="6798050" y="6933470"/>
              <a:ext cx="179395" cy="178806"/>
              <a:chOff x="6798050" y="6933470"/>
              <a:chExt cx="179395" cy="178806"/>
            </a:xfrm>
            <a:grpFill/>
          </p:grpSpPr>
          <p:sp>
            <p:nvSpPr>
              <p:cNvPr id="139" name="Freeform 138">
                <a:extLst>
                  <a:ext uri="{FF2B5EF4-FFF2-40B4-BE49-F238E27FC236}">
                    <a16:creationId xmlns:a16="http://schemas.microsoft.com/office/drawing/2014/main" id="{6E8730D4-ED77-871B-9BEA-5D571201938C}"/>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B0754FD7-F028-6F9B-2864-97F589EA2073}"/>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6" name="Graphic 11">
              <a:extLst>
                <a:ext uri="{FF2B5EF4-FFF2-40B4-BE49-F238E27FC236}">
                  <a16:creationId xmlns:a16="http://schemas.microsoft.com/office/drawing/2014/main" id="{DAF0D40E-AF55-DA4D-EE1B-B5D340384CC9}"/>
                </a:ext>
              </a:extLst>
            </p:cNvPr>
            <p:cNvGrpSpPr/>
            <p:nvPr/>
          </p:nvGrpSpPr>
          <p:grpSpPr>
            <a:xfrm>
              <a:off x="6392638" y="6932880"/>
              <a:ext cx="179396" cy="179396"/>
              <a:chOff x="6392638" y="6932880"/>
              <a:chExt cx="179396" cy="179396"/>
            </a:xfrm>
            <a:grpFill/>
          </p:grpSpPr>
          <p:sp>
            <p:nvSpPr>
              <p:cNvPr id="137" name="Freeform 136">
                <a:extLst>
                  <a:ext uri="{FF2B5EF4-FFF2-40B4-BE49-F238E27FC236}">
                    <a16:creationId xmlns:a16="http://schemas.microsoft.com/office/drawing/2014/main" id="{FC8FC451-248E-0671-4C28-ED587B78AECA}"/>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5E9411A1-F788-B8F8-7C95-73A413B89C68}"/>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2" name="Straight Connector 1">
            <a:extLst>
              <a:ext uri="{FF2B5EF4-FFF2-40B4-BE49-F238E27FC236}">
                <a16:creationId xmlns:a16="http://schemas.microsoft.com/office/drawing/2014/main" id="{53EC2DC9-8D87-8EF7-1A64-ABFF210D01B5}"/>
              </a:ext>
            </a:extLst>
          </p:cNvPr>
          <p:cNvCxnSpPr>
            <a:cxnSpLocks/>
          </p:cNvCxnSpPr>
          <p:nvPr/>
        </p:nvCxnSpPr>
        <p:spPr>
          <a:xfrm flipV="1">
            <a:off x="2657533" y="2942332"/>
            <a:ext cx="0" cy="2808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EFE7EBB-42ED-3F87-9008-3E40CF1F02FE}"/>
              </a:ext>
            </a:extLst>
          </p:cNvPr>
          <p:cNvCxnSpPr>
            <a:cxnSpLocks/>
          </p:cNvCxnSpPr>
          <p:nvPr/>
        </p:nvCxnSpPr>
        <p:spPr>
          <a:xfrm flipV="1">
            <a:off x="5020356" y="2942332"/>
            <a:ext cx="0" cy="2808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DC9AAF4-9065-9D5B-4EB7-B0F612B4ACCC}"/>
              </a:ext>
            </a:extLst>
          </p:cNvPr>
          <p:cNvCxnSpPr>
            <a:cxnSpLocks/>
          </p:cNvCxnSpPr>
          <p:nvPr/>
        </p:nvCxnSpPr>
        <p:spPr>
          <a:xfrm flipV="1">
            <a:off x="301420" y="2320670"/>
            <a:ext cx="0" cy="621661"/>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541785A-25A3-E028-D78A-A037D3E86A77}"/>
              </a:ext>
            </a:extLst>
          </p:cNvPr>
          <p:cNvSpPr txBox="1"/>
          <p:nvPr/>
        </p:nvSpPr>
        <p:spPr>
          <a:xfrm>
            <a:off x="222873" y="2242747"/>
            <a:ext cx="3569010" cy="338554"/>
          </a:xfrm>
          <a:prstGeom prst="rect">
            <a:avLst/>
          </a:prstGeom>
          <a:noFill/>
        </p:spPr>
        <p:txBody>
          <a:bodyPr wrap="square">
            <a:spAutoFit/>
          </a:bodyPr>
          <a:lstStyle/>
          <a:p>
            <a:pPr>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	Identifying Socio-Economic Factors</a:t>
            </a:r>
            <a:r>
              <a:rPr lang="en-US" sz="1600" b="1" dirty="0">
                <a:solidFill>
                  <a:srgbClr val="7ABB57"/>
                </a:solidFill>
                <a:highlight>
                  <a:srgbClr val="7ABB57"/>
                </a:highlight>
                <a:latin typeface="Calibri" panose="020F0502020204030204" pitchFamily="34" charset="0"/>
                <a:cs typeface="Calibri" panose="020F0502020204030204" pitchFamily="34" charset="0"/>
              </a:rPr>
              <a:t>.</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3845A3A4-AB38-2E1F-EC28-20C76596172F}"/>
              </a:ext>
            </a:extLst>
          </p:cNvPr>
          <p:cNvSpPr txBox="1"/>
          <p:nvPr/>
        </p:nvSpPr>
        <p:spPr>
          <a:xfrm>
            <a:off x="554684" y="7070070"/>
            <a:ext cx="2058486" cy="2633413"/>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Basic ability to identify examples of socio-economic challenges in the community, such as unemployment, inequality, poverty, access to education, or healthcare disparities.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Understanding of how these challenges can affect the business landscape, including market demand, consumer behaviour, and competition.</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Ability to consider these socio-economic factors when making basic business decisions, such as choosing a business location or target market.</a:t>
            </a:r>
          </a:p>
        </p:txBody>
      </p:sp>
      <p:cxnSp>
        <p:nvCxnSpPr>
          <p:cNvPr id="51" name="Straight Connector 50">
            <a:extLst>
              <a:ext uri="{FF2B5EF4-FFF2-40B4-BE49-F238E27FC236}">
                <a16:creationId xmlns:a16="http://schemas.microsoft.com/office/drawing/2014/main" id="{3B68345D-0BAA-A38E-8C6F-C28F8E4EC7C3}"/>
              </a:ext>
            </a:extLst>
          </p:cNvPr>
          <p:cNvCxnSpPr>
            <a:cxnSpLocks/>
          </p:cNvCxnSpPr>
          <p:nvPr/>
        </p:nvCxnSpPr>
        <p:spPr>
          <a:xfrm>
            <a:off x="321382" y="6821805"/>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57898514-1C6E-7FC0-5678-5437D9B9F0C9}"/>
              </a:ext>
            </a:extLst>
          </p:cNvPr>
          <p:cNvSpPr txBox="1"/>
          <p:nvPr/>
        </p:nvSpPr>
        <p:spPr>
          <a:xfrm>
            <a:off x="554683" y="6620193"/>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3" name="Graphic 11">
            <a:extLst>
              <a:ext uri="{FF2B5EF4-FFF2-40B4-BE49-F238E27FC236}">
                <a16:creationId xmlns:a16="http://schemas.microsoft.com/office/drawing/2014/main" id="{B131E8AA-ACCE-DEAF-3A5D-C3AD579D696C}"/>
              </a:ext>
            </a:extLst>
          </p:cNvPr>
          <p:cNvGrpSpPr/>
          <p:nvPr/>
        </p:nvGrpSpPr>
        <p:grpSpPr>
          <a:xfrm>
            <a:off x="578222" y="6724367"/>
            <a:ext cx="584807" cy="179396"/>
            <a:chOff x="4658278" y="6932880"/>
            <a:chExt cx="584807" cy="179396"/>
          </a:xfrm>
          <a:solidFill>
            <a:srgbClr val="0C2D45"/>
          </a:solidFill>
        </p:grpSpPr>
        <p:sp>
          <p:nvSpPr>
            <p:cNvPr id="54" name="Freeform 53">
              <a:extLst>
                <a:ext uri="{FF2B5EF4-FFF2-40B4-BE49-F238E27FC236}">
                  <a16:creationId xmlns:a16="http://schemas.microsoft.com/office/drawing/2014/main" id="{BA95BEC0-12BD-C47F-0A6B-CC24E66E0B99}"/>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F69BB58-8299-F926-99AE-A67B54AA13DC}"/>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5" name="Graphic 11">
              <a:extLst>
                <a:ext uri="{FF2B5EF4-FFF2-40B4-BE49-F238E27FC236}">
                  <a16:creationId xmlns:a16="http://schemas.microsoft.com/office/drawing/2014/main" id="{5A410A19-9DB2-61C8-4A44-DF12B106ACB4}"/>
                </a:ext>
              </a:extLst>
            </p:cNvPr>
            <p:cNvGrpSpPr/>
            <p:nvPr/>
          </p:nvGrpSpPr>
          <p:grpSpPr>
            <a:xfrm>
              <a:off x="4658278" y="6932880"/>
              <a:ext cx="179396" cy="179396"/>
              <a:chOff x="4658278" y="6932880"/>
              <a:chExt cx="179396" cy="179396"/>
            </a:xfrm>
            <a:grpFill/>
          </p:grpSpPr>
          <p:sp>
            <p:nvSpPr>
              <p:cNvPr id="66" name="Freeform 65">
                <a:extLst>
                  <a:ext uri="{FF2B5EF4-FFF2-40B4-BE49-F238E27FC236}">
                    <a16:creationId xmlns:a16="http://schemas.microsoft.com/office/drawing/2014/main" id="{69B7416C-AF74-03B1-AB71-4204E217B231}"/>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8B5AA13D-07D6-DDD3-4F18-F1F67AC7D1B6}"/>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68" name="TextBox 67">
            <a:extLst>
              <a:ext uri="{FF2B5EF4-FFF2-40B4-BE49-F238E27FC236}">
                <a16:creationId xmlns:a16="http://schemas.microsoft.com/office/drawing/2014/main" id="{1D9BD973-D202-94DC-10A7-D0C4394F7BCE}"/>
              </a:ext>
            </a:extLst>
          </p:cNvPr>
          <p:cNvSpPr txBox="1"/>
          <p:nvPr/>
        </p:nvSpPr>
        <p:spPr>
          <a:xfrm>
            <a:off x="2823223" y="7070070"/>
            <a:ext cx="2058487" cy="2774477"/>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analyse examples of socio-economic challenges in more depth, considering their causes, impacts, and potential solutions.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Developing business strategies that respond to these challenges, such as creating jobs, offering affordable products or services, or addressing specific community needs.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Understanding of how business can contribute to socio-economic development and the role of entrepreneurship in tackling societal challenges.</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915ACA33-4821-03D9-038D-5622002488FB}"/>
              </a:ext>
            </a:extLst>
          </p:cNvPr>
          <p:cNvSpPr txBox="1"/>
          <p:nvPr/>
        </p:nvSpPr>
        <p:spPr>
          <a:xfrm>
            <a:off x="2823223" y="6620193"/>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70" name="Graphic 11">
            <a:extLst>
              <a:ext uri="{FF2B5EF4-FFF2-40B4-BE49-F238E27FC236}">
                <a16:creationId xmlns:a16="http://schemas.microsoft.com/office/drawing/2014/main" id="{08ACDCDF-3641-166C-8FCD-863B063220BE}"/>
              </a:ext>
            </a:extLst>
          </p:cNvPr>
          <p:cNvGrpSpPr/>
          <p:nvPr/>
        </p:nvGrpSpPr>
        <p:grpSpPr>
          <a:xfrm>
            <a:off x="2857733" y="6724367"/>
            <a:ext cx="584807" cy="179396"/>
            <a:chOff x="5525753" y="6932880"/>
            <a:chExt cx="584807" cy="179396"/>
          </a:xfrm>
          <a:solidFill>
            <a:srgbClr val="0C2D45"/>
          </a:solidFill>
        </p:grpSpPr>
        <p:grpSp>
          <p:nvGrpSpPr>
            <p:cNvPr id="71" name="Graphic 11">
              <a:extLst>
                <a:ext uri="{FF2B5EF4-FFF2-40B4-BE49-F238E27FC236}">
                  <a16:creationId xmlns:a16="http://schemas.microsoft.com/office/drawing/2014/main" id="{0EA5AE1B-4E39-7392-202D-D468DD4204EA}"/>
                </a:ext>
              </a:extLst>
            </p:cNvPr>
            <p:cNvGrpSpPr/>
            <p:nvPr/>
          </p:nvGrpSpPr>
          <p:grpSpPr>
            <a:xfrm>
              <a:off x="5728754" y="6933470"/>
              <a:ext cx="178805" cy="178806"/>
              <a:chOff x="5728754" y="6933470"/>
              <a:chExt cx="178805" cy="178806"/>
            </a:xfrm>
            <a:grpFill/>
          </p:grpSpPr>
          <p:sp>
            <p:nvSpPr>
              <p:cNvPr id="76" name="Freeform 75">
                <a:extLst>
                  <a:ext uri="{FF2B5EF4-FFF2-40B4-BE49-F238E27FC236}">
                    <a16:creationId xmlns:a16="http://schemas.microsoft.com/office/drawing/2014/main" id="{49675C55-3C77-12EA-0542-8CD277516007}"/>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986631E-2787-44B5-17D4-E677DE69E706}"/>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72" name="Freeform 71">
              <a:extLst>
                <a:ext uri="{FF2B5EF4-FFF2-40B4-BE49-F238E27FC236}">
                  <a16:creationId xmlns:a16="http://schemas.microsoft.com/office/drawing/2014/main" id="{B81790E6-7518-AD78-5835-9C75C662FB6E}"/>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73" name="Graphic 11">
              <a:extLst>
                <a:ext uri="{FF2B5EF4-FFF2-40B4-BE49-F238E27FC236}">
                  <a16:creationId xmlns:a16="http://schemas.microsoft.com/office/drawing/2014/main" id="{92EED298-1B34-7C17-9113-9CE477B09061}"/>
                </a:ext>
              </a:extLst>
            </p:cNvPr>
            <p:cNvGrpSpPr/>
            <p:nvPr/>
          </p:nvGrpSpPr>
          <p:grpSpPr>
            <a:xfrm>
              <a:off x="5525753" y="6932880"/>
              <a:ext cx="179396" cy="179396"/>
              <a:chOff x="5525753" y="6932880"/>
              <a:chExt cx="179396" cy="179396"/>
            </a:xfrm>
            <a:grpFill/>
          </p:grpSpPr>
          <p:sp>
            <p:nvSpPr>
              <p:cNvPr id="74" name="Freeform 73">
                <a:extLst>
                  <a:ext uri="{FF2B5EF4-FFF2-40B4-BE49-F238E27FC236}">
                    <a16:creationId xmlns:a16="http://schemas.microsoft.com/office/drawing/2014/main" id="{CDEA298A-0C48-37F7-87F4-821D8B8DDAC2}"/>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E7CE3AFA-2ABC-B036-B1C4-9E7BD5D29F22}"/>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78" name="TextBox 77">
            <a:extLst>
              <a:ext uri="{FF2B5EF4-FFF2-40B4-BE49-F238E27FC236}">
                <a16:creationId xmlns:a16="http://schemas.microsoft.com/office/drawing/2014/main" id="{5BDE64DC-7FEA-6150-2766-0263F0D661D7}"/>
              </a:ext>
            </a:extLst>
          </p:cNvPr>
          <p:cNvSpPr txBox="1"/>
          <p:nvPr/>
        </p:nvSpPr>
        <p:spPr>
          <a:xfrm>
            <a:off x="5195911" y="7070070"/>
            <a:ext cx="2058487" cy="3197670"/>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Expertise in creating and implementing business strategies that directly address socio-economic challenges, contributing to community development, social inclusion, and economic growth.</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communicate effectively about these challenges and solutions to various stakeholders, including customers, partners, investors, and policymakers.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Capability to serve as a role model and advocate for socially and economically responsible entrepreneurship within the entrepreneur community..</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79" name="Straight Connector 78">
            <a:extLst>
              <a:ext uri="{FF2B5EF4-FFF2-40B4-BE49-F238E27FC236}">
                <a16:creationId xmlns:a16="http://schemas.microsoft.com/office/drawing/2014/main" id="{8DDAC437-3F9B-88E9-7F01-5CE59369C6F5}"/>
              </a:ext>
            </a:extLst>
          </p:cNvPr>
          <p:cNvCxnSpPr>
            <a:cxnSpLocks/>
          </p:cNvCxnSpPr>
          <p:nvPr/>
        </p:nvCxnSpPr>
        <p:spPr>
          <a:xfrm>
            <a:off x="19961" y="10094418"/>
            <a:ext cx="7065318"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6E581A8C-2A7A-C2A7-958C-DC94E0308B4D}"/>
              </a:ext>
            </a:extLst>
          </p:cNvPr>
          <p:cNvSpPr txBox="1"/>
          <p:nvPr/>
        </p:nvSpPr>
        <p:spPr>
          <a:xfrm>
            <a:off x="5195911" y="6620193"/>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81" name="Graphic 11">
            <a:extLst>
              <a:ext uri="{FF2B5EF4-FFF2-40B4-BE49-F238E27FC236}">
                <a16:creationId xmlns:a16="http://schemas.microsoft.com/office/drawing/2014/main" id="{B436AAF7-C2E4-AB7D-610F-B54F13FFF835}"/>
              </a:ext>
            </a:extLst>
          </p:cNvPr>
          <p:cNvGrpSpPr/>
          <p:nvPr/>
        </p:nvGrpSpPr>
        <p:grpSpPr>
          <a:xfrm>
            <a:off x="5215873" y="6724367"/>
            <a:ext cx="584807" cy="179396"/>
            <a:chOff x="6392638" y="6932880"/>
            <a:chExt cx="584807" cy="179396"/>
          </a:xfrm>
          <a:solidFill>
            <a:srgbClr val="915F9E"/>
          </a:solidFill>
        </p:grpSpPr>
        <p:grpSp>
          <p:nvGrpSpPr>
            <p:cNvPr id="85" name="Graphic 11">
              <a:extLst>
                <a:ext uri="{FF2B5EF4-FFF2-40B4-BE49-F238E27FC236}">
                  <a16:creationId xmlns:a16="http://schemas.microsoft.com/office/drawing/2014/main" id="{68C437EE-883B-8574-2FA7-DCE067B95B8C}"/>
                </a:ext>
              </a:extLst>
            </p:cNvPr>
            <p:cNvGrpSpPr/>
            <p:nvPr/>
          </p:nvGrpSpPr>
          <p:grpSpPr>
            <a:xfrm>
              <a:off x="6595639" y="6933470"/>
              <a:ext cx="178806" cy="178806"/>
              <a:chOff x="6595639" y="6933470"/>
              <a:chExt cx="178806" cy="178806"/>
            </a:xfrm>
            <a:grpFill/>
          </p:grpSpPr>
          <p:sp>
            <p:nvSpPr>
              <p:cNvPr id="92" name="Freeform 91">
                <a:extLst>
                  <a:ext uri="{FF2B5EF4-FFF2-40B4-BE49-F238E27FC236}">
                    <a16:creationId xmlns:a16="http://schemas.microsoft.com/office/drawing/2014/main" id="{CAF92FCA-B680-639A-0404-9EDDB0B80F62}"/>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B9EC7EB2-A2AB-4833-AF51-C9C70A8B4014}"/>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86" name="Graphic 11">
              <a:extLst>
                <a:ext uri="{FF2B5EF4-FFF2-40B4-BE49-F238E27FC236}">
                  <a16:creationId xmlns:a16="http://schemas.microsoft.com/office/drawing/2014/main" id="{1CE50D31-BCAF-3FF3-8A3F-5CFF8F97155E}"/>
                </a:ext>
              </a:extLst>
            </p:cNvPr>
            <p:cNvGrpSpPr/>
            <p:nvPr/>
          </p:nvGrpSpPr>
          <p:grpSpPr>
            <a:xfrm>
              <a:off x="6798050" y="6933470"/>
              <a:ext cx="179395" cy="178806"/>
              <a:chOff x="6798050" y="6933470"/>
              <a:chExt cx="179395" cy="178806"/>
            </a:xfrm>
            <a:grpFill/>
          </p:grpSpPr>
          <p:sp>
            <p:nvSpPr>
              <p:cNvPr id="90" name="Freeform 89">
                <a:extLst>
                  <a:ext uri="{FF2B5EF4-FFF2-40B4-BE49-F238E27FC236}">
                    <a16:creationId xmlns:a16="http://schemas.microsoft.com/office/drawing/2014/main" id="{0723D441-5867-FDDD-9CCF-4634715DBB4F}"/>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A55B215-E8D7-CD0D-1D42-C1504C40BDDC}"/>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87" name="Graphic 11">
              <a:extLst>
                <a:ext uri="{FF2B5EF4-FFF2-40B4-BE49-F238E27FC236}">
                  <a16:creationId xmlns:a16="http://schemas.microsoft.com/office/drawing/2014/main" id="{2FBB82BC-503C-B711-D7FD-E253E9A81130}"/>
                </a:ext>
              </a:extLst>
            </p:cNvPr>
            <p:cNvGrpSpPr/>
            <p:nvPr/>
          </p:nvGrpSpPr>
          <p:grpSpPr>
            <a:xfrm>
              <a:off x="6392638" y="6932880"/>
              <a:ext cx="179396" cy="179396"/>
              <a:chOff x="6392638" y="6932880"/>
              <a:chExt cx="179396" cy="179396"/>
            </a:xfrm>
            <a:grpFill/>
          </p:grpSpPr>
          <p:sp>
            <p:nvSpPr>
              <p:cNvPr id="88" name="Freeform 87">
                <a:extLst>
                  <a:ext uri="{FF2B5EF4-FFF2-40B4-BE49-F238E27FC236}">
                    <a16:creationId xmlns:a16="http://schemas.microsoft.com/office/drawing/2014/main" id="{1EBA4489-E64C-805C-3774-1A1EB1F7A1EF}"/>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65F7D7EB-6AC7-FC34-BBED-2270DDFEDC2D}"/>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94" name="Straight Connector 93">
            <a:extLst>
              <a:ext uri="{FF2B5EF4-FFF2-40B4-BE49-F238E27FC236}">
                <a16:creationId xmlns:a16="http://schemas.microsoft.com/office/drawing/2014/main" id="{78094FDE-41A6-BD9B-CF33-19583994D73C}"/>
              </a:ext>
            </a:extLst>
          </p:cNvPr>
          <p:cNvCxnSpPr>
            <a:cxnSpLocks/>
          </p:cNvCxnSpPr>
          <p:nvPr/>
        </p:nvCxnSpPr>
        <p:spPr>
          <a:xfrm flipV="1">
            <a:off x="2677495" y="6821806"/>
            <a:ext cx="0" cy="3272612"/>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5EC24F5-F0B8-670E-07A9-1C201D2949A7}"/>
              </a:ext>
            </a:extLst>
          </p:cNvPr>
          <p:cNvCxnSpPr>
            <a:cxnSpLocks/>
          </p:cNvCxnSpPr>
          <p:nvPr/>
        </p:nvCxnSpPr>
        <p:spPr>
          <a:xfrm flipV="1">
            <a:off x="5040318" y="6821806"/>
            <a:ext cx="0" cy="3272612"/>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71F984D-067B-F0A8-4A6A-94B6097A967A}"/>
              </a:ext>
            </a:extLst>
          </p:cNvPr>
          <p:cNvCxnSpPr>
            <a:cxnSpLocks/>
          </p:cNvCxnSpPr>
          <p:nvPr/>
        </p:nvCxnSpPr>
        <p:spPr>
          <a:xfrm flipV="1">
            <a:off x="321382" y="6200144"/>
            <a:ext cx="0" cy="621661"/>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4F7DBB2-9537-576D-5DEA-507C3B6AF835}"/>
              </a:ext>
            </a:extLst>
          </p:cNvPr>
          <p:cNvSpPr txBox="1"/>
          <p:nvPr/>
        </p:nvSpPr>
        <p:spPr>
          <a:xfrm>
            <a:off x="242834" y="6122221"/>
            <a:ext cx="4434265" cy="338554"/>
          </a:xfrm>
          <a:prstGeom prst="rect">
            <a:avLst/>
          </a:prstGeom>
          <a:noFill/>
        </p:spPr>
        <p:txBody>
          <a:bodyPr wrap="square">
            <a:spAutoFit/>
          </a:bodyPr>
          <a:lstStyle/>
          <a:p>
            <a:pPr>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	Community-Centered Problem-Solving</a:t>
            </a:r>
            <a:r>
              <a:rPr lang="en-US" sz="1600" b="1" dirty="0">
                <a:solidFill>
                  <a:srgbClr val="7ABB57"/>
                </a:solidFill>
                <a:highlight>
                  <a:srgbClr val="7ABB57"/>
                </a:highlight>
                <a:latin typeface="Calibri" panose="020F0502020204030204" pitchFamily="34" charset="0"/>
                <a:cs typeface="Calibri" panose="020F0502020204030204" pitchFamily="34" charset="0"/>
              </a:rPr>
              <a:t>.</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110" name="Slide Number Placeholder 4">
            <a:extLst>
              <a:ext uri="{FF2B5EF4-FFF2-40B4-BE49-F238E27FC236}">
                <a16:creationId xmlns:a16="http://schemas.microsoft.com/office/drawing/2014/main" id="{367B5C9F-7367-E447-49DF-57E9DB59443E}"/>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25</a:t>
            </a:fld>
            <a:endParaRPr lang="en-US" dirty="0"/>
          </a:p>
        </p:txBody>
      </p:sp>
      <p:sp>
        <p:nvSpPr>
          <p:cNvPr id="115" name="Freeform 114">
            <a:extLst>
              <a:ext uri="{FF2B5EF4-FFF2-40B4-BE49-F238E27FC236}">
                <a16:creationId xmlns:a16="http://schemas.microsoft.com/office/drawing/2014/main" id="{82A319DD-8159-43F8-125D-DDBC557392A2}"/>
              </a:ext>
            </a:extLst>
          </p:cNvPr>
          <p:cNvSpPr/>
          <p:nvPr/>
        </p:nvSpPr>
        <p:spPr>
          <a:xfrm flipV="1">
            <a:off x="11846" y="1145548"/>
            <a:ext cx="7559674" cy="622119"/>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915F9E"/>
          </a:solidFill>
          <a:ln w="28891" cap="flat">
            <a:noFill/>
            <a:prstDash val="solid"/>
            <a:miter/>
          </a:ln>
        </p:spPr>
        <p:txBody>
          <a:bodyPr rtlCol="0" anchor="ctr"/>
          <a:lstStyle/>
          <a:p>
            <a:endParaRPr lang="en-US" dirty="0"/>
          </a:p>
        </p:txBody>
      </p:sp>
      <p:sp>
        <p:nvSpPr>
          <p:cNvPr id="116" name="TextBox 115">
            <a:extLst>
              <a:ext uri="{FF2B5EF4-FFF2-40B4-BE49-F238E27FC236}">
                <a16:creationId xmlns:a16="http://schemas.microsoft.com/office/drawing/2014/main" id="{E892BC8C-4FC1-DC89-A536-7D4D2F2EF082}"/>
              </a:ext>
            </a:extLst>
          </p:cNvPr>
          <p:cNvSpPr txBox="1"/>
          <p:nvPr/>
        </p:nvSpPr>
        <p:spPr>
          <a:xfrm>
            <a:off x="470583" y="734179"/>
            <a:ext cx="4210249" cy="1033488"/>
          </a:xfrm>
          <a:prstGeom prst="rect">
            <a:avLst/>
          </a:prstGeom>
          <a:noFill/>
        </p:spPr>
        <p:txBody>
          <a:bodyPr wrap="square">
            <a:spAutoFit/>
          </a:bodyPr>
          <a:lstStyle/>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OVERCOMING SOCIO-</a:t>
            </a:r>
            <a:r>
              <a:rPr lang="de-DE" sz="2800" b="1" dirty="0">
                <a:solidFill>
                  <a:srgbClr val="7ABB57"/>
                </a:solidFill>
                <a:highlight>
                  <a:srgbClr val="7ABB57"/>
                </a:highlight>
                <a:latin typeface="Calibri" panose="020F0502020204030204" pitchFamily="34" charset="0"/>
                <a:cs typeface="Calibri" panose="020F0502020204030204" pitchFamily="34" charset="0"/>
              </a:rPr>
              <a:t>.</a:t>
            </a:r>
          </a:p>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ECONOMIC CHALLENGES</a:t>
            </a:r>
            <a:r>
              <a:rPr lang="de-DE" sz="2800" b="1" dirty="0">
                <a:solidFill>
                  <a:srgbClr val="7ABB57"/>
                </a:solidFill>
                <a:highlight>
                  <a:srgbClr val="7ABB57"/>
                </a:highlight>
                <a:latin typeface="Calibri" panose="020F0502020204030204" pitchFamily="34" charset="0"/>
                <a:cs typeface="Calibri" panose="020F0502020204030204" pitchFamily="34" charset="0"/>
              </a:rPr>
              <a:t>.</a:t>
            </a:r>
          </a:p>
          <a:p>
            <a:pPr>
              <a:lnSpc>
                <a:spcPts val="2380"/>
              </a:lnSpc>
            </a:pPr>
            <a:endParaRPr lang="de-DE" sz="2800" b="1" dirty="0">
              <a:solidFill>
                <a:srgbClr val="7ABB57"/>
              </a:solidFill>
              <a:highlight>
                <a:srgbClr val="7ABB57"/>
              </a:highlight>
              <a:latin typeface="Calibri" panose="020F0502020204030204" pitchFamily="34" charset="0"/>
              <a:cs typeface="Calibri" panose="020F0502020204030204" pitchFamily="34" charset="0"/>
            </a:endParaRPr>
          </a:p>
        </p:txBody>
      </p:sp>
      <p:grpSp>
        <p:nvGrpSpPr>
          <p:cNvPr id="117" name="Group 116">
            <a:extLst>
              <a:ext uri="{FF2B5EF4-FFF2-40B4-BE49-F238E27FC236}">
                <a16:creationId xmlns:a16="http://schemas.microsoft.com/office/drawing/2014/main" id="{77A354EE-D070-0DA9-632A-959B76179B9F}"/>
              </a:ext>
            </a:extLst>
          </p:cNvPr>
          <p:cNvGrpSpPr/>
          <p:nvPr/>
        </p:nvGrpSpPr>
        <p:grpSpPr>
          <a:xfrm>
            <a:off x="6238275" y="244683"/>
            <a:ext cx="838889" cy="838663"/>
            <a:chOff x="4723142" y="2254316"/>
            <a:chExt cx="1008541" cy="1008269"/>
          </a:xfrm>
          <a:solidFill>
            <a:srgbClr val="0C2D45"/>
          </a:solidFill>
        </p:grpSpPr>
        <p:grpSp>
          <p:nvGrpSpPr>
            <p:cNvPr id="118" name="Group 117">
              <a:extLst>
                <a:ext uri="{FF2B5EF4-FFF2-40B4-BE49-F238E27FC236}">
                  <a16:creationId xmlns:a16="http://schemas.microsoft.com/office/drawing/2014/main" id="{4E87EF5B-6395-BC56-8C4B-DA3E3E8F5A88}"/>
                </a:ext>
              </a:extLst>
            </p:cNvPr>
            <p:cNvGrpSpPr/>
            <p:nvPr/>
          </p:nvGrpSpPr>
          <p:grpSpPr>
            <a:xfrm>
              <a:off x="4723142" y="2254316"/>
              <a:ext cx="1008541" cy="1008269"/>
              <a:chOff x="4723142" y="2254316"/>
              <a:chExt cx="1008541" cy="1008269"/>
            </a:xfrm>
            <a:grpFill/>
          </p:grpSpPr>
          <p:sp>
            <p:nvSpPr>
              <p:cNvPr id="122" name="Freeform 121">
                <a:extLst>
                  <a:ext uri="{FF2B5EF4-FFF2-40B4-BE49-F238E27FC236}">
                    <a16:creationId xmlns:a16="http://schemas.microsoft.com/office/drawing/2014/main" id="{8D4106FD-8BA8-ABF3-1904-657E56892914}"/>
                  </a:ext>
                </a:extLst>
              </p:cNvPr>
              <p:cNvSpPr/>
              <p:nvPr/>
            </p:nvSpPr>
            <p:spPr>
              <a:xfrm>
                <a:off x="4723142" y="2254316"/>
                <a:ext cx="1008541" cy="1008269"/>
              </a:xfrm>
              <a:custGeom>
                <a:avLst/>
                <a:gdLst>
                  <a:gd name="connsiteX0" fmla="*/ 92873 w 1008541"/>
                  <a:gd name="connsiteY0" fmla="*/ 366995 h 1008269"/>
                  <a:gd name="connsiteX1" fmla="*/ 75493 w 1008541"/>
                  <a:gd name="connsiteY1" fmla="*/ 202740 h 1008269"/>
                  <a:gd name="connsiteX2" fmla="*/ 231097 w 1008541"/>
                  <a:gd name="connsiteY2" fmla="*/ 185636 h 1008269"/>
                  <a:gd name="connsiteX3" fmla="*/ 243317 w 1008541"/>
                  <a:gd name="connsiteY3" fmla="*/ 357221 h 1008269"/>
                  <a:gd name="connsiteX4" fmla="*/ 306591 w 1008541"/>
                  <a:gd name="connsiteY4" fmla="*/ 343647 h 1008269"/>
                  <a:gd name="connsiteX5" fmla="*/ 391589 w 1008541"/>
                  <a:gd name="connsiteY5" fmla="*/ 279302 h 1008269"/>
                  <a:gd name="connsiteX6" fmla="*/ 422275 w 1008541"/>
                  <a:gd name="connsiteY6" fmla="*/ 259483 h 1008269"/>
                  <a:gd name="connsiteX7" fmla="*/ 422275 w 1008541"/>
                  <a:gd name="connsiteY7" fmla="*/ 241021 h 1008269"/>
                  <a:gd name="connsiteX8" fmla="*/ 431508 w 1008541"/>
                  <a:gd name="connsiteY8" fmla="*/ 228804 h 1008269"/>
                  <a:gd name="connsiteX9" fmla="*/ 459207 w 1008541"/>
                  <a:gd name="connsiteY9" fmla="*/ 222016 h 1008269"/>
                  <a:gd name="connsiteX10" fmla="*/ 467082 w 1008541"/>
                  <a:gd name="connsiteY10" fmla="*/ 214686 h 1008269"/>
                  <a:gd name="connsiteX11" fmla="*/ 484462 w 1008541"/>
                  <a:gd name="connsiteY11" fmla="*/ 172604 h 1008269"/>
                  <a:gd name="connsiteX12" fmla="*/ 483919 w 1008541"/>
                  <a:gd name="connsiteY12" fmla="*/ 160930 h 1008269"/>
                  <a:gd name="connsiteX13" fmla="*/ 465453 w 1008541"/>
                  <a:gd name="connsiteY13" fmla="*/ 130250 h 1008269"/>
                  <a:gd name="connsiteX14" fmla="*/ 552895 w 1008541"/>
                  <a:gd name="connsiteY14" fmla="*/ 42829 h 1008269"/>
                  <a:gd name="connsiteX15" fmla="*/ 583853 w 1008541"/>
                  <a:gd name="connsiteY15" fmla="*/ 61290 h 1008269"/>
                  <a:gd name="connsiteX16" fmla="*/ 595530 w 1008541"/>
                  <a:gd name="connsiteY16" fmla="*/ 61833 h 1008269"/>
                  <a:gd name="connsiteX17" fmla="*/ 636535 w 1008541"/>
                  <a:gd name="connsiteY17" fmla="*/ 44729 h 1008269"/>
                  <a:gd name="connsiteX18" fmla="*/ 644953 w 1008541"/>
                  <a:gd name="connsiteY18" fmla="*/ 35498 h 1008269"/>
                  <a:gd name="connsiteX19" fmla="*/ 652557 w 1008541"/>
                  <a:gd name="connsiteY19" fmla="*/ 5905 h 1008269"/>
                  <a:gd name="connsiteX20" fmla="*/ 659889 w 1008541"/>
                  <a:gd name="connsiteY20" fmla="*/ 204 h 1008269"/>
                  <a:gd name="connsiteX21" fmla="*/ 770685 w 1008541"/>
                  <a:gd name="connsiteY21" fmla="*/ 204 h 1008269"/>
                  <a:gd name="connsiteX22" fmla="*/ 778289 w 1008541"/>
                  <a:gd name="connsiteY22" fmla="*/ 6448 h 1008269"/>
                  <a:gd name="connsiteX23" fmla="*/ 787794 w 1008541"/>
                  <a:gd name="connsiteY23" fmla="*/ 40114 h 1008269"/>
                  <a:gd name="connsiteX24" fmla="*/ 819295 w 1008541"/>
                  <a:gd name="connsiteY24" fmla="*/ 54503 h 1008269"/>
                  <a:gd name="connsiteX25" fmla="*/ 864373 w 1008541"/>
                  <a:gd name="connsiteY25" fmla="*/ 50973 h 1008269"/>
                  <a:gd name="connsiteX26" fmla="*/ 877137 w 1008541"/>
                  <a:gd name="connsiteY26" fmla="*/ 43100 h 1008269"/>
                  <a:gd name="connsiteX27" fmla="*/ 964850 w 1008541"/>
                  <a:gd name="connsiteY27" fmla="*/ 131065 h 1008269"/>
                  <a:gd name="connsiteX28" fmla="*/ 946656 w 1008541"/>
                  <a:gd name="connsiteY28" fmla="*/ 161201 h 1008269"/>
                  <a:gd name="connsiteX29" fmla="*/ 946113 w 1008541"/>
                  <a:gd name="connsiteY29" fmla="*/ 172061 h 1008269"/>
                  <a:gd name="connsiteX30" fmla="*/ 963764 w 1008541"/>
                  <a:gd name="connsiteY30" fmla="*/ 214143 h 1008269"/>
                  <a:gd name="connsiteX31" fmla="*/ 972454 w 1008541"/>
                  <a:gd name="connsiteY31" fmla="*/ 222016 h 1008269"/>
                  <a:gd name="connsiteX32" fmla="*/ 1001782 w 1008541"/>
                  <a:gd name="connsiteY32" fmla="*/ 229618 h 1008269"/>
                  <a:gd name="connsiteX33" fmla="*/ 1008300 w 1008541"/>
                  <a:gd name="connsiteY33" fmla="*/ 237492 h 1008269"/>
                  <a:gd name="connsiteX34" fmla="*/ 1008300 w 1008541"/>
                  <a:gd name="connsiteY34" fmla="*/ 241564 h 1008269"/>
                  <a:gd name="connsiteX35" fmla="*/ 1008300 w 1008541"/>
                  <a:gd name="connsiteY35" fmla="*/ 997682 h 1008269"/>
                  <a:gd name="connsiteX36" fmla="*/ 1008300 w 1008541"/>
                  <a:gd name="connsiteY36" fmla="*/ 1008270 h 1008269"/>
                  <a:gd name="connsiteX37" fmla="*/ 997166 w 1008541"/>
                  <a:gd name="connsiteY37" fmla="*/ 1008270 h 1008269"/>
                  <a:gd name="connsiteX38" fmla="*/ 70062 w 1008541"/>
                  <a:gd name="connsiteY38" fmla="*/ 1008270 h 1008269"/>
                  <a:gd name="connsiteX39" fmla="*/ 0 w 1008541"/>
                  <a:gd name="connsiteY39" fmla="*/ 937681 h 1008269"/>
                  <a:gd name="connsiteX40" fmla="*/ 0 w 1008541"/>
                  <a:gd name="connsiteY40" fmla="*/ 510888 h 1008269"/>
                  <a:gd name="connsiteX41" fmla="*/ 90158 w 1008541"/>
                  <a:gd name="connsiteY41" fmla="*/ 369439 h 1008269"/>
                  <a:gd name="connsiteX42" fmla="*/ 92873 w 1008541"/>
                  <a:gd name="connsiteY42" fmla="*/ 366995 h 1008269"/>
                  <a:gd name="connsiteX43" fmla="*/ 120844 w 1008541"/>
                  <a:gd name="connsiteY43" fmla="*/ 974876 h 1008269"/>
                  <a:gd name="connsiteX44" fmla="*/ 974898 w 1008541"/>
                  <a:gd name="connsiteY44" fmla="*/ 974876 h 1008269"/>
                  <a:gd name="connsiteX45" fmla="*/ 974898 w 1008541"/>
                  <a:gd name="connsiteY45" fmla="*/ 362923 h 1008269"/>
                  <a:gd name="connsiteX46" fmla="*/ 972454 w 1008541"/>
                  <a:gd name="connsiteY46" fmla="*/ 361022 h 1008269"/>
                  <a:gd name="connsiteX47" fmla="*/ 963221 w 1008541"/>
                  <a:gd name="connsiteY47" fmla="*/ 371611 h 1008269"/>
                  <a:gd name="connsiteX48" fmla="*/ 946113 w 1008541"/>
                  <a:gd name="connsiteY48" fmla="*/ 412607 h 1008269"/>
                  <a:gd name="connsiteX49" fmla="*/ 946656 w 1008541"/>
                  <a:gd name="connsiteY49" fmla="*/ 424281 h 1008269"/>
                  <a:gd name="connsiteX50" fmla="*/ 965122 w 1008541"/>
                  <a:gd name="connsiteY50" fmla="*/ 454689 h 1008269"/>
                  <a:gd name="connsiteX51" fmla="*/ 877408 w 1008541"/>
                  <a:gd name="connsiteY51" fmla="*/ 542382 h 1008269"/>
                  <a:gd name="connsiteX52" fmla="*/ 846994 w 1008541"/>
                  <a:gd name="connsiteY52" fmla="*/ 523920 h 1008269"/>
                  <a:gd name="connsiteX53" fmla="*/ 835316 w 1008541"/>
                  <a:gd name="connsiteY53" fmla="*/ 523377 h 1008269"/>
                  <a:gd name="connsiteX54" fmla="*/ 794311 w 1008541"/>
                  <a:gd name="connsiteY54" fmla="*/ 540753 h 1008269"/>
                  <a:gd name="connsiteX55" fmla="*/ 785893 w 1008541"/>
                  <a:gd name="connsiteY55" fmla="*/ 549984 h 1008269"/>
                  <a:gd name="connsiteX56" fmla="*/ 778289 w 1008541"/>
                  <a:gd name="connsiteY56" fmla="*/ 579577 h 1008269"/>
                  <a:gd name="connsiteX57" fmla="*/ 771229 w 1008541"/>
                  <a:gd name="connsiteY57" fmla="*/ 585278 h 1008269"/>
                  <a:gd name="connsiteX58" fmla="*/ 660432 w 1008541"/>
                  <a:gd name="connsiteY58" fmla="*/ 585278 h 1008269"/>
                  <a:gd name="connsiteX59" fmla="*/ 652829 w 1008541"/>
                  <a:gd name="connsiteY59" fmla="*/ 579034 h 1008269"/>
                  <a:gd name="connsiteX60" fmla="*/ 647126 w 1008541"/>
                  <a:gd name="connsiteY60" fmla="*/ 557857 h 1008269"/>
                  <a:gd name="connsiteX61" fmla="*/ 643324 w 1008541"/>
                  <a:gd name="connsiteY61" fmla="*/ 559486 h 1008269"/>
                  <a:gd name="connsiteX62" fmla="*/ 330759 w 1008541"/>
                  <a:gd name="connsiteY62" fmla="*/ 777226 h 1008269"/>
                  <a:gd name="connsiteX63" fmla="*/ 325600 w 1008541"/>
                  <a:gd name="connsiteY63" fmla="*/ 787000 h 1008269"/>
                  <a:gd name="connsiteX64" fmla="*/ 325328 w 1008541"/>
                  <a:gd name="connsiteY64" fmla="*/ 815507 h 1008269"/>
                  <a:gd name="connsiteX65" fmla="*/ 246847 w 1008541"/>
                  <a:gd name="connsiteY65" fmla="*/ 876594 h 1008269"/>
                  <a:gd name="connsiteX66" fmla="*/ 210730 w 1008541"/>
                  <a:gd name="connsiteY66" fmla="*/ 860576 h 1008269"/>
                  <a:gd name="connsiteX67" fmla="*/ 134422 w 1008541"/>
                  <a:gd name="connsiteY67" fmla="*/ 914061 h 1008269"/>
                  <a:gd name="connsiteX68" fmla="*/ 130348 w 1008541"/>
                  <a:gd name="connsiteY68" fmla="*/ 924378 h 1008269"/>
                  <a:gd name="connsiteX69" fmla="*/ 120844 w 1008541"/>
                  <a:gd name="connsiteY69" fmla="*/ 974876 h 1008269"/>
                  <a:gd name="connsiteX70" fmla="*/ 178958 w 1008541"/>
                  <a:gd name="connsiteY70" fmla="*/ 438942 h 1008269"/>
                  <a:gd name="connsiteX71" fmla="*/ 190363 w 1008541"/>
                  <a:gd name="connsiteY71" fmla="*/ 438942 h 1008269"/>
                  <a:gd name="connsiteX72" fmla="*/ 306319 w 1008541"/>
                  <a:gd name="connsiteY72" fmla="*/ 438942 h 1008269"/>
                  <a:gd name="connsiteX73" fmla="*/ 350583 w 1008541"/>
                  <a:gd name="connsiteY73" fmla="*/ 426453 h 1008269"/>
                  <a:gd name="connsiteX74" fmla="*/ 462194 w 1008541"/>
                  <a:gd name="connsiteY74" fmla="*/ 340117 h 1008269"/>
                  <a:gd name="connsiteX75" fmla="*/ 469798 w 1008541"/>
                  <a:gd name="connsiteY75" fmla="*/ 311610 h 1008269"/>
                  <a:gd name="connsiteX76" fmla="*/ 445629 w 1008541"/>
                  <a:gd name="connsiteY76" fmla="*/ 292877 h 1008269"/>
                  <a:gd name="connsiteX77" fmla="*/ 416300 w 1008541"/>
                  <a:gd name="connsiteY77" fmla="*/ 301293 h 1008269"/>
                  <a:gd name="connsiteX78" fmla="*/ 313923 w 1008541"/>
                  <a:gd name="connsiteY78" fmla="*/ 378127 h 1008269"/>
                  <a:gd name="connsiteX79" fmla="*/ 277262 w 1008541"/>
                  <a:gd name="connsiteY79" fmla="*/ 390344 h 1008269"/>
                  <a:gd name="connsiteX80" fmla="*/ 149358 w 1008541"/>
                  <a:gd name="connsiteY80" fmla="*/ 390344 h 1008269"/>
                  <a:gd name="connsiteX81" fmla="*/ 32316 w 1008541"/>
                  <a:gd name="connsiteY81" fmla="*/ 507087 h 1008269"/>
                  <a:gd name="connsiteX82" fmla="*/ 32316 w 1008541"/>
                  <a:gd name="connsiteY82" fmla="*/ 631161 h 1008269"/>
                  <a:gd name="connsiteX83" fmla="*/ 84455 w 1008541"/>
                  <a:gd name="connsiteY83" fmla="*/ 683289 h 1008269"/>
                  <a:gd name="connsiteX84" fmla="*/ 191178 w 1008541"/>
                  <a:gd name="connsiteY84" fmla="*/ 683289 h 1008269"/>
                  <a:gd name="connsiteX85" fmla="*/ 227567 w 1008541"/>
                  <a:gd name="connsiteY85" fmla="*/ 719941 h 1008269"/>
                  <a:gd name="connsiteX86" fmla="*/ 227567 w 1008541"/>
                  <a:gd name="connsiteY86" fmla="*/ 813335 h 1008269"/>
                  <a:gd name="connsiteX87" fmla="*/ 259611 w 1008541"/>
                  <a:gd name="connsiteY87" fmla="*/ 845915 h 1008269"/>
                  <a:gd name="connsiteX88" fmla="*/ 292198 w 1008541"/>
                  <a:gd name="connsiteY88" fmla="*/ 813878 h 1008269"/>
                  <a:gd name="connsiteX89" fmla="*/ 292198 w 1008541"/>
                  <a:gd name="connsiteY89" fmla="*/ 665641 h 1008269"/>
                  <a:gd name="connsiteX90" fmla="*/ 244675 w 1008541"/>
                  <a:gd name="connsiteY90" fmla="*/ 618401 h 1008269"/>
                  <a:gd name="connsiteX91" fmla="*/ 187648 w 1008541"/>
                  <a:gd name="connsiteY91" fmla="*/ 618401 h 1008269"/>
                  <a:gd name="connsiteX92" fmla="*/ 178958 w 1008541"/>
                  <a:gd name="connsiteY92" fmla="*/ 617858 h 1008269"/>
                  <a:gd name="connsiteX93" fmla="*/ 178958 w 1008541"/>
                  <a:gd name="connsiteY93" fmla="*/ 438942 h 1008269"/>
                  <a:gd name="connsiteX94" fmla="*/ 324785 w 1008541"/>
                  <a:gd name="connsiteY94" fmla="*/ 740846 h 1008269"/>
                  <a:gd name="connsiteX95" fmla="*/ 620513 w 1008541"/>
                  <a:gd name="connsiteY95" fmla="*/ 535052 h 1008269"/>
                  <a:gd name="connsiteX96" fmla="*/ 594715 w 1008541"/>
                  <a:gd name="connsiteY96" fmla="*/ 523106 h 1008269"/>
                  <a:gd name="connsiteX97" fmla="*/ 583853 w 1008541"/>
                  <a:gd name="connsiteY97" fmla="*/ 523649 h 1008269"/>
                  <a:gd name="connsiteX98" fmla="*/ 553710 w 1008541"/>
                  <a:gd name="connsiteY98" fmla="*/ 542111 h 1008269"/>
                  <a:gd name="connsiteX99" fmla="*/ 465724 w 1008541"/>
                  <a:gd name="connsiteY99" fmla="*/ 454417 h 1008269"/>
                  <a:gd name="connsiteX100" fmla="*/ 484190 w 1008541"/>
                  <a:gd name="connsiteY100" fmla="*/ 424281 h 1008269"/>
                  <a:gd name="connsiteX101" fmla="*/ 486363 w 1008541"/>
                  <a:gd name="connsiteY101" fmla="*/ 416951 h 1008269"/>
                  <a:gd name="connsiteX102" fmla="*/ 468168 w 1008541"/>
                  <a:gd name="connsiteY102" fmla="*/ 377041 h 1008269"/>
                  <a:gd name="connsiteX103" fmla="*/ 380998 w 1008541"/>
                  <a:gd name="connsiteY103" fmla="*/ 444915 h 1008269"/>
                  <a:gd name="connsiteX104" fmla="*/ 310935 w 1008541"/>
                  <a:gd name="connsiteY104" fmla="*/ 471521 h 1008269"/>
                  <a:gd name="connsiteX105" fmla="*/ 268301 w 1008541"/>
                  <a:gd name="connsiteY105" fmla="*/ 471793 h 1008269"/>
                  <a:gd name="connsiteX106" fmla="*/ 211545 w 1008541"/>
                  <a:gd name="connsiteY106" fmla="*/ 471793 h 1008269"/>
                  <a:gd name="connsiteX107" fmla="*/ 211545 w 1008541"/>
                  <a:gd name="connsiteY107" fmla="*/ 585550 h 1008269"/>
                  <a:gd name="connsiteX108" fmla="*/ 223222 w 1008541"/>
                  <a:gd name="connsiteY108" fmla="*/ 585550 h 1008269"/>
                  <a:gd name="connsiteX109" fmla="*/ 325057 w 1008541"/>
                  <a:gd name="connsiteY109" fmla="*/ 687633 h 1008269"/>
                  <a:gd name="connsiteX110" fmla="*/ 324785 w 1008541"/>
                  <a:gd name="connsiteY110" fmla="*/ 740846 h 1008269"/>
                  <a:gd name="connsiteX111" fmla="*/ 454590 w 1008541"/>
                  <a:gd name="connsiteY111" fmla="*/ 257039 h 1008269"/>
                  <a:gd name="connsiteX112" fmla="*/ 454590 w 1008541"/>
                  <a:gd name="connsiteY112" fmla="*/ 259754 h 1008269"/>
                  <a:gd name="connsiteX113" fmla="*/ 460293 w 1008541"/>
                  <a:gd name="connsiteY113" fmla="*/ 262469 h 1008269"/>
                  <a:gd name="connsiteX114" fmla="*/ 497768 w 1008541"/>
                  <a:gd name="connsiteY114" fmla="*/ 345547 h 1008269"/>
                  <a:gd name="connsiteX115" fmla="*/ 497225 w 1008541"/>
                  <a:gd name="connsiteY115" fmla="*/ 355864 h 1008269"/>
                  <a:gd name="connsiteX116" fmla="*/ 520036 w 1008541"/>
                  <a:gd name="connsiteY116" fmla="*/ 408806 h 1008269"/>
                  <a:gd name="connsiteX117" fmla="*/ 519221 w 1008541"/>
                  <a:gd name="connsiteY117" fmla="*/ 429439 h 1008269"/>
                  <a:gd name="connsiteX118" fmla="*/ 506458 w 1008541"/>
                  <a:gd name="connsiteY118" fmla="*/ 449530 h 1008269"/>
                  <a:gd name="connsiteX119" fmla="*/ 557511 w 1008541"/>
                  <a:gd name="connsiteY119" fmla="*/ 500843 h 1008269"/>
                  <a:gd name="connsiteX120" fmla="*/ 582766 w 1008541"/>
                  <a:gd name="connsiteY120" fmla="*/ 485639 h 1008269"/>
                  <a:gd name="connsiteX121" fmla="*/ 594172 w 1008541"/>
                  <a:gd name="connsiteY121" fmla="*/ 485639 h 1008269"/>
                  <a:gd name="connsiteX122" fmla="*/ 663419 w 1008541"/>
                  <a:gd name="connsiteY122" fmla="*/ 514146 h 1008269"/>
                  <a:gd name="connsiteX123" fmla="*/ 671566 w 1008541"/>
                  <a:gd name="connsiteY123" fmla="*/ 522563 h 1008269"/>
                  <a:gd name="connsiteX124" fmla="*/ 678898 w 1008541"/>
                  <a:gd name="connsiteY124" fmla="*/ 552156 h 1008269"/>
                  <a:gd name="connsiteX125" fmla="*/ 750862 w 1008541"/>
                  <a:gd name="connsiteY125" fmla="*/ 552156 h 1008269"/>
                  <a:gd name="connsiteX126" fmla="*/ 758194 w 1008541"/>
                  <a:gd name="connsiteY126" fmla="*/ 522563 h 1008269"/>
                  <a:gd name="connsiteX127" fmla="*/ 766340 w 1008541"/>
                  <a:gd name="connsiteY127" fmla="*/ 514418 h 1008269"/>
                  <a:gd name="connsiteX128" fmla="*/ 835588 w 1008541"/>
                  <a:gd name="connsiteY128" fmla="*/ 485911 h 1008269"/>
                  <a:gd name="connsiteX129" fmla="*/ 846994 w 1008541"/>
                  <a:gd name="connsiteY129" fmla="*/ 485911 h 1008269"/>
                  <a:gd name="connsiteX130" fmla="*/ 871434 w 1008541"/>
                  <a:gd name="connsiteY130" fmla="*/ 500572 h 1008269"/>
                  <a:gd name="connsiteX131" fmla="*/ 923302 w 1008541"/>
                  <a:gd name="connsiteY131" fmla="*/ 449259 h 1008269"/>
                  <a:gd name="connsiteX132" fmla="*/ 908638 w 1008541"/>
                  <a:gd name="connsiteY132" fmla="*/ 425910 h 1008269"/>
                  <a:gd name="connsiteX133" fmla="*/ 908094 w 1008541"/>
                  <a:gd name="connsiteY133" fmla="*/ 412335 h 1008269"/>
                  <a:gd name="connsiteX134" fmla="*/ 936880 w 1008541"/>
                  <a:gd name="connsiteY134" fmla="*/ 344461 h 1008269"/>
                  <a:gd name="connsiteX135" fmla="*/ 945841 w 1008541"/>
                  <a:gd name="connsiteY135" fmla="*/ 335773 h 1008269"/>
                  <a:gd name="connsiteX136" fmla="*/ 974626 w 1008541"/>
                  <a:gd name="connsiteY136" fmla="*/ 328714 h 1008269"/>
                  <a:gd name="connsiteX137" fmla="*/ 974626 w 1008541"/>
                  <a:gd name="connsiteY137" fmla="*/ 256768 h 1008269"/>
                  <a:gd name="connsiteX138" fmla="*/ 945570 w 1008541"/>
                  <a:gd name="connsiteY138" fmla="*/ 249709 h 1008269"/>
                  <a:gd name="connsiteX139" fmla="*/ 936880 w 1008541"/>
                  <a:gd name="connsiteY139" fmla="*/ 241835 h 1008269"/>
                  <a:gd name="connsiteX140" fmla="*/ 907823 w 1008541"/>
                  <a:gd name="connsiteY140" fmla="*/ 171789 h 1008269"/>
                  <a:gd name="connsiteX141" fmla="*/ 908366 w 1008541"/>
                  <a:gd name="connsiteY141" fmla="*/ 160387 h 1008269"/>
                  <a:gd name="connsiteX142" fmla="*/ 923030 w 1008541"/>
                  <a:gd name="connsiteY142" fmla="*/ 135952 h 1008269"/>
                  <a:gd name="connsiteX143" fmla="*/ 871706 w 1008541"/>
                  <a:gd name="connsiteY143" fmla="*/ 84368 h 1008269"/>
                  <a:gd name="connsiteX144" fmla="*/ 848623 w 1008541"/>
                  <a:gd name="connsiteY144" fmla="*/ 98757 h 1008269"/>
                  <a:gd name="connsiteX145" fmla="*/ 833959 w 1008541"/>
                  <a:gd name="connsiteY145" fmla="*/ 99300 h 1008269"/>
                  <a:gd name="connsiteX146" fmla="*/ 766884 w 1008541"/>
                  <a:gd name="connsiteY146" fmla="*/ 71336 h 1008269"/>
                  <a:gd name="connsiteX147" fmla="*/ 757379 w 1008541"/>
                  <a:gd name="connsiteY147" fmla="*/ 61290 h 1008269"/>
                  <a:gd name="connsiteX148" fmla="*/ 750590 w 1008541"/>
                  <a:gd name="connsiteY148" fmla="*/ 32783 h 1008269"/>
                  <a:gd name="connsiteX149" fmla="*/ 678627 w 1008541"/>
                  <a:gd name="connsiteY149" fmla="*/ 32783 h 1008269"/>
                  <a:gd name="connsiteX150" fmla="*/ 671566 w 1008541"/>
                  <a:gd name="connsiteY150" fmla="*/ 61562 h 1008269"/>
                  <a:gd name="connsiteX151" fmla="*/ 663148 w 1008541"/>
                  <a:gd name="connsiteY151" fmla="*/ 70793 h 1008269"/>
                  <a:gd name="connsiteX152" fmla="*/ 594172 w 1008541"/>
                  <a:gd name="connsiteY152" fmla="*/ 99571 h 1008269"/>
                  <a:gd name="connsiteX153" fmla="*/ 582766 w 1008541"/>
                  <a:gd name="connsiteY153" fmla="*/ 99300 h 1008269"/>
                  <a:gd name="connsiteX154" fmla="*/ 558598 w 1008541"/>
                  <a:gd name="connsiteY154" fmla="*/ 84639 h 1008269"/>
                  <a:gd name="connsiteX155" fmla="*/ 507001 w 1008541"/>
                  <a:gd name="connsiteY155" fmla="*/ 136223 h 1008269"/>
                  <a:gd name="connsiteX156" fmla="*/ 520851 w 1008541"/>
                  <a:gd name="connsiteY156" fmla="*/ 158486 h 1008269"/>
                  <a:gd name="connsiteX157" fmla="*/ 521394 w 1008541"/>
                  <a:gd name="connsiteY157" fmla="*/ 173961 h 1008269"/>
                  <a:gd name="connsiteX158" fmla="*/ 493966 w 1008541"/>
                  <a:gd name="connsiteY158" fmla="*/ 240206 h 1008269"/>
                  <a:gd name="connsiteX159" fmla="*/ 483376 w 1008541"/>
                  <a:gd name="connsiteY159" fmla="*/ 250252 h 1008269"/>
                  <a:gd name="connsiteX160" fmla="*/ 454590 w 1008541"/>
                  <a:gd name="connsiteY160" fmla="*/ 257039 h 1008269"/>
                  <a:gd name="connsiteX161" fmla="*/ 162936 w 1008541"/>
                  <a:gd name="connsiteY161" fmla="*/ 195138 h 1008269"/>
                  <a:gd name="connsiteX162" fmla="*/ 80925 w 1008541"/>
                  <a:gd name="connsiteY162" fmla="*/ 276044 h 1008269"/>
                  <a:gd name="connsiteX163" fmla="*/ 161035 w 1008541"/>
                  <a:gd name="connsiteY163" fmla="*/ 357764 h 1008269"/>
                  <a:gd name="connsiteX164" fmla="*/ 243589 w 1008541"/>
                  <a:gd name="connsiteY164" fmla="*/ 277401 h 1008269"/>
                  <a:gd name="connsiteX165" fmla="*/ 162936 w 1008541"/>
                  <a:gd name="connsiteY165" fmla="*/ 195138 h 1008269"/>
                  <a:gd name="connsiteX166" fmla="*/ 33402 w 1008541"/>
                  <a:gd name="connsiteY166" fmla="*/ 699850 h 1008269"/>
                  <a:gd name="connsiteX167" fmla="*/ 32316 w 1008541"/>
                  <a:gd name="connsiteY167" fmla="*/ 702836 h 1008269"/>
                  <a:gd name="connsiteX168" fmla="*/ 32587 w 1008541"/>
                  <a:gd name="connsiteY168" fmla="*/ 944740 h 1008269"/>
                  <a:gd name="connsiteX169" fmla="*/ 39105 w 1008541"/>
                  <a:gd name="connsiteY169" fmla="*/ 962387 h 1008269"/>
                  <a:gd name="connsiteX170" fmla="*/ 74950 w 1008541"/>
                  <a:gd name="connsiteY170" fmla="*/ 974061 h 1008269"/>
                  <a:gd name="connsiteX171" fmla="*/ 97218 w 1008541"/>
                  <a:gd name="connsiteY171" fmla="*/ 941210 h 1008269"/>
                  <a:gd name="connsiteX172" fmla="*/ 97218 w 1008541"/>
                  <a:gd name="connsiteY172" fmla="*/ 722656 h 1008269"/>
                  <a:gd name="connsiteX173" fmla="*/ 96404 w 1008541"/>
                  <a:gd name="connsiteY173" fmla="*/ 715325 h 1008269"/>
                  <a:gd name="connsiteX174" fmla="*/ 33402 w 1008541"/>
                  <a:gd name="connsiteY174" fmla="*/ 699850 h 1008269"/>
                  <a:gd name="connsiteX175" fmla="*/ 130077 w 1008541"/>
                  <a:gd name="connsiteY175" fmla="*/ 876323 h 1008269"/>
                  <a:gd name="connsiteX176" fmla="*/ 192264 w 1008541"/>
                  <a:gd name="connsiteY176" fmla="*/ 832612 h 1008269"/>
                  <a:gd name="connsiteX177" fmla="*/ 196066 w 1008541"/>
                  <a:gd name="connsiteY177" fmla="*/ 825553 h 1008269"/>
                  <a:gd name="connsiteX178" fmla="*/ 194708 w 1008541"/>
                  <a:gd name="connsiteY178" fmla="*/ 772068 h 1008269"/>
                  <a:gd name="connsiteX179" fmla="*/ 194708 w 1008541"/>
                  <a:gd name="connsiteY179" fmla="*/ 716140 h 1008269"/>
                  <a:gd name="connsiteX180" fmla="*/ 130077 w 1008541"/>
                  <a:gd name="connsiteY180" fmla="*/ 716140 h 1008269"/>
                  <a:gd name="connsiteX181" fmla="*/ 130077 w 1008541"/>
                  <a:gd name="connsiteY181" fmla="*/ 876323 h 100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008541" h="1008269">
                    <a:moveTo>
                      <a:pt x="92873" y="366995"/>
                    </a:moveTo>
                    <a:cubicBezTo>
                      <a:pt x="34488" y="317854"/>
                      <a:pt x="39105" y="245365"/>
                      <a:pt x="75493" y="202740"/>
                    </a:cubicBezTo>
                    <a:cubicBezTo>
                      <a:pt x="115141" y="156586"/>
                      <a:pt x="183031" y="149527"/>
                      <a:pt x="231097" y="185636"/>
                    </a:cubicBezTo>
                    <a:cubicBezTo>
                      <a:pt x="272646" y="216858"/>
                      <a:pt x="300616" y="291248"/>
                      <a:pt x="243317" y="357221"/>
                    </a:cubicBezTo>
                    <a:cubicBezTo>
                      <a:pt x="265857" y="357493"/>
                      <a:pt x="287038" y="360479"/>
                      <a:pt x="306591" y="343647"/>
                    </a:cubicBezTo>
                    <a:cubicBezTo>
                      <a:pt x="333475" y="320298"/>
                      <a:pt x="363075" y="300479"/>
                      <a:pt x="391589" y="279302"/>
                    </a:cubicBezTo>
                    <a:cubicBezTo>
                      <a:pt x="400822" y="272515"/>
                      <a:pt x="410869" y="266813"/>
                      <a:pt x="422275" y="259483"/>
                    </a:cubicBezTo>
                    <a:cubicBezTo>
                      <a:pt x="422275" y="254867"/>
                      <a:pt x="422546" y="247808"/>
                      <a:pt x="422275" y="241021"/>
                    </a:cubicBezTo>
                    <a:cubicBezTo>
                      <a:pt x="421732" y="233962"/>
                      <a:pt x="423089" y="229890"/>
                      <a:pt x="431508" y="228804"/>
                    </a:cubicBezTo>
                    <a:cubicBezTo>
                      <a:pt x="440741" y="227718"/>
                      <a:pt x="449974" y="225003"/>
                      <a:pt x="459207" y="222016"/>
                    </a:cubicBezTo>
                    <a:cubicBezTo>
                      <a:pt x="462466" y="220930"/>
                      <a:pt x="465724" y="217672"/>
                      <a:pt x="467082" y="214686"/>
                    </a:cubicBezTo>
                    <a:cubicBezTo>
                      <a:pt x="473328" y="200839"/>
                      <a:pt x="479302" y="186722"/>
                      <a:pt x="484462" y="172604"/>
                    </a:cubicBezTo>
                    <a:cubicBezTo>
                      <a:pt x="485820" y="169346"/>
                      <a:pt x="485548" y="164187"/>
                      <a:pt x="483919" y="160930"/>
                    </a:cubicBezTo>
                    <a:cubicBezTo>
                      <a:pt x="478216" y="150341"/>
                      <a:pt x="471427" y="140024"/>
                      <a:pt x="465453" y="130250"/>
                    </a:cubicBezTo>
                    <a:cubicBezTo>
                      <a:pt x="494510" y="100929"/>
                      <a:pt x="523295" y="72422"/>
                      <a:pt x="552895" y="42829"/>
                    </a:cubicBezTo>
                    <a:cubicBezTo>
                      <a:pt x="562399" y="48801"/>
                      <a:pt x="572719" y="55589"/>
                      <a:pt x="583853" y="61290"/>
                    </a:cubicBezTo>
                    <a:cubicBezTo>
                      <a:pt x="587111" y="62919"/>
                      <a:pt x="591999" y="63191"/>
                      <a:pt x="595530" y="61833"/>
                    </a:cubicBezTo>
                    <a:cubicBezTo>
                      <a:pt x="609379" y="56675"/>
                      <a:pt x="623229" y="50973"/>
                      <a:pt x="636535" y="44729"/>
                    </a:cubicBezTo>
                    <a:cubicBezTo>
                      <a:pt x="640065" y="43100"/>
                      <a:pt x="643867" y="39028"/>
                      <a:pt x="644953" y="35498"/>
                    </a:cubicBezTo>
                    <a:cubicBezTo>
                      <a:pt x="648212" y="25996"/>
                      <a:pt x="649570" y="15679"/>
                      <a:pt x="652557" y="5905"/>
                    </a:cubicBezTo>
                    <a:cubicBezTo>
                      <a:pt x="653372" y="3462"/>
                      <a:pt x="657174" y="204"/>
                      <a:pt x="659889" y="204"/>
                    </a:cubicBezTo>
                    <a:cubicBezTo>
                      <a:pt x="696821" y="-68"/>
                      <a:pt x="733753" y="-68"/>
                      <a:pt x="770685" y="204"/>
                    </a:cubicBezTo>
                    <a:cubicBezTo>
                      <a:pt x="773401" y="204"/>
                      <a:pt x="777474" y="3733"/>
                      <a:pt x="778289" y="6448"/>
                    </a:cubicBezTo>
                    <a:cubicBezTo>
                      <a:pt x="781819" y="17851"/>
                      <a:pt x="781005" y="31969"/>
                      <a:pt x="787794" y="40114"/>
                    </a:cubicBezTo>
                    <a:cubicBezTo>
                      <a:pt x="794583" y="47987"/>
                      <a:pt x="809518" y="48258"/>
                      <a:pt x="819295" y="54503"/>
                    </a:cubicBezTo>
                    <a:cubicBezTo>
                      <a:pt x="835860" y="65363"/>
                      <a:pt x="849981" y="63462"/>
                      <a:pt x="864373" y="50973"/>
                    </a:cubicBezTo>
                    <a:cubicBezTo>
                      <a:pt x="868447" y="47444"/>
                      <a:pt x="873606" y="45272"/>
                      <a:pt x="877137" y="43100"/>
                    </a:cubicBezTo>
                    <a:cubicBezTo>
                      <a:pt x="906465" y="72422"/>
                      <a:pt x="935250" y="101200"/>
                      <a:pt x="964850" y="131065"/>
                    </a:cubicBezTo>
                    <a:cubicBezTo>
                      <a:pt x="959419" y="139753"/>
                      <a:pt x="952630" y="150341"/>
                      <a:pt x="946656" y="161201"/>
                    </a:cubicBezTo>
                    <a:cubicBezTo>
                      <a:pt x="945027" y="164187"/>
                      <a:pt x="945027" y="168803"/>
                      <a:pt x="946113" y="172061"/>
                    </a:cubicBezTo>
                    <a:cubicBezTo>
                      <a:pt x="951544" y="186179"/>
                      <a:pt x="957247" y="200297"/>
                      <a:pt x="963764" y="214143"/>
                    </a:cubicBezTo>
                    <a:cubicBezTo>
                      <a:pt x="965393" y="217401"/>
                      <a:pt x="968924" y="220930"/>
                      <a:pt x="972454" y="222016"/>
                    </a:cubicBezTo>
                    <a:cubicBezTo>
                      <a:pt x="982230" y="225003"/>
                      <a:pt x="992278" y="226632"/>
                      <a:pt x="1001782" y="229618"/>
                    </a:cubicBezTo>
                    <a:cubicBezTo>
                      <a:pt x="1004498" y="230433"/>
                      <a:pt x="1006399" y="234505"/>
                      <a:pt x="1008300" y="237492"/>
                    </a:cubicBezTo>
                    <a:cubicBezTo>
                      <a:pt x="1008843" y="238306"/>
                      <a:pt x="1008300" y="240206"/>
                      <a:pt x="1008300" y="241564"/>
                    </a:cubicBezTo>
                    <a:cubicBezTo>
                      <a:pt x="1008300" y="493513"/>
                      <a:pt x="1008300" y="745733"/>
                      <a:pt x="1008300" y="997682"/>
                    </a:cubicBezTo>
                    <a:cubicBezTo>
                      <a:pt x="1008300" y="1000668"/>
                      <a:pt x="1008300" y="1003655"/>
                      <a:pt x="1008300" y="1008270"/>
                    </a:cubicBezTo>
                    <a:cubicBezTo>
                      <a:pt x="1004226" y="1008270"/>
                      <a:pt x="1000696" y="1008270"/>
                      <a:pt x="997166" y="1008270"/>
                    </a:cubicBezTo>
                    <a:cubicBezTo>
                      <a:pt x="688131" y="1008270"/>
                      <a:pt x="379097" y="1008270"/>
                      <a:pt x="70062" y="1008270"/>
                    </a:cubicBezTo>
                    <a:cubicBezTo>
                      <a:pt x="26884" y="1008270"/>
                      <a:pt x="0" y="981120"/>
                      <a:pt x="0" y="937681"/>
                    </a:cubicBezTo>
                    <a:cubicBezTo>
                      <a:pt x="0" y="795417"/>
                      <a:pt x="0" y="653153"/>
                      <a:pt x="0" y="510888"/>
                    </a:cubicBezTo>
                    <a:cubicBezTo>
                      <a:pt x="0" y="444643"/>
                      <a:pt x="29872" y="397131"/>
                      <a:pt x="90158" y="369439"/>
                    </a:cubicBezTo>
                    <a:cubicBezTo>
                      <a:pt x="90701" y="368896"/>
                      <a:pt x="91515" y="368081"/>
                      <a:pt x="92873" y="366995"/>
                    </a:cubicBezTo>
                    <a:close/>
                    <a:moveTo>
                      <a:pt x="120844" y="974876"/>
                    </a:moveTo>
                    <a:cubicBezTo>
                      <a:pt x="406524" y="974876"/>
                      <a:pt x="690847" y="974876"/>
                      <a:pt x="974898" y="974876"/>
                    </a:cubicBezTo>
                    <a:cubicBezTo>
                      <a:pt x="974898" y="770439"/>
                      <a:pt x="974898" y="566545"/>
                      <a:pt x="974898" y="362923"/>
                    </a:cubicBezTo>
                    <a:cubicBezTo>
                      <a:pt x="974083" y="362380"/>
                      <a:pt x="973269" y="361565"/>
                      <a:pt x="972454" y="361022"/>
                    </a:cubicBezTo>
                    <a:cubicBezTo>
                      <a:pt x="969467" y="364552"/>
                      <a:pt x="965122" y="367538"/>
                      <a:pt x="963221" y="371611"/>
                    </a:cubicBezTo>
                    <a:cubicBezTo>
                      <a:pt x="956975" y="385186"/>
                      <a:pt x="951272" y="398760"/>
                      <a:pt x="946113" y="412607"/>
                    </a:cubicBezTo>
                    <a:cubicBezTo>
                      <a:pt x="944755" y="416136"/>
                      <a:pt x="945027" y="421023"/>
                      <a:pt x="946656" y="424281"/>
                    </a:cubicBezTo>
                    <a:cubicBezTo>
                      <a:pt x="952359" y="434869"/>
                      <a:pt x="959148" y="445186"/>
                      <a:pt x="965122" y="454689"/>
                    </a:cubicBezTo>
                    <a:cubicBezTo>
                      <a:pt x="935793" y="484010"/>
                      <a:pt x="906737" y="513060"/>
                      <a:pt x="877408" y="542382"/>
                    </a:cubicBezTo>
                    <a:cubicBezTo>
                      <a:pt x="867904" y="536409"/>
                      <a:pt x="857856" y="529893"/>
                      <a:pt x="846994" y="523920"/>
                    </a:cubicBezTo>
                    <a:cubicBezTo>
                      <a:pt x="843735" y="522291"/>
                      <a:pt x="838847" y="522020"/>
                      <a:pt x="835316" y="523377"/>
                    </a:cubicBezTo>
                    <a:cubicBezTo>
                      <a:pt x="821467" y="528536"/>
                      <a:pt x="807617" y="534237"/>
                      <a:pt x="794311" y="540753"/>
                    </a:cubicBezTo>
                    <a:cubicBezTo>
                      <a:pt x="790781" y="542382"/>
                      <a:pt x="786979" y="546183"/>
                      <a:pt x="785893" y="549984"/>
                    </a:cubicBezTo>
                    <a:cubicBezTo>
                      <a:pt x="782634" y="559486"/>
                      <a:pt x="781276" y="569803"/>
                      <a:pt x="778289" y="579577"/>
                    </a:cubicBezTo>
                    <a:cubicBezTo>
                      <a:pt x="777474" y="582021"/>
                      <a:pt x="773673" y="585278"/>
                      <a:pt x="771229" y="585278"/>
                    </a:cubicBezTo>
                    <a:cubicBezTo>
                      <a:pt x="734296" y="585550"/>
                      <a:pt x="697364" y="585550"/>
                      <a:pt x="660432" y="585278"/>
                    </a:cubicBezTo>
                    <a:cubicBezTo>
                      <a:pt x="657717" y="585278"/>
                      <a:pt x="653643" y="581749"/>
                      <a:pt x="652829" y="579034"/>
                    </a:cubicBezTo>
                    <a:cubicBezTo>
                      <a:pt x="650113" y="572247"/>
                      <a:pt x="649027" y="564916"/>
                      <a:pt x="647126" y="557857"/>
                    </a:cubicBezTo>
                    <a:cubicBezTo>
                      <a:pt x="645225" y="558672"/>
                      <a:pt x="644139" y="558943"/>
                      <a:pt x="643324" y="559486"/>
                    </a:cubicBezTo>
                    <a:cubicBezTo>
                      <a:pt x="539045" y="631976"/>
                      <a:pt x="434767" y="704465"/>
                      <a:pt x="330759" y="777226"/>
                    </a:cubicBezTo>
                    <a:cubicBezTo>
                      <a:pt x="328044" y="779127"/>
                      <a:pt x="325871" y="783471"/>
                      <a:pt x="325600" y="787000"/>
                    </a:cubicBezTo>
                    <a:cubicBezTo>
                      <a:pt x="324785" y="796503"/>
                      <a:pt x="325600" y="806005"/>
                      <a:pt x="325328" y="815507"/>
                    </a:cubicBezTo>
                    <a:cubicBezTo>
                      <a:pt x="323970" y="855960"/>
                      <a:pt x="286224" y="886097"/>
                      <a:pt x="246847" y="876594"/>
                    </a:cubicBezTo>
                    <a:cubicBezTo>
                      <a:pt x="234627" y="873608"/>
                      <a:pt x="223765" y="866549"/>
                      <a:pt x="210730" y="860576"/>
                    </a:cubicBezTo>
                    <a:cubicBezTo>
                      <a:pt x="186561" y="877409"/>
                      <a:pt x="160220" y="895599"/>
                      <a:pt x="134422" y="914061"/>
                    </a:cubicBezTo>
                    <a:cubicBezTo>
                      <a:pt x="131978" y="915961"/>
                      <a:pt x="130348" y="920848"/>
                      <a:pt x="130348" y="924378"/>
                    </a:cubicBezTo>
                    <a:cubicBezTo>
                      <a:pt x="129805" y="941210"/>
                      <a:pt x="130620" y="958586"/>
                      <a:pt x="120844" y="974876"/>
                    </a:cubicBezTo>
                    <a:close/>
                    <a:moveTo>
                      <a:pt x="178958" y="438942"/>
                    </a:moveTo>
                    <a:cubicBezTo>
                      <a:pt x="183031" y="438942"/>
                      <a:pt x="186561" y="438942"/>
                      <a:pt x="190363" y="438942"/>
                    </a:cubicBezTo>
                    <a:cubicBezTo>
                      <a:pt x="228925" y="438942"/>
                      <a:pt x="267486" y="438942"/>
                      <a:pt x="306319" y="438942"/>
                    </a:cubicBezTo>
                    <a:cubicBezTo>
                      <a:pt x="322341" y="438942"/>
                      <a:pt x="337820" y="435955"/>
                      <a:pt x="350583" y="426453"/>
                    </a:cubicBezTo>
                    <a:cubicBezTo>
                      <a:pt x="388330" y="398217"/>
                      <a:pt x="425262" y="369167"/>
                      <a:pt x="462194" y="340117"/>
                    </a:cubicBezTo>
                    <a:cubicBezTo>
                      <a:pt x="471155" y="333058"/>
                      <a:pt x="473599" y="322741"/>
                      <a:pt x="469798" y="311610"/>
                    </a:cubicBezTo>
                    <a:cubicBezTo>
                      <a:pt x="465996" y="300207"/>
                      <a:pt x="457577" y="293963"/>
                      <a:pt x="445629" y="292877"/>
                    </a:cubicBezTo>
                    <a:cubicBezTo>
                      <a:pt x="434767" y="291519"/>
                      <a:pt x="425262" y="294506"/>
                      <a:pt x="416300" y="301293"/>
                    </a:cubicBezTo>
                    <a:cubicBezTo>
                      <a:pt x="382356" y="327085"/>
                      <a:pt x="348139" y="352335"/>
                      <a:pt x="313923" y="378127"/>
                    </a:cubicBezTo>
                    <a:cubicBezTo>
                      <a:pt x="303060" y="386543"/>
                      <a:pt x="291112" y="390344"/>
                      <a:pt x="277262" y="390344"/>
                    </a:cubicBezTo>
                    <a:cubicBezTo>
                      <a:pt x="234627" y="390073"/>
                      <a:pt x="191992" y="390073"/>
                      <a:pt x="149358" y="390344"/>
                    </a:cubicBezTo>
                    <a:cubicBezTo>
                      <a:pt x="82011" y="390616"/>
                      <a:pt x="32587" y="439756"/>
                      <a:pt x="32316" y="507087"/>
                    </a:cubicBezTo>
                    <a:cubicBezTo>
                      <a:pt x="32044" y="548355"/>
                      <a:pt x="32316" y="589622"/>
                      <a:pt x="32316" y="631161"/>
                    </a:cubicBezTo>
                    <a:cubicBezTo>
                      <a:pt x="32316" y="662926"/>
                      <a:pt x="52683" y="683289"/>
                      <a:pt x="84455" y="683289"/>
                    </a:cubicBezTo>
                    <a:cubicBezTo>
                      <a:pt x="120029" y="683289"/>
                      <a:pt x="155604" y="683289"/>
                      <a:pt x="191178" y="683289"/>
                    </a:cubicBezTo>
                    <a:cubicBezTo>
                      <a:pt x="214532" y="683289"/>
                      <a:pt x="227567" y="696321"/>
                      <a:pt x="227567" y="719941"/>
                    </a:cubicBezTo>
                    <a:cubicBezTo>
                      <a:pt x="227567" y="751163"/>
                      <a:pt x="227295" y="782385"/>
                      <a:pt x="227567" y="813335"/>
                    </a:cubicBezTo>
                    <a:cubicBezTo>
                      <a:pt x="227838" y="831797"/>
                      <a:pt x="241959" y="845644"/>
                      <a:pt x="259611" y="845915"/>
                    </a:cubicBezTo>
                    <a:cubicBezTo>
                      <a:pt x="277262" y="846187"/>
                      <a:pt x="292198" y="832069"/>
                      <a:pt x="292198" y="813878"/>
                    </a:cubicBezTo>
                    <a:cubicBezTo>
                      <a:pt x="292469" y="764466"/>
                      <a:pt x="292741" y="715054"/>
                      <a:pt x="292198" y="665641"/>
                    </a:cubicBezTo>
                    <a:cubicBezTo>
                      <a:pt x="291926" y="639578"/>
                      <a:pt x="270745" y="618944"/>
                      <a:pt x="244675" y="618401"/>
                    </a:cubicBezTo>
                    <a:cubicBezTo>
                      <a:pt x="225666" y="618130"/>
                      <a:pt x="206657" y="618401"/>
                      <a:pt x="187648" y="618401"/>
                    </a:cubicBezTo>
                    <a:cubicBezTo>
                      <a:pt x="184660" y="618401"/>
                      <a:pt x="181945" y="618130"/>
                      <a:pt x="178958" y="617858"/>
                    </a:cubicBezTo>
                    <a:cubicBezTo>
                      <a:pt x="178958" y="557586"/>
                      <a:pt x="178958" y="498943"/>
                      <a:pt x="178958" y="438942"/>
                    </a:cubicBezTo>
                    <a:close/>
                    <a:moveTo>
                      <a:pt x="324785" y="740846"/>
                    </a:moveTo>
                    <a:cubicBezTo>
                      <a:pt x="424176" y="671614"/>
                      <a:pt x="521665" y="603740"/>
                      <a:pt x="620513" y="535052"/>
                    </a:cubicBezTo>
                    <a:cubicBezTo>
                      <a:pt x="611009" y="530708"/>
                      <a:pt x="603133" y="526364"/>
                      <a:pt x="594715" y="523106"/>
                    </a:cubicBezTo>
                    <a:cubicBezTo>
                      <a:pt x="591456" y="522020"/>
                      <a:pt x="586840" y="522020"/>
                      <a:pt x="583853" y="523649"/>
                    </a:cubicBezTo>
                    <a:cubicBezTo>
                      <a:pt x="572990" y="529622"/>
                      <a:pt x="562399" y="536409"/>
                      <a:pt x="553710" y="542111"/>
                    </a:cubicBezTo>
                    <a:cubicBezTo>
                      <a:pt x="523838" y="512517"/>
                      <a:pt x="495053" y="483467"/>
                      <a:pt x="465724" y="454417"/>
                    </a:cubicBezTo>
                    <a:cubicBezTo>
                      <a:pt x="471699" y="444915"/>
                      <a:pt x="477944" y="434598"/>
                      <a:pt x="484190" y="424281"/>
                    </a:cubicBezTo>
                    <a:cubicBezTo>
                      <a:pt x="485548" y="422109"/>
                      <a:pt x="487177" y="418851"/>
                      <a:pt x="486363" y="416951"/>
                    </a:cubicBezTo>
                    <a:cubicBezTo>
                      <a:pt x="480660" y="403647"/>
                      <a:pt x="474414" y="390887"/>
                      <a:pt x="468168" y="377041"/>
                    </a:cubicBezTo>
                    <a:cubicBezTo>
                      <a:pt x="438568" y="400118"/>
                      <a:pt x="409783" y="422381"/>
                      <a:pt x="380998" y="444915"/>
                    </a:cubicBezTo>
                    <a:cubicBezTo>
                      <a:pt x="360359" y="461205"/>
                      <a:pt x="337277" y="470707"/>
                      <a:pt x="310935" y="471521"/>
                    </a:cubicBezTo>
                    <a:cubicBezTo>
                      <a:pt x="296814" y="472064"/>
                      <a:pt x="282422" y="471793"/>
                      <a:pt x="268301" y="471793"/>
                    </a:cubicBezTo>
                    <a:cubicBezTo>
                      <a:pt x="249563" y="471793"/>
                      <a:pt x="230554" y="471793"/>
                      <a:pt x="211545" y="471793"/>
                    </a:cubicBezTo>
                    <a:cubicBezTo>
                      <a:pt x="211545" y="510345"/>
                      <a:pt x="211545" y="547540"/>
                      <a:pt x="211545" y="585550"/>
                    </a:cubicBezTo>
                    <a:cubicBezTo>
                      <a:pt x="215890" y="585550"/>
                      <a:pt x="219691" y="585821"/>
                      <a:pt x="223222" y="585550"/>
                    </a:cubicBezTo>
                    <a:cubicBezTo>
                      <a:pt x="288668" y="579306"/>
                      <a:pt x="330759" y="620302"/>
                      <a:pt x="325057" y="687633"/>
                    </a:cubicBezTo>
                    <a:cubicBezTo>
                      <a:pt x="323699" y="704465"/>
                      <a:pt x="324785" y="721841"/>
                      <a:pt x="324785" y="740846"/>
                    </a:cubicBezTo>
                    <a:close/>
                    <a:moveTo>
                      <a:pt x="454590" y="257039"/>
                    </a:moveTo>
                    <a:cubicBezTo>
                      <a:pt x="454590" y="257854"/>
                      <a:pt x="454590" y="258940"/>
                      <a:pt x="454590" y="259754"/>
                    </a:cubicBezTo>
                    <a:cubicBezTo>
                      <a:pt x="456491" y="260569"/>
                      <a:pt x="458392" y="261655"/>
                      <a:pt x="460293" y="262469"/>
                    </a:cubicBezTo>
                    <a:cubicBezTo>
                      <a:pt x="497225" y="275501"/>
                      <a:pt x="512432" y="309438"/>
                      <a:pt x="497768" y="345547"/>
                    </a:cubicBezTo>
                    <a:cubicBezTo>
                      <a:pt x="496410" y="348534"/>
                      <a:pt x="495867" y="352878"/>
                      <a:pt x="497225" y="355864"/>
                    </a:cubicBezTo>
                    <a:cubicBezTo>
                      <a:pt x="504286" y="373783"/>
                      <a:pt x="511346" y="391702"/>
                      <a:pt x="520036" y="408806"/>
                    </a:cubicBezTo>
                    <a:cubicBezTo>
                      <a:pt x="524381" y="416951"/>
                      <a:pt x="524653" y="422381"/>
                      <a:pt x="519221" y="429439"/>
                    </a:cubicBezTo>
                    <a:cubicBezTo>
                      <a:pt x="514333" y="436227"/>
                      <a:pt x="510260" y="443557"/>
                      <a:pt x="506458" y="449530"/>
                    </a:cubicBezTo>
                    <a:cubicBezTo>
                      <a:pt x="523838" y="466906"/>
                      <a:pt x="540403" y="483739"/>
                      <a:pt x="557511" y="500843"/>
                    </a:cubicBezTo>
                    <a:cubicBezTo>
                      <a:pt x="565387" y="495956"/>
                      <a:pt x="573805" y="490255"/>
                      <a:pt x="582766" y="485639"/>
                    </a:cubicBezTo>
                    <a:cubicBezTo>
                      <a:pt x="585753" y="484010"/>
                      <a:pt x="591456" y="484010"/>
                      <a:pt x="594172" y="485639"/>
                    </a:cubicBezTo>
                    <a:cubicBezTo>
                      <a:pt x="615897" y="498400"/>
                      <a:pt x="638979" y="507902"/>
                      <a:pt x="663419" y="514146"/>
                    </a:cubicBezTo>
                    <a:cubicBezTo>
                      <a:pt x="666678" y="514961"/>
                      <a:pt x="670480" y="519033"/>
                      <a:pt x="671566" y="522563"/>
                    </a:cubicBezTo>
                    <a:cubicBezTo>
                      <a:pt x="674553" y="532065"/>
                      <a:pt x="676454" y="542111"/>
                      <a:pt x="678898" y="552156"/>
                    </a:cubicBezTo>
                    <a:cubicBezTo>
                      <a:pt x="703067" y="552156"/>
                      <a:pt x="726693" y="552156"/>
                      <a:pt x="750862" y="552156"/>
                    </a:cubicBezTo>
                    <a:cubicBezTo>
                      <a:pt x="753306" y="542111"/>
                      <a:pt x="754935" y="532065"/>
                      <a:pt x="758194" y="522563"/>
                    </a:cubicBezTo>
                    <a:cubicBezTo>
                      <a:pt x="759280" y="519305"/>
                      <a:pt x="763082" y="515232"/>
                      <a:pt x="766340" y="514418"/>
                    </a:cubicBezTo>
                    <a:cubicBezTo>
                      <a:pt x="790781" y="508173"/>
                      <a:pt x="813863" y="498671"/>
                      <a:pt x="835588" y="485911"/>
                    </a:cubicBezTo>
                    <a:cubicBezTo>
                      <a:pt x="838575" y="484282"/>
                      <a:pt x="844006" y="484282"/>
                      <a:pt x="846994" y="485911"/>
                    </a:cubicBezTo>
                    <a:cubicBezTo>
                      <a:pt x="855955" y="490526"/>
                      <a:pt x="864373" y="496228"/>
                      <a:pt x="871434" y="500572"/>
                    </a:cubicBezTo>
                    <a:cubicBezTo>
                      <a:pt x="889085" y="483196"/>
                      <a:pt x="905922" y="466363"/>
                      <a:pt x="923302" y="449259"/>
                    </a:cubicBezTo>
                    <a:cubicBezTo>
                      <a:pt x="918685" y="441928"/>
                      <a:pt x="914069" y="433783"/>
                      <a:pt x="908638" y="425910"/>
                    </a:cubicBezTo>
                    <a:cubicBezTo>
                      <a:pt x="905379" y="421295"/>
                      <a:pt x="905650" y="417494"/>
                      <a:pt x="908094" y="412335"/>
                    </a:cubicBezTo>
                    <a:cubicBezTo>
                      <a:pt x="918142" y="389801"/>
                      <a:pt x="926832" y="366995"/>
                      <a:pt x="936880" y="344461"/>
                    </a:cubicBezTo>
                    <a:cubicBezTo>
                      <a:pt x="938509" y="340932"/>
                      <a:pt x="942311" y="337131"/>
                      <a:pt x="945841" y="335773"/>
                    </a:cubicBezTo>
                    <a:cubicBezTo>
                      <a:pt x="955346" y="332515"/>
                      <a:pt x="965122" y="330886"/>
                      <a:pt x="974626" y="328714"/>
                    </a:cubicBezTo>
                    <a:cubicBezTo>
                      <a:pt x="974626" y="304008"/>
                      <a:pt x="974626" y="280388"/>
                      <a:pt x="974626" y="256768"/>
                    </a:cubicBezTo>
                    <a:cubicBezTo>
                      <a:pt x="964579" y="254324"/>
                      <a:pt x="954803" y="252695"/>
                      <a:pt x="945570" y="249709"/>
                    </a:cubicBezTo>
                    <a:cubicBezTo>
                      <a:pt x="942039" y="248623"/>
                      <a:pt x="937694" y="245093"/>
                      <a:pt x="936880" y="241835"/>
                    </a:cubicBezTo>
                    <a:cubicBezTo>
                      <a:pt x="930634" y="217129"/>
                      <a:pt x="920858" y="193781"/>
                      <a:pt x="907823" y="171789"/>
                    </a:cubicBezTo>
                    <a:cubicBezTo>
                      <a:pt x="906193" y="169074"/>
                      <a:pt x="906737" y="163373"/>
                      <a:pt x="908366" y="160387"/>
                    </a:cubicBezTo>
                    <a:cubicBezTo>
                      <a:pt x="912982" y="151427"/>
                      <a:pt x="918685" y="143011"/>
                      <a:pt x="923030" y="135952"/>
                    </a:cubicBezTo>
                    <a:cubicBezTo>
                      <a:pt x="905379" y="118305"/>
                      <a:pt x="888814" y="101743"/>
                      <a:pt x="871706" y="84368"/>
                    </a:cubicBezTo>
                    <a:cubicBezTo>
                      <a:pt x="864645" y="88711"/>
                      <a:pt x="856227" y="93327"/>
                      <a:pt x="848623" y="98757"/>
                    </a:cubicBezTo>
                    <a:cubicBezTo>
                      <a:pt x="843463" y="102286"/>
                      <a:pt x="839661" y="101743"/>
                      <a:pt x="833959" y="99300"/>
                    </a:cubicBezTo>
                    <a:cubicBezTo>
                      <a:pt x="811962" y="89526"/>
                      <a:pt x="789423" y="80024"/>
                      <a:pt x="766884" y="71336"/>
                    </a:cubicBezTo>
                    <a:cubicBezTo>
                      <a:pt x="761181" y="69164"/>
                      <a:pt x="758465" y="66992"/>
                      <a:pt x="757379" y="61290"/>
                    </a:cubicBezTo>
                    <a:cubicBezTo>
                      <a:pt x="755478" y="51788"/>
                      <a:pt x="753034" y="42286"/>
                      <a:pt x="750590" y="32783"/>
                    </a:cubicBezTo>
                    <a:cubicBezTo>
                      <a:pt x="726421" y="32783"/>
                      <a:pt x="702796" y="32783"/>
                      <a:pt x="678627" y="32783"/>
                    </a:cubicBezTo>
                    <a:cubicBezTo>
                      <a:pt x="676183" y="42557"/>
                      <a:pt x="674553" y="52331"/>
                      <a:pt x="671566" y="61562"/>
                    </a:cubicBezTo>
                    <a:cubicBezTo>
                      <a:pt x="670208" y="65091"/>
                      <a:pt x="666678" y="69707"/>
                      <a:pt x="663148" y="70793"/>
                    </a:cubicBezTo>
                    <a:cubicBezTo>
                      <a:pt x="638708" y="77037"/>
                      <a:pt x="615897" y="86811"/>
                      <a:pt x="594172" y="99571"/>
                    </a:cubicBezTo>
                    <a:cubicBezTo>
                      <a:pt x="591185" y="101200"/>
                      <a:pt x="585753" y="100929"/>
                      <a:pt x="582766" y="99300"/>
                    </a:cubicBezTo>
                    <a:cubicBezTo>
                      <a:pt x="573805" y="94684"/>
                      <a:pt x="565387" y="88983"/>
                      <a:pt x="558598" y="84639"/>
                    </a:cubicBezTo>
                    <a:cubicBezTo>
                      <a:pt x="540946" y="102286"/>
                      <a:pt x="524110" y="119119"/>
                      <a:pt x="507001" y="136223"/>
                    </a:cubicBezTo>
                    <a:cubicBezTo>
                      <a:pt x="511075" y="143011"/>
                      <a:pt x="515691" y="150884"/>
                      <a:pt x="520851" y="158486"/>
                    </a:cubicBezTo>
                    <a:cubicBezTo>
                      <a:pt x="524653" y="163916"/>
                      <a:pt x="524110" y="167988"/>
                      <a:pt x="521394" y="173961"/>
                    </a:cubicBezTo>
                    <a:cubicBezTo>
                      <a:pt x="511618" y="195681"/>
                      <a:pt x="502385" y="217944"/>
                      <a:pt x="493966" y="240206"/>
                    </a:cubicBezTo>
                    <a:cubicBezTo>
                      <a:pt x="491794" y="246179"/>
                      <a:pt x="489350" y="249166"/>
                      <a:pt x="483376" y="250252"/>
                    </a:cubicBezTo>
                    <a:cubicBezTo>
                      <a:pt x="473871" y="252152"/>
                      <a:pt x="464366" y="254596"/>
                      <a:pt x="454590" y="257039"/>
                    </a:cubicBezTo>
                    <a:close/>
                    <a:moveTo>
                      <a:pt x="162936" y="195138"/>
                    </a:moveTo>
                    <a:cubicBezTo>
                      <a:pt x="118128" y="194867"/>
                      <a:pt x="81196" y="231247"/>
                      <a:pt x="80925" y="276044"/>
                    </a:cubicBezTo>
                    <a:cubicBezTo>
                      <a:pt x="80653" y="320298"/>
                      <a:pt x="116771" y="357221"/>
                      <a:pt x="161035" y="357764"/>
                    </a:cubicBezTo>
                    <a:cubicBezTo>
                      <a:pt x="206114" y="358307"/>
                      <a:pt x="243046" y="322198"/>
                      <a:pt x="243589" y="277401"/>
                    </a:cubicBezTo>
                    <a:cubicBezTo>
                      <a:pt x="243860" y="232333"/>
                      <a:pt x="207743" y="195410"/>
                      <a:pt x="162936" y="195138"/>
                    </a:cubicBezTo>
                    <a:close/>
                    <a:moveTo>
                      <a:pt x="33402" y="699850"/>
                    </a:moveTo>
                    <a:cubicBezTo>
                      <a:pt x="32587" y="701750"/>
                      <a:pt x="32316" y="702293"/>
                      <a:pt x="32316" y="702836"/>
                    </a:cubicBezTo>
                    <a:cubicBezTo>
                      <a:pt x="32316" y="783471"/>
                      <a:pt x="32044" y="864105"/>
                      <a:pt x="32587" y="944740"/>
                    </a:cubicBezTo>
                    <a:cubicBezTo>
                      <a:pt x="32587" y="950713"/>
                      <a:pt x="35574" y="957229"/>
                      <a:pt x="39105" y="962387"/>
                    </a:cubicBezTo>
                    <a:cubicBezTo>
                      <a:pt x="47251" y="974333"/>
                      <a:pt x="61644" y="978405"/>
                      <a:pt x="74950" y="974061"/>
                    </a:cubicBezTo>
                    <a:cubicBezTo>
                      <a:pt x="89071" y="969446"/>
                      <a:pt x="97218" y="957500"/>
                      <a:pt x="97218" y="941210"/>
                    </a:cubicBezTo>
                    <a:cubicBezTo>
                      <a:pt x="97218" y="868449"/>
                      <a:pt x="97218" y="795417"/>
                      <a:pt x="97218" y="722656"/>
                    </a:cubicBezTo>
                    <a:cubicBezTo>
                      <a:pt x="97218" y="720484"/>
                      <a:pt x="96675" y="718312"/>
                      <a:pt x="96404" y="715325"/>
                    </a:cubicBezTo>
                    <a:cubicBezTo>
                      <a:pt x="73593" y="716954"/>
                      <a:pt x="52411" y="713696"/>
                      <a:pt x="33402" y="699850"/>
                    </a:cubicBezTo>
                    <a:close/>
                    <a:moveTo>
                      <a:pt x="130077" y="876323"/>
                    </a:moveTo>
                    <a:cubicBezTo>
                      <a:pt x="151802" y="861119"/>
                      <a:pt x="172169" y="847001"/>
                      <a:pt x="192264" y="832612"/>
                    </a:cubicBezTo>
                    <a:cubicBezTo>
                      <a:pt x="194165" y="831254"/>
                      <a:pt x="196066" y="827996"/>
                      <a:pt x="196066" y="825553"/>
                    </a:cubicBezTo>
                    <a:cubicBezTo>
                      <a:pt x="195794" y="807634"/>
                      <a:pt x="194980" y="789715"/>
                      <a:pt x="194708" y="772068"/>
                    </a:cubicBezTo>
                    <a:cubicBezTo>
                      <a:pt x="194436" y="753606"/>
                      <a:pt x="194708" y="735145"/>
                      <a:pt x="194708" y="716140"/>
                    </a:cubicBezTo>
                    <a:cubicBezTo>
                      <a:pt x="172440" y="716140"/>
                      <a:pt x="151530" y="716140"/>
                      <a:pt x="130077" y="716140"/>
                    </a:cubicBezTo>
                    <a:cubicBezTo>
                      <a:pt x="130077" y="769353"/>
                      <a:pt x="130077" y="821752"/>
                      <a:pt x="130077" y="876323"/>
                    </a:cubicBezTo>
                    <a:close/>
                  </a:path>
                </a:pathLst>
              </a:custGeom>
              <a:grpFill/>
              <a:ln w="2705" cap="flat">
                <a:noFill/>
                <a:prstDash val="solid"/>
                <a:miter/>
              </a:ln>
            </p:spPr>
            <p:txBody>
              <a:bodyPr rtlCol="0" anchor="ctr"/>
              <a:lstStyle/>
              <a:p>
                <a:endParaRPr lang="en-US" dirty="0"/>
              </a:p>
            </p:txBody>
          </p:sp>
          <p:sp>
            <p:nvSpPr>
              <p:cNvPr id="123" name="Freeform 122">
                <a:extLst>
                  <a:ext uri="{FF2B5EF4-FFF2-40B4-BE49-F238E27FC236}">
                    <a16:creationId xmlns:a16="http://schemas.microsoft.com/office/drawing/2014/main" id="{DE13453D-41CB-9CE1-1557-D6AF6D889742}"/>
                  </a:ext>
                </a:extLst>
              </p:cNvPr>
              <p:cNvSpPr/>
              <p:nvPr/>
            </p:nvSpPr>
            <p:spPr>
              <a:xfrm>
                <a:off x="5136726" y="2858871"/>
                <a:ext cx="240058" cy="180816"/>
              </a:xfrm>
              <a:custGeom>
                <a:avLst/>
                <a:gdLst>
                  <a:gd name="connsiteX0" fmla="*/ 18738 w 240058"/>
                  <a:gd name="connsiteY0" fmla="*/ 180817 h 180816"/>
                  <a:gd name="connsiteX1" fmla="*/ 0 w 240058"/>
                  <a:gd name="connsiteY1" fmla="*/ 154210 h 180816"/>
                  <a:gd name="connsiteX2" fmla="*/ 221321 w 240058"/>
                  <a:gd name="connsiteY2" fmla="*/ 0 h 180816"/>
                  <a:gd name="connsiteX3" fmla="*/ 240058 w 240058"/>
                  <a:gd name="connsiteY3" fmla="*/ 26607 h 180816"/>
                  <a:gd name="connsiteX4" fmla="*/ 18738 w 240058"/>
                  <a:gd name="connsiteY4" fmla="*/ 180817 h 18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8" h="180816">
                    <a:moveTo>
                      <a:pt x="18738" y="180817"/>
                    </a:moveTo>
                    <a:cubicBezTo>
                      <a:pt x="12492" y="171586"/>
                      <a:pt x="6517" y="163169"/>
                      <a:pt x="0" y="154210"/>
                    </a:cubicBezTo>
                    <a:cubicBezTo>
                      <a:pt x="73864" y="102897"/>
                      <a:pt x="146914" y="51856"/>
                      <a:pt x="221321" y="0"/>
                    </a:cubicBezTo>
                    <a:cubicBezTo>
                      <a:pt x="227567" y="8688"/>
                      <a:pt x="233269" y="17104"/>
                      <a:pt x="240058" y="26607"/>
                    </a:cubicBezTo>
                    <a:cubicBezTo>
                      <a:pt x="166194" y="78191"/>
                      <a:pt x="92873" y="129232"/>
                      <a:pt x="18738" y="180817"/>
                    </a:cubicBezTo>
                    <a:close/>
                  </a:path>
                </a:pathLst>
              </a:custGeom>
              <a:grpFill/>
              <a:ln w="2705" cap="flat">
                <a:noFill/>
                <a:prstDash val="solid"/>
                <a:miter/>
              </a:ln>
            </p:spPr>
            <p:txBody>
              <a:bodyPr rtlCol="0" anchor="ctr"/>
              <a:lstStyle/>
              <a:p>
                <a:endParaRPr lang="en-US" dirty="0"/>
              </a:p>
            </p:txBody>
          </p:sp>
          <p:sp>
            <p:nvSpPr>
              <p:cNvPr id="124" name="Freeform 123">
                <a:extLst>
                  <a:ext uri="{FF2B5EF4-FFF2-40B4-BE49-F238E27FC236}">
                    <a16:creationId xmlns:a16="http://schemas.microsoft.com/office/drawing/2014/main" id="{9A8C1CE4-D9F0-4500-642D-DB9A49FB940A}"/>
                  </a:ext>
                </a:extLst>
              </p:cNvPr>
              <p:cNvSpPr/>
              <p:nvPr/>
            </p:nvSpPr>
            <p:spPr>
              <a:xfrm>
                <a:off x="5634223" y="3035343"/>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131"/>
                      <a:pt x="0" y="0"/>
                    </a:cubicBezTo>
                    <a:close/>
                  </a:path>
                </a:pathLst>
              </a:custGeom>
              <a:grpFill/>
              <a:ln w="2705" cap="flat">
                <a:noFill/>
                <a:prstDash val="solid"/>
                <a:miter/>
              </a:ln>
            </p:spPr>
            <p:txBody>
              <a:bodyPr rtlCol="0" anchor="ctr"/>
              <a:lstStyle/>
              <a:p>
                <a:endParaRPr lang="en-US" dirty="0"/>
              </a:p>
            </p:txBody>
          </p:sp>
          <p:sp>
            <p:nvSpPr>
              <p:cNvPr id="125" name="Freeform 124">
                <a:extLst>
                  <a:ext uri="{FF2B5EF4-FFF2-40B4-BE49-F238E27FC236}">
                    <a16:creationId xmlns:a16="http://schemas.microsoft.com/office/drawing/2014/main" id="{EC8B2937-60BD-CA24-E764-8EA00311C5C4}"/>
                  </a:ext>
                </a:extLst>
              </p:cNvPr>
              <p:cNvSpPr/>
              <p:nvPr/>
            </p:nvSpPr>
            <p:spPr>
              <a:xfrm>
                <a:off x="5633952" y="3100231"/>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591" y="0"/>
                      <a:pt x="20639" y="0"/>
                      <a:pt x="31229" y="0"/>
                    </a:cubicBezTo>
                    <a:cubicBezTo>
                      <a:pt x="31229" y="10317"/>
                      <a:pt x="31229" y="20634"/>
                      <a:pt x="31229" y="31494"/>
                    </a:cubicBezTo>
                    <a:cubicBezTo>
                      <a:pt x="20910" y="31494"/>
                      <a:pt x="10591" y="31494"/>
                      <a:pt x="0" y="31494"/>
                    </a:cubicBezTo>
                    <a:cubicBezTo>
                      <a:pt x="0" y="21177"/>
                      <a:pt x="0" y="11403"/>
                      <a:pt x="0" y="0"/>
                    </a:cubicBezTo>
                    <a:close/>
                  </a:path>
                </a:pathLst>
              </a:custGeom>
              <a:grpFill/>
              <a:ln w="2705" cap="flat">
                <a:noFill/>
                <a:prstDash val="solid"/>
                <a:miter/>
              </a:ln>
            </p:spPr>
            <p:txBody>
              <a:bodyPr rtlCol="0" anchor="ctr"/>
              <a:lstStyle/>
              <a:p>
                <a:endParaRPr lang="en-US" dirty="0"/>
              </a:p>
            </p:txBody>
          </p:sp>
          <p:sp>
            <p:nvSpPr>
              <p:cNvPr id="126" name="Freeform 125">
                <a:extLst>
                  <a:ext uri="{FF2B5EF4-FFF2-40B4-BE49-F238E27FC236}">
                    <a16:creationId xmlns:a16="http://schemas.microsoft.com/office/drawing/2014/main" id="{05DC6F17-2CEF-69FF-1F07-C077F6DD25F6}"/>
                  </a:ext>
                </a:extLst>
              </p:cNvPr>
              <p:cNvSpPr/>
              <p:nvPr/>
            </p:nvSpPr>
            <p:spPr>
              <a:xfrm>
                <a:off x="4885806" y="3165390"/>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403"/>
                      <a:pt x="0" y="0"/>
                    </a:cubicBezTo>
                    <a:close/>
                  </a:path>
                </a:pathLst>
              </a:custGeom>
              <a:grpFill/>
              <a:ln w="2705" cap="flat">
                <a:noFill/>
                <a:prstDash val="solid"/>
                <a:miter/>
              </a:ln>
            </p:spPr>
            <p:txBody>
              <a:bodyPr rtlCol="0" anchor="ctr"/>
              <a:lstStyle/>
              <a:p>
                <a:endParaRPr lang="en-US" dirty="0"/>
              </a:p>
            </p:txBody>
          </p:sp>
          <p:sp>
            <p:nvSpPr>
              <p:cNvPr id="127" name="Freeform 126">
                <a:extLst>
                  <a:ext uri="{FF2B5EF4-FFF2-40B4-BE49-F238E27FC236}">
                    <a16:creationId xmlns:a16="http://schemas.microsoft.com/office/drawing/2014/main" id="{A396C1B8-A379-4E77-CC45-DD25DADB8554}"/>
                  </a:ext>
                </a:extLst>
              </p:cNvPr>
              <p:cNvSpPr/>
              <p:nvPr/>
            </p:nvSpPr>
            <p:spPr>
              <a:xfrm>
                <a:off x="4950708" y="316566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405" y="31222"/>
                      <a:pt x="0" y="31222"/>
                    </a:cubicBezTo>
                    <a:close/>
                  </a:path>
                </a:pathLst>
              </a:custGeom>
              <a:grpFill/>
              <a:ln w="2705" cap="flat">
                <a:noFill/>
                <a:prstDash val="solid"/>
                <a:miter/>
              </a:ln>
            </p:spPr>
            <p:txBody>
              <a:bodyPr rtlCol="0" anchor="ctr"/>
              <a:lstStyle/>
              <a:p>
                <a:endParaRPr lang="en-US" dirty="0"/>
              </a:p>
            </p:txBody>
          </p:sp>
          <p:sp>
            <p:nvSpPr>
              <p:cNvPr id="128" name="Freeform 127">
                <a:extLst>
                  <a:ext uri="{FF2B5EF4-FFF2-40B4-BE49-F238E27FC236}">
                    <a16:creationId xmlns:a16="http://schemas.microsoft.com/office/drawing/2014/main" id="{79B8B854-D302-CC7F-9E5D-0D994B9D5FB5}"/>
                  </a:ext>
                </a:extLst>
              </p:cNvPr>
              <p:cNvSpPr/>
              <p:nvPr/>
            </p:nvSpPr>
            <p:spPr>
              <a:xfrm>
                <a:off x="5015883" y="316566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134" y="31222"/>
                      <a:pt x="0" y="31222"/>
                    </a:cubicBezTo>
                    <a:close/>
                  </a:path>
                </a:pathLst>
              </a:custGeom>
              <a:grpFill/>
              <a:ln w="2705" cap="flat">
                <a:noFill/>
                <a:prstDash val="solid"/>
                <a:miter/>
              </a:ln>
            </p:spPr>
            <p:txBody>
              <a:bodyPr rtlCol="0" anchor="ctr"/>
              <a:lstStyle/>
              <a:p>
                <a:endParaRPr lang="en-US" dirty="0"/>
              </a:p>
            </p:txBody>
          </p:sp>
          <p:sp>
            <p:nvSpPr>
              <p:cNvPr id="129" name="Freeform 128">
                <a:extLst>
                  <a:ext uri="{FF2B5EF4-FFF2-40B4-BE49-F238E27FC236}">
                    <a16:creationId xmlns:a16="http://schemas.microsoft.com/office/drawing/2014/main" id="{929A1188-73A8-1284-1958-387A85EF74F2}"/>
                  </a:ext>
                </a:extLst>
              </p:cNvPr>
              <p:cNvSpPr/>
              <p:nvPr/>
            </p:nvSpPr>
            <p:spPr>
              <a:xfrm>
                <a:off x="5634223" y="3165661"/>
                <a:ext cx="31500" cy="30950"/>
              </a:xfrm>
              <a:custGeom>
                <a:avLst/>
                <a:gdLst>
                  <a:gd name="connsiteX0" fmla="*/ 31501 w 31500"/>
                  <a:gd name="connsiteY0" fmla="*/ 0 h 30950"/>
                  <a:gd name="connsiteX1" fmla="*/ 31501 w 31500"/>
                  <a:gd name="connsiteY1" fmla="*/ 30951 h 30950"/>
                  <a:gd name="connsiteX2" fmla="*/ 0 w 31500"/>
                  <a:gd name="connsiteY2" fmla="*/ 30951 h 30950"/>
                  <a:gd name="connsiteX3" fmla="*/ 0 w 31500"/>
                  <a:gd name="connsiteY3" fmla="*/ 0 h 30950"/>
                  <a:gd name="connsiteX4" fmla="*/ 31501 w 31500"/>
                  <a:gd name="connsiteY4" fmla="*/ 0 h 3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0950">
                    <a:moveTo>
                      <a:pt x="31501" y="0"/>
                    </a:moveTo>
                    <a:cubicBezTo>
                      <a:pt x="31501" y="10317"/>
                      <a:pt x="31501" y="20362"/>
                      <a:pt x="31501" y="30951"/>
                    </a:cubicBezTo>
                    <a:cubicBezTo>
                      <a:pt x="20910" y="30951"/>
                      <a:pt x="10591" y="30951"/>
                      <a:pt x="0" y="30951"/>
                    </a:cubicBezTo>
                    <a:cubicBezTo>
                      <a:pt x="0" y="20634"/>
                      <a:pt x="0" y="10588"/>
                      <a:pt x="0" y="0"/>
                    </a:cubicBezTo>
                    <a:cubicBezTo>
                      <a:pt x="9776" y="0"/>
                      <a:pt x="20095" y="0"/>
                      <a:pt x="31501" y="0"/>
                    </a:cubicBezTo>
                    <a:close/>
                  </a:path>
                </a:pathLst>
              </a:custGeom>
              <a:grpFill/>
              <a:ln w="2705" cap="flat">
                <a:noFill/>
                <a:prstDash val="solid"/>
                <a:miter/>
              </a:ln>
            </p:spPr>
            <p:txBody>
              <a:bodyPr rtlCol="0" anchor="ctr"/>
              <a:lstStyle/>
              <a:p>
                <a:endParaRPr lang="en-US" dirty="0"/>
              </a:p>
            </p:txBody>
          </p:sp>
          <p:sp>
            <p:nvSpPr>
              <p:cNvPr id="130" name="Freeform 129">
                <a:extLst>
                  <a:ext uri="{FF2B5EF4-FFF2-40B4-BE49-F238E27FC236}">
                    <a16:creationId xmlns:a16="http://schemas.microsoft.com/office/drawing/2014/main" id="{20A53FD4-AF3B-4E49-B436-8DC85578D32B}"/>
                  </a:ext>
                </a:extLst>
              </p:cNvPr>
              <p:cNvSpPr/>
              <p:nvPr/>
            </p:nvSpPr>
            <p:spPr>
              <a:xfrm>
                <a:off x="5077798" y="3035886"/>
                <a:ext cx="45078" cy="45068"/>
              </a:xfrm>
              <a:custGeom>
                <a:avLst/>
                <a:gdLst>
                  <a:gd name="connsiteX0" fmla="*/ 26613 w 45078"/>
                  <a:gd name="connsiteY0" fmla="*/ 0 h 45068"/>
                  <a:gd name="connsiteX1" fmla="*/ 45079 w 45078"/>
                  <a:gd name="connsiteY1" fmla="*/ 26607 h 45068"/>
                  <a:gd name="connsiteX2" fmla="*/ 18738 w 45078"/>
                  <a:gd name="connsiteY2" fmla="*/ 45068 h 45068"/>
                  <a:gd name="connsiteX3" fmla="*/ 0 w 45078"/>
                  <a:gd name="connsiteY3" fmla="*/ 18462 h 45068"/>
                  <a:gd name="connsiteX4" fmla="*/ 26613 w 45078"/>
                  <a:gd name="connsiteY4" fmla="*/ 0 h 4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8" h="45068">
                    <a:moveTo>
                      <a:pt x="26613" y="0"/>
                    </a:moveTo>
                    <a:cubicBezTo>
                      <a:pt x="32859" y="9231"/>
                      <a:pt x="38833" y="17376"/>
                      <a:pt x="45079" y="26607"/>
                    </a:cubicBezTo>
                    <a:cubicBezTo>
                      <a:pt x="36389" y="32851"/>
                      <a:pt x="27971" y="38552"/>
                      <a:pt x="18738" y="45068"/>
                    </a:cubicBezTo>
                    <a:cubicBezTo>
                      <a:pt x="12220" y="35837"/>
                      <a:pt x="6517" y="27421"/>
                      <a:pt x="0" y="18462"/>
                    </a:cubicBezTo>
                    <a:cubicBezTo>
                      <a:pt x="8961" y="12217"/>
                      <a:pt x="17108" y="6516"/>
                      <a:pt x="26613" y="0"/>
                    </a:cubicBezTo>
                    <a:close/>
                  </a:path>
                </a:pathLst>
              </a:custGeom>
              <a:grpFill/>
              <a:ln w="2705" cap="flat">
                <a:noFill/>
                <a:prstDash val="solid"/>
                <a:miter/>
              </a:ln>
            </p:spPr>
            <p:txBody>
              <a:bodyPr rtlCol="0" anchor="ctr"/>
              <a:lstStyle/>
              <a:p>
                <a:endParaRPr lang="en-US" dirty="0"/>
              </a:p>
            </p:txBody>
          </p:sp>
          <p:sp>
            <p:nvSpPr>
              <p:cNvPr id="131" name="Freeform 130">
                <a:extLst>
                  <a:ext uri="{FF2B5EF4-FFF2-40B4-BE49-F238E27FC236}">
                    <a16:creationId xmlns:a16="http://schemas.microsoft.com/office/drawing/2014/main" id="{E491B17F-6316-6633-6327-0055027059CD}"/>
                  </a:ext>
                </a:extLst>
              </p:cNvPr>
              <p:cNvSpPr/>
              <p:nvPr/>
            </p:nvSpPr>
            <p:spPr>
              <a:xfrm>
                <a:off x="5243177" y="2351715"/>
                <a:ext cx="390232" cy="390140"/>
              </a:xfrm>
              <a:custGeom>
                <a:avLst/>
                <a:gdLst>
                  <a:gd name="connsiteX0" fmla="*/ 195523 w 390232"/>
                  <a:gd name="connsiteY0" fmla="*/ 0 h 390140"/>
                  <a:gd name="connsiteX1" fmla="*/ 390231 w 390232"/>
                  <a:gd name="connsiteY1" fmla="*/ 195477 h 390140"/>
                  <a:gd name="connsiteX2" fmla="*/ 194709 w 390232"/>
                  <a:gd name="connsiteY2" fmla="*/ 390140 h 390140"/>
                  <a:gd name="connsiteX3" fmla="*/ 1 w 390232"/>
                  <a:gd name="connsiteY3" fmla="*/ 194663 h 390140"/>
                  <a:gd name="connsiteX4" fmla="*/ 195523 w 390232"/>
                  <a:gd name="connsiteY4" fmla="*/ 0 h 390140"/>
                  <a:gd name="connsiteX5" fmla="*/ 194980 w 390232"/>
                  <a:gd name="connsiteY5" fmla="*/ 32580 h 390140"/>
                  <a:gd name="connsiteX6" fmla="*/ 32588 w 390232"/>
                  <a:gd name="connsiteY6" fmla="*/ 194663 h 390140"/>
                  <a:gd name="connsiteX7" fmla="*/ 195252 w 390232"/>
                  <a:gd name="connsiteY7" fmla="*/ 357832 h 390140"/>
                  <a:gd name="connsiteX8" fmla="*/ 357916 w 390232"/>
                  <a:gd name="connsiteY8" fmla="*/ 195477 h 390140"/>
                  <a:gd name="connsiteX9" fmla="*/ 194980 w 390232"/>
                  <a:gd name="connsiteY9" fmla="*/ 32580 h 39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232" h="390140">
                    <a:moveTo>
                      <a:pt x="195523" y="0"/>
                    </a:moveTo>
                    <a:cubicBezTo>
                      <a:pt x="303061" y="271"/>
                      <a:pt x="390503" y="87965"/>
                      <a:pt x="390231" y="195477"/>
                    </a:cubicBezTo>
                    <a:cubicBezTo>
                      <a:pt x="389960" y="302990"/>
                      <a:pt x="302246" y="390412"/>
                      <a:pt x="194709" y="390140"/>
                    </a:cubicBezTo>
                    <a:cubicBezTo>
                      <a:pt x="87171" y="389869"/>
                      <a:pt x="-271" y="302176"/>
                      <a:pt x="1" y="194663"/>
                    </a:cubicBezTo>
                    <a:cubicBezTo>
                      <a:pt x="272" y="87422"/>
                      <a:pt x="87986" y="0"/>
                      <a:pt x="195523" y="0"/>
                    </a:cubicBezTo>
                    <a:close/>
                    <a:moveTo>
                      <a:pt x="194980" y="32580"/>
                    </a:moveTo>
                    <a:cubicBezTo>
                      <a:pt x="105637" y="32580"/>
                      <a:pt x="32588" y="105341"/>
                      <a:pt x="32588" y="194663"/>
                    </a:cubicBezTo>
                    <a:cubicBezTo>
                      <a:pt x="32316" y="284528"/>
                      <a:pt x="105637" y="357832"/>
                      <a:pt x="195252" y="357832"/>
                    </a:cubicBezTo>
                    <a:cubicBezTo>
                      <a:pt x="284595" y="357832"/>
                      <a:pt x="357644" y="284800"/>
                      <a:pt x="357916" y="195477"/>
                    </a:cubicBezTo>
                    <a:cubicBezTo>
                      <a:pt x="357916" y="105884"/>
                      <a:pt x="284866" y="32580"/>
                      <a:pt x="194980" y="32580"/>
                    </a:cubicBezTo>
                    <a:close/>
                  </a:path>
                </a:pathLst>
              </a:custGeom>
              <a:grpFill/>
              <a:ln w="2705" cap="flat">
                <a:noFill/>
                <a:prstDash val="solid"/>
                <a:miter/>
              </a:ln>
            </p:spPr>
            <p:txBody>
              <a:bodyPr rtlCol="0" anchor="ctr"/>
              <a:lstStyle/>
              <a:p>
                <a:endParaRPr lang="en-US" dirty="0"/>
              </a:p>
            </p:txBody>
          </p:sp>
          <p:sp>
            <p:nvSpPr>
              <p:cNvPr id="132" name="Freeform 131">
                <a:extLst>
                  <a:ext uri="{FF2B5EF4-FFF2-40B4-BE49-F238E27FC236}">
                    <a16:creationId xmlns:a16="http://schemas.microsoft.com/office/drawing/2014/main" id="{DEF66A31-E674-22AC-2351-4D1D14E0B92C}"/>
                  </a:ext>
                </a:extLst>
              </p:cNvPr>
              <p:cNvSpPr/>
              <p:nvPr/>
            </p:nvSpPr>
            <p:spPr>
              <a:xfrm>
                <a:off x="5340668" y="2449182"/>
                <a:ext cx="195251" cy="195205"/>
              </a:xfrm>
              <a:custGeom>
                <a:avLst/>
                <a:gdLst>
                  <a:gd name="connsiteX0" fmla="*/ 195251 w 195251"/>
                  <a:gd name="connsiteY0" fmla="*/ 97739 h 195205"/>
                  <a:gd name="connsiteX1" fmla="*/ 97490 w 195251"/>
                  <a:gd name="connsiteY1" fmla="*/ 195206 h 195205"/>
                  <a:gd name="connsiteX2" fmla="*/ 0 w 195251"/>
                  <a:gd name="connsiteY2" fmla="*/ 97467 h 195205"/>
                  <a:gd name="connsiteX3" fmla="*/ 97761 w 195251"/>
                  <a:gd name="connsiteY3" fmla="*/ 0 h 195205"/>
                  <a:gd name="connsiteX4" fmla="*/ 195251 w 195251"/>
                  <a:gd name="connsiteY4" fmla="*/ 97739 h 195205"/>
                  <a:gd name="connsiteX5" fmla="*/ 162664 w 195251"/>
                  <a:gd name="connsiteY5" fmla="*/ 98010 h 195205"/>
                  <a:gd name="connsiteX6" fmla="*/ 97490 w 195251"/>
                  <a:gd name="connsiteY6" fmla="*/ 32851 h 195205"/>
                  <a:gd name="connsiteX7" fmla="*/ 32587 w 195251"/>
                  <a:gd name="connsiteY7" fmla="*/ 97196 h 195205"/>
                  <a:gd name="connsiteX8" fmla="*/ 97218 w 195251"/>
                  <a:gd name="connsiteY8" fmla="*/ 162898 h 195205"/>
                  <a:gd name="connsiteX9" fmla="*/ 162664 w 195251"/>
                  <a:gd name="connsiteY9" fmla="*/ 98010 h 19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51" h="195205">
                    <a:moveTo>
                      <a:pt x="195251" y="97739"/>
                    </a:moveTo>
                    <a:cubicBezTo>
                      <a:pt x="195251" y="151495"/>
                      <a:pt x="151259" y="195206"/>
                      <a:pt x="97490" y="195206"/>
                    </a:cubicBezTo>
                    <a:cubicBezTo>
                      <a:pt x="43993" y="195206"/>
                      <a:pt x="0" y="151224"/>
                      <a:pt x="0" y="97467"/>
                    </a:cubicBezTo>
                    <a:cubicBezTo>
                      <a:pt x="0" y="43711"/>
                      <a:pt x="43993" y="0"/>
                      <a:pt x="97761" y="0"/>
                    </a:cubicBezTo>
                    <a:cubicBezTo>
                      <a:pt x="151530" y="272"/>
                      <a:pt x="195251" y="44254"/>
                      <a:pt x="195251" y="97739"/>
                    </a:cubicBezTo>
                    <a:close/>
                    <a:moveTo>
                      <a:pt x="162664" y="98010"/>
                    </a:moveTo>
                    <a:cubicBezTo>
                      <a:pt x="162664" y="62173"/>
                      <a:pt x="133336" y="32851"/>
                      <a:pt x="97490" y="32851"/>
                    </a:cubicBezTo>
                    <a:cubicBezTo>
                      <a:pt x="61915" y="32851"/>
                      <a:pt x="32859" y="61901"/>
                      <a:pt x="32587" y="97196"/>
                    </a:cubicBezTo>
                    <a:cubicBezTo>
                      <a:pt x="32316" y="133033"/>
                      <a:pt x="61372" y="162626"/>
                      <a:pt x="97218" y="162898"/>
                    </a:cubicBezTo>
                    <a:cubicBezTo>
                      <a:pt x="133336" y="162898"/>
                      <a:pt x="162664" y="133848"/>
                      <a:pt x="162664" y="98010"/>
                    </a:cubicBezTo>
                    <a:close/>
                  </a:path>
                </a:pathLst>
              </a:custGeom>
              <a:grpFill/>
              <a:ln w="2705" cap="flat">
                <a:noFill/>
                <a:prstDash val="solid"/>
                <a:miter/>
              </a:ln>
            </p:spPr>
            <p:txBody>
              <a:bodyPr rtlCol="0" anchor="ctr"/>
              <a:lstStyle/>
              <a:p>
                <a:endParaRPr lang="en-US" dirty="0"/>
              </a:p>
            </p:txBody>
          </p:sp>
        </p:grpSp>
        <p:grpSp>
          <p:nvGrpSpPr>
            <p:cNvPr id="119" name="Graphic 2">
              <a:extLst>
                <a:ext uri="{FF2B5EF4-FFF2-40B4-BE49-F238E27FC236}">
                  <a16:creationId xmlns:a16="http://schemas.microsoft.com/office/drawing/2014/main" id="{BD5574E8-98D1-5860-FD22-6DCB76FA0DB5}"/>
                </a:ext>
              </a:extLst>
            </p:cNvPr>
            <p:cNvGrpSpPr/>
            <p:nvPr/>
          </p:nvGrpSpPr>
          <p:grpSpPr>
            <a:xfrm>
              <a:off x="5177732" y="2287099"/>
              <a:ext cx="520036" cy="519372"/>
              <a:chOff x="4594347" y="2258759"/>
              <a:chExt cx="520036" cy="519372"/>
            </a:xfrm>
            <a:grpFill/>
          </p:grpSpPr>
          <p:sp>
            <p:nvSpPr>
              <p:cNvPr id="120" name="Freeform 119">
                <a:extLst>
                  <a:ext uri="{FF2B5EF4-FFF2-40B4-BE49-F238E27FC236}">
                    <a16:creationId xmlns:a16="http://schemas.microsoft.com/office/drawing/2014/main" id="{AF490B0A-4DFB-ADC7-45A3-9BD9E8E68B07}"/>
                  </a:ext>
                </a:extLst>
              </p:cNvPr>
              <p:cNvSpPr/>
              <p:nvPr/>
            </p:nvSpPr>
            <p:spPr>
              <a:xfrm>
                <a:off x="4594347" y="2258759"/>
                <a:ext cx="520036" cy="519372"/>
              </a:xfrm>
              <a:custGeom>
                <a:avLst/>
                <a:gdLst>
                  <a:gd name="connsiteX0" fmla="*/ 0 w 520036"/>
                  <a:gd name="connsiteY0" fmla="*/ 224256 h 519372"/>
                  <a:gd name="connsiteX1" fmla="*/ 28785 w 520036"/>
                  <a:gd name="connsiteY1" fmla="*/ 217469 h 519372"/>
                  <a:gd name="connsiteX2" fmla="*/ 39376 w 520036"/>
                  <a:gd name="connsiteY2" fmla="*/ 207423 h 519372"/>
                  <a:gd name="connsiteX3" fmla="*/ 66804 w 520036"/>
                  <a:gd name="connsiteY3" fmla="*/ 141178 h 519372"/>
                  <a:gd name="connsiteX4" fmla="*/ 66260 w 520036"/>
                  <a:gd name="connsiteY4" fmla="*/ 125703 h 519372"/>
                  <a:gd name="connsiteX5" fmla="*/ 52411 w 520036"/>
                  <a:gd name="connsiteY5" fmla="*/ 103440 h 519372"/>
                  <a:gd name="connsiteX6" fmla="*/ 104007 w 520036"/>
                  <a:gd name="connsiteY6" fmla="*/ 51856 h 519372"/>
                  <a:gd name="connsiteX7" fmla="*/ 128176 w 520036"/>
                  <a:gd name="connsiteY7" fmla="*/ 66517 h 519372"/>
                  <a:gd name="connsiteX8" fmla="*/ 139581 w 520036"/>
                  <a:gd name="connsiteY8" fmla="*/ 66788 h 519372"/>
                  <a:gd name="connsiteX9" fmla="*/ 208558 w 520036"/>
                  <a:gd name="connsiteY9" fmla="*/ 38010 h 519372"/>
                  <a:gd name="connsiteX10" fmla="*/ 216976 w 520036"/>
                  <a:gd name="connsiteY10" fmla="*/ 28779 h 519372"/>
                  <a:gd name="connsiteX11" fmla="*/ 224036 w 520036"/>
                  <a:gd name="connsiteY11" fmla="*/ 0 h 519372"/>
                  <a:gd name="connsiteX12" fmla="*/ 296000 w 520036"/>
                  <a:gd name="connsiteY12" fmla="*/ 0 h 519372"/>
                  <a:gd name="connsiteX13" fmla="*/ 302789 w 520036"/>
                  <a:gd name="connsiteY13" fmla="*/ 28507 h 519372"/>
                  <a:gd name="connsiteX14" fmla="*/ 312293 w 520036"/>
                  <a:gd name="connsiteY14" fmla="*/ 38552 h 519372"/>
                  <a:gd name="connsiteX15" fmla="*/ 379368 w 520036"/>
                  <a:gd name="connsiteY15" fmla="*/ 66517 h 519372"/>
                  <a:gd name="connsiteX16" fmla="*/ 394033 w 520036"/>
                  <a:gd name="connsiteY16" fmla="*/ 65974 h 519372"/>
                  <a:gd name="connsiteX17" fmla="*/ 417115 w 520036"/>
                  <a:gd name="connsiteY17" fmla="*/ 51584 h 519372"/>
                  <a:gd name="connsiteX18" fmla="*/ 468440 w 520036"/>
                  <a:gd name="connsiteY18" fmla="*/ 103169 h 519372"/>
                  <a:gd name="connsiteX19" fmla="*/ 453776 w 520036"/>
                  <a:gd name="connsiteY19" fmla="*/ 127603 h 519372"/>
                  <a:gd name="connsiteX20" fmla="*/ 453233 w 520036"/>
                  <a:gd name="connsiteY20" fmla="*/ 139006 h 519372"/>
                  <a:gd name="connsiteX21" fmla="*/ 482289 w 520036"/>
                  <a:gd name="connsiteY21" fmla="*/ 209052 h 519372"/>
                  <a:gd name="connsiteX22" fmla="*/ 490979 w 520036"/>
                  <a:gd name="connsiteY22" fmla="*/ 216926 h 519372"/>
                  <a:gd name="connsiteX23" fmla="*/ 520036 w 520036"/>
                  <a:gd name="connsiteY23" fmla="*/ 223985 h 519372"/>
                  <a:gd name="connsiteX24" fmla="*/ 520036 w 520036"/>
                  <a:gd name="connsiteY24" fmla="*/ 295931 h 519372"/>
                  <a:gd name="connsiteX25" fmla="*/ 491251 w 520036"/>
                  <a:gd name="connsiteY25" fmla="*/ 302990 h 519372"/>
                  <a:gd name="connsiteX26" fmla="*/ 482289 w 520036"/>
                  <a:gd name="connsiteY26" fmla="*/ 311678 h 519372"/>
                  <a:gd name="connsiteX27" fmla="*/ 453504 w 520036"/>
                  <a:gd name="connsiteY27" fmla="*/ 379552 h 519372"/>
                  <a:gd name="connsiteX28" fmla="*/ 454047 w 520036"/>
                  <a:gd name="connsiteY28" fmla="*/ 393127 h 519372"/>
                  <a:gd name="connsiteX29" fmla="*/ 468711 w 520036"/>
                  <a:gd name="connsiteY29" fmla="*/ 416476 h 519372"/>
                  <a:gd name="connsiteX30" fmla="*/ 416844 w 520036"/>
                  <a:gd name="connsiteY30" fmla="*/ 467788 h 519372"/>
                  <a:gd name="connsiteX31" fmla="*/ 392403 w 520036"/>
                  <a:gd name="connsiteY31" fmla="*/ 453128 h 519372"/>
                  <a:gd name="connsiteX32" fmla="*/ 380998 w 520036"/>
                  <a:gd name="connsiteY32" fmla="*/ 453128 h 519372"/>
                  <a:gd name="connsiteX33" fmla="*/ 311750 w 520036"/>
                  <a:gd name="connsiteY33" fmla="*/ 481635 h 519372"/>
                  <a:gd name="connsiteX34" fmla="*/ 303603 w 520036"/>
                  <a:gd name="connsiteY34" fmla="*/ 489780 h 519372"/>
                  <a:gd name="connsiteX35" fmla="*/ 296271 w 520036"/>
                  <a:gd name="connsiteY35" fmla="*/ 519373 h 519372"/>
                  <a:gd name="connsiteX36" fmla="*/ 224308 w 520036"/>
                  <a:gd name="connsiteY36" fmla="*/ 519373 h 519372"/>
                  <a:gd name="connsiteX37" fmla="*/ 216976 w 520036"/>
                  <a:gd name="connsiteY37" fmla="*/ 489780 h 519372"/>
                  <a:gd name="connsiteX38" fmla="*/ 208829 w 520036"/>
                  <a:gd name="connsiteY38" fmla="*/ 481363 h 519372"/>
                  <a:gd name="connsiteX39" fmla="*/ 139581 w 520036"/>
                  <a:gd name="connsiteY39" fmla="*/ 452856 h 519372"/>
                  <a:gd name="connsiteX40" fmla="*/ 128176 w 520036"/>
                  <a:gd name="connsiteY40" fmla="*/ 452856 h 519372"/>
                  <a:gd name="connsiteX41" fmla="*/ 102921 w 520036"/>
                  <a:gd name="connsiteY41" fmla="*/ 468060 h 519372"/>
                  <a:gd name="connsiteX42" fmla="*/ 51868 w 520036"/>
                  <a:gd name="connsiteY42" fmla="*/ 416747 h 519372"/>
                  <a:gd name="connsiteX43" fmla="*/ 64631 w 520036"/>
                  <a:gd name="connsiteY43" fmla="*/ 396656 h 519372"/>
                  <a:gd name="connsiteX44" fmla="*/ 65446 w 520036"/>
                  <a:gd name="connsiteY44" fmla="*/ 376023 h 519372"/>
                  <a:gd name="connsiteX45" fmla="*/ 42635 w 520036"/>
                  <a:gd name="connsiteY45" fmla="*/ 323081 h 519372"/>
                  <a:gd name="connsiteX46" fmla="*/ 43178 w 520036"/>
                  <a:gd name="connsiteY46" fmla="*/ 312764 h 519372"/>
                  <a:gd name="connsiteX47" fmla="*/ 5703 w 520036"/>
                  <a:gd name="connsiteY47" fmla="*/ 229686 h 519372"/>
                  <a:gd name="connsiteX48" fmla="*/ 0 w 520036"/>
                  <a:gd name="connsiteY48" fmla="*/ 226971 h 519372"/>
                  <a:gd name="connsiteX49" fmla="*/ 0 w 520036"/>
                  <a:gd name="connsiteY49" fmla="*/ 224256 h 519372"/>
                  <a:gd name="connsiteX50" fmla="*/ 260969 w 520036"/>
                  <a:gd name="connsiteY50" fmla="*/ 64616 h 519372"/>
                  <a:gd name="connsiteX51" fmla="*/ 65446 w 520036"/>
                  <a:gd name="connsiteY51" fmla="*/ 259279 h 519372"/>
                  <a:gd name="connsiteX52" fmla="*/ 260154 w 520036"/>
                  <a:gd name="connsiteY52" fmla="*/ 454757 h 519372"/>
                  <a:gd name="connsiteX53" fmla="*/ 455677 w 520036"/>
                  <a:gd name="connsiteY53" fmla="*/ 260094 h 519372"/>
                  <a:gd name="connsiteX54" fmla="*/ 260969 w 520036"/>
                  <a:gd name="connsiteY54" fmla="*/ 64616 h 51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0036" h="519372">
                    <a:moveTo>
                      <a:pt x="0" y="224256"/>
                    </a:moveTo>
                    <a:cubicBezTo>
                      <a:pt x="9505" y="221813"/>
                      <a:pt x="19009" y="219369"/>
                      <a:pt x="28785" y="217469"/>
                    </a:cubicBezTo>
                    <a:cubicBezTo>
                      <a:pt x="34760" y="216383"/>
                      <a:pt x="37204" y="213396"/>
                      <a:pt x="39376" y="207423"/>
                    </a:cubicBezTo>
                    <a:cubicBezTo>
                      <a:pt x="47794" y="185161"/>
                      <a:pt x="57027" y="162898"/>
                      <a:pt x="66804" y="141178"/>
                    </a:cubicBezTo>
                    <a:cubicBezTo>
                      <a:pt x="69519" y="135205"/>
                      <a:pt x="70062" y="131133"/>
                      <a:pt x="66260" y="125703"/>
                    </a:cubicBezTo>
                    <a:cubicBezTo>
                      <a:pt x="61101" y="118372"/>
                      <a:pt x="56484" y="110228"/>
                      <a:pt x="52411" y="103440"/>
                    </a:cubicBezTo>
                    <a:cubicBezTo>
                      <a:pt x="69519" y="86336"/>
                      <a:pt x="86356" y="69503"/>
                      <a:pt x="104007" y="51856"/>
                    </a:cubicBezTo>
                    <a:cubicBezTo>
                      <a:pt x="110796" y="56200"/>
                      <a:pt x="119215" y="61901"/>
                      <a:pt x="128176" y="66517"/>
                    </a:cubicBezTo>
                    <a:cubicBezTo>
                      <a:pt x="131163" y="68146"/>
                      <a:pt x="136866" y="68417"/>
                      <a:pt x="139581" y="66788"/>
                    </a:cubicBezTo>
                    <a:cubicBezTo>
                      <a:pt x="161306" y="54028"/>
                      <a:pt x="184389" y="44525"/>
                      <a:pt x="208558" y="38010"/>
                    </a:cubicBezTo>
                    <a:cubicBezTo>
                      <a:pt x="212088" y="37195"/>
                      <a:pt x="215890" y="32580"/>
                      <a:pt x="216976" y="28779"/>
                    </a:cubicBezTo>
                    <a:cubicBezTo>
                      <a:pt x="219963" y="19548"/>
                      <a:pt x="221864" y="9774"/>
                      <a:pt x="224036" y="0"/>
                    </a:cubicBezTo>
                    <a:cubicBezTo>
                      <a:pt x="247934" y="0"/>
                      <a:pt x="271559" y="0"/>
                      <a:pt x="296000" y="0"/>
                    </a:cubicBezTo>
                    <a:cubicBezTo>
                      <a:pt x="298172" y="9502"/>
                      <a:pt x="300888" y="19005"/>
                      <a:pt x="302789" y="28507"/>
                    </a:cubicBezTo>
                    <a:cubicBezTo>
                      <a:pt x="303875" y="34209"/>
                      <a:pt x="306590" y="36381"/>
                      <a:pt x="312293" y="38552"/>
                    </a:cubicBezTo>
                    <a:cubicBezTo>
                      <a:pt x="334833" y="47240"/>
                      <a:pt x="357372" y="56471"/>
                      <a:pt x="379368" y="66517"/>
                    </a:cubicBezTo>
                    <a:cubicBezTo>
                      <a:pt x="385071" y="68960"/>
                      <a:pt x="388873" y="69775"/>
                      <a:pt x="394033" y="65974"/>
                    </a:cubicBezTo>
                    <a:cubicBezTo>
                      <a:pt x="401636" y="60544"/>
                      <a:pt x="410055" y="55928"/>
                      <a:pt x="417115" y="51584"/>
                    </a:cubicBezTo>
                    <a:cubicBezTo>
                      <a:pt x="434223" y="68689"/>
                      <a:pt x="450788" y="85521"/>
                      <a:pt x="468440" y="103169"/>
                    </a:cubicBezTo>
                    <a:cubicBezTo>
                      <a:pt x="464095" y="110228"/>
                      <a:pt x="458392" y="118644"/>
                      <a:pt x="453776" y="127603"/>
                    </a:cubicBezTo>
                    <a:cubicBezTo>
                      <a:pt x="452146" y="130861"/>
                      <a:pt x="451603" y="136291"/>
                      <a:pt x="453233" y="139006"/>
                    </a:cubicBezTo>
                    <a:cubicBezTo>
                      <a:pt x="466267" y="160997"/>
                      <a:pt x="476043" y="184346"/>
                      <a:pt x="482289" y="209052"/>
                    </a:cubicBezTo>
                    <a:cubicBezTo>
                      <a:pt x="483104" y="212310"/>
                      <a:pt x="487449" y="215840"/>
                      <a:pt x="490979" y="216926"/>
                    </a:cubicBezTo>
                    <a:cubicBezTo>
                      <a:pt x="500212" y="219912"/>
                      <a:pt x="509988" y="221541"/>
                      <a:pt x="520036" y="223985"/>
                    </a:cubicBezTo>
                    <a:cubicBezTo>
                      <a:pt x="520036" y="247605"/>
                      <a:pt x="520036" y="271225"/>
                      <a:pt x="520036" y="295931"/>
                    </a:cubicBezTo>
                    <a:cubicBezTo>
                      <a:pt x="510532" y="298103"/>
                      <a:pt x="500755" y="300004"/>
                      <a:pt x="491251" y="302990"/>
                    </a:cubicBezTo>
                    <a:cubicBezTo>
                      <a:pt x="487721" y="304076"/>
                      <a:pt x="483919" y="308148"/>
                      <a:pt x="482289" y="311678"/>
                    </a:cubicBezTo>
                    <a:cubicBezTo>
                      <a:pt x="472513" y="334212"/>
                      <a:pt x="463552" y="357289"/>
                      <a:pt x="453504" y="379552"/>
                    </a:cubicBezTo>
                    <a:cubicBezTo>
                      <a:pt x="451060" y="384982"/>
                      <a:pt x="450788" y="388511"/>
                      <a:pt x="454047" y="393127"/>
                    </a:cubicBezTo>
                    <a:cubicBezTo>
                      <a:pt x="459478" y="401000"/>
                      <a:pt x="464095" y="409145"/>
                      <a:pt x="468711" y="416476"/>
                    </a:cubicBezTo>
                    <a:cubicBezTo>
                      <a:pt x="451603" y="433580"/>
                      <a:pt x="434495" y="450413"/>
                      <a:pt x="416844" y="467788"/>
                    </a:cubicBezTo>
                    <a:cubicBezTo>
                      <a:pt x="409783" y="463444"/>
                      <a:pt x="401365" y="457471"/>
                      <a:pt x="392403" y="453128"/>
                    </a:cubicBezTo>
                    <a:cubicBezTo>
                      <a:pt x="389416" y="451499"/>
                      <a:pt x="383713" y="451499"/>
                      <a:pt x="380998" y="453128"/>
                    </a:cubicBezTo>
                    <a:cubicBezTo>
                      <a:pt x="359273" y="465888"/>
                      <a:pt x="336190" y="475390"/>
                      <a:pt x="311750" y="481635"/>
                    </a:cubicBezTo>
                    <a:cubicBezTo>
                      <a:pt x="308491" y="482449"/>
                      <a:pt x="304690" y="486522"/>
                      <a:pt x="303603" y="489780"/>
                    </a:cubicBezTo>
                    <a:cubicBezTo>
                      <a:pt x="300616" y="499282"/>
                      <a:pt x="298715" y="509327"/>
                      <a:pt x="296271" y="519373"/>
                    </a:cubicBezTo>
                    <a:cubicBezTo>
                      <a:pt x="272102" y="519373"/>
                      <a:pt x="248477" y="519373"/>
                      <a:pt x="224308" y="519373"/>
                    </a:cubicBezTo>
                    <a:cubicBezTo>
                      <a:pt x="221864" y="509327"/>
                      <a:pt x="220235" y="499282"/>
                      <a:pt x="216976" y="489780"/>
                    </a:cubicBezTo>
                    <a:cubicBezTo>
                      <a:pt x="215890" y="486522"/>
                      <a:pt x="212088" y="482449"/>
                      <a:pt x="208829" y="481363"/>
                    </a:cubicBezTo>
                    <a:cubicBezTo>
                      <a:pt x="184389" y="475119"/>
                      <a:pt x="161306" y="465616"/>
                      <a:pt x="139581" y="452856"/>
                    </a:cubicBezTo>
                    <a:cubicBezTo>
                      <a:pt x="136594" y="451227"/>
                      <a:pt x="131163" y="451227"/>
                      <a:pt x="128176" y="452856"/>
                    </a:cubicBezTo>
                    <a:cubicBezTo>
                      <a:pt x="119215" y="457471"/>
                      <a:pt x="110796" y="463173"/>
                      <a:pt x="102921" y="468060"/>
                    </a:cubicBezTo>
                    <a:cubicBezTo>
                      <a:pt x="85813" y="450956"/>
                      <a:pt x="69248" y="434123"/>
                      <a:pt x="51868" y="416747"/>
                    </a:cubicBezTo>
                    <a:cubicBezTo>
                      <a:pt x="55670" y="410774"/>
                      <a:pt x="59471" y="403172"/>
                      <a:pt x="64631" y="396656"/>
                    </a:cubicBezTo>
                    <a:cubicBezTo>
                      <a:pt x="69791" y="389597"/>
                      <a:pt x="69791" y="384167"/>
                      <a:pt x="65446" y="376023"/>
                    </a:cubicBezTo>
                    <a:cubicBezTo>
                      <a:pt x="56484" y="359190"/>
                      <a:pt x="49695" y="341000"/>
                      <a:pt x="42635" y="323081"/>
                    </a:cubicBezTo>
                    <a:cubicBezTo>
                      <a:pt x="41549" y="320094"/>
                      <a:pt x="41820" y="315750"/>
                      <a:pt x="43178" y="312764"/>
                    </a:cubicBezTo>
                    <a:cubicBezTo>
                      <a:pt x="57842" y="276926"/>
                      <a:pt x="42635" y="242718"/>
                      <a:pt x="5703" y="229686"/>
                    </a:cubicBezTo>
                    <a:cubicBezTo>
                      <a:pt x="3802" y="228872"/>
                      <a:pt x="1901" y="227786"/>
                      <a:pt x="0" y="226971"/>
                    </a:cubicBezTo>
                    <a:cubicBezTo>
                      <a:pt x="272" y="226157"/>
                      <a:pt x="272" y="225071"/>
                      <a:pt x="0" y="224256"/>
                    </a:cubicBezTo>
                    <a:close/>
                    <a:moveTo>
                      <a:pt x="260969" y="64616"/>
                    </a:moveTo>
                    <a:cubicBezTo>
                      <a:pt x="153431" y="64345"/>
                      <a:pt x="65446" y="151766"/>
                      <a:pt x="65446" y="259279"/>
                    </a:cubicBezTo>
                    <a:cubicBezTo>
                      <a:pt x="65174" y="366792"/>
                      <a:pt x="152616" y="454757"/>
                      <a:pt x="260154" y="454757"/>
                    </a:cubicBezTo>
                    <a:cubicBezTo>
                      <a:pt x="367691" y="455028"/>
                      <a:pt x="455677" y="367606"/>
                      <a:pt x="455677" y="260094"/>
                    </a:cubicBezTo>
                    <a:cubicBezTo>
                      <a:pt x="455948" y="152581"/>
                      <a:pt x="368506" y="64888"/>
                      <a:pt x="260969" y="64616"/>
                    </a:cubicBezTo>
                    <a:close/>
                  </a:path>
                </a:pathLst>
              </a:custGeom>
              <a:solidFill>
                <a:srgbClr val="7ABB57"/>
              </a:solidFill>
              <a:ln w="2705" cap="flat">
                <a:noFill/>
                <a:prstDash val="solid"/>
                <a:miter/>
              </a:ln>
            </p:spPr>
            <p:txBody>
              <a:bodyPr rtlCol="0" anchor="ctr"/>
              <a:lstStyle/>
              <a:p>
                <a:endParaRPr lang="en-US" dirty="0"/>
              </a:p>
            </p:txBody>
          </p:sp>
          <p:sp>
            <p:nvSpPr>
              <p:cNvPr id="121" name="Freeform 120">
                <a:extLst>
                  <a:ext uri="{FF2B5EF4-FFF2-40B4-BE49-F238E27FC236}">
                    <a16:creationId xmlns:a16="http://schemas.microsoft.com/office/drawing/2014/main" id="{94AFC0A0-28BD-9043-0398-9E201962F580}"/>
                  </a:ext>
                </a:extLst>
              </p:cNvPr>
              <p:cNvSpPr/>
              <p:nvPr/>
            </p:nvSpPr>
            <p:spPr>
              <a:xfrm>
                <a:off x="4692108" y="2355955"/>
                <a:ext cx="325329" cy="325252"/>
              </a:xfrm>
              <a:custGeom>
                <a:avLst/>
                <a:gdLst>
                  <a:gd name="connsiteX0" fmla="*/ 162665 w 325329"/>
                  <a:gd name="connsiteY0" fmla="*/ 0 h 325252"/>
                  <a:gd name="connsiteX1" fmla="*/ 325329 w 325329"/>
                  <a:gd name="connsiteY1" fmla="*/ 162898 h 325252"/>
                  <a:gd name="connsiteX2" fmla="*/ 162665 w 325329"/>
                  <a:gd name="connsiteY2" fmla="*/ 325253 h 325252"/>
                  <a:gd name="connsiteX3" fmla="*/ 1 w 325329"/>
                  <a:gd name="connsiteY3" fmla="*/ 162083 h 325252"/>
                  <a:gd name="connsiteX4" fmla="*/ 162665 w 325329"/>
                  <a:gd name="connsiteY4" fmla="*/ 0 h 325252"/>
                  <a:gd name="connsiteX5" fmla="*/ 260426 w 325329"/>
                  <a:gd name="connsiteY5" fmla="*/ 162626 h 325252"/>
                  <a:gd name="connsiteX6" fmla="*/ 162936 w 325329"/>
                  <a:gd name="connsiteY6" fmla="*/ 64888 h 325252"/>
                  <a:gd name="connsiteX7" fmla="*/ 65175 w 325329"/>
                  <a:gd name="connsiteY7" fmla="*/ 162355 h 325252"/>
                  <a:gd name="connsiteX8" fmla="*/ 162665 w 325329"/>
                  <a:gd name="connsiteY8" fmla="*/ 260094 h 325252"/>
                  <a:gd name="connsiteX9" fmla="*/ 260426 w 325329"/>
                  <a:gd name="connsiteY9" fmla="*/ 162626 h 32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29" h="325252">
                    <a:moveTo>
                      <a:pt x="162665" y="0"/>
                    </a:moveTo>
                    <a:cubicBezTo>
                      <a:pt x="252551" y="0"/>
                      <a:pt x="325600" y="73033"/>
                      <a:pt x="325329" y="162898"/>
                    </a:cubicBezTo>
                    <a:cubicBezTo>
                      <a:pt x="325057" y="252220"/>
                      <a:pt x="252008" y="324981"/>
                      <a:pt x="162665" y="325253"/>
                    </a:cubicBezTo>
                    <a:cubicBezTo>
                      <a:pt x="72779" y="325253"/>
                      <a:pt x="-271" y="251949"/>
                      <a:pt x="1" y="162083"/>
                    </a:cubicBezTo>
                    <a:cubicBezTo>
                      <a:pt x="272" y="73033"/>
                      <a:pt x="73322" y="0"/>
                      <a:pt x="162665" y="0"/>
                    </a:cubicBezTo>
                    <a:close/>
                    <a:moveTo>
                      <a:pt x="260426" y="162626"/>
                    </a:moveTo>
                    <a:cubicBezTo>
                      <a:pt x="260426" y="108870"/>
                      <a:pt x="216705" y="65159"/>
                      <a:pt x="162936" y="64888"/>
                    </a:cubicBezTo>
                    <a:cubicBezTo>
                      <a:pt x="109168" y="64888"/>
                      <a:pt x="65447" y="108599"/>
                      <a:pt x="65175" y="162355"/>
                    </a:cubicBezTo>
                    <a:cubicBezTo>
                      <a:pt x="65175" y="216111"/>
                      <a:pt x="109168" y="260094"/>
                      <a:pt x="162665" y="260094"/>
                    </a:cubicBezTo>
                    <a:cubicBezTo>
                      <a:pt x="216433" y="260365"/>
                      <a:pt x="260426" y="216383"/>
                      <a:pt x="260426" y="162626"/>
                    </a:cubicBezTo>
                    <a:close/>
                  </a:path>
                </a:pathLst>
              </a:custGeom>
              <a:solidFill>
                <a:srgbClr val="7ABB57"/>
              </a:solidFill>
              <a:ln w="2705"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2776304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FC18D65C-34B3-C08E-D19E-1AF2F938DB9C}"/>
              </a:ext>
            </a:extLst>
          </p:cNvPr>
          <p:cNvSpPr txBox="1"/>
          <p:nvPr/>
        </p:nvSpPr>
        <p:spPr>
          <a:xfrm>
            <a:off x="534722" y="2959861"/>
            <a:ext cx="2058486" cy="2633413"/>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Basic understanding of the need to balance cultural adaptation with authenticity in their business practices.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Awareness of cultural norms, traditions, and business etiquette, alongside an appreciation for their unique values and practices.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Ability to make simple business decisions that reflect both cultural adaptation and authenticity, such as incorporating elements of their own culture into their product/service while also respecting local preferences and norms</a:t>
            </a: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57" name="Straight Connector 56">
            <a:extLst>
              <a:ext uri="{FF2B5EF4-FFF2-40B4-BE49-F238E27FC236}">
                <a16:creationId xmlns:a16="http://schemas.microsoft.com/office/drawing/2014/main" id="{8CF1C255-822E-C883-8B85-467928312681}"/>
              </a:ext>
            </a:extLst>
          </p:cNvPr>
          <p:cNvCxnSpPr>
            <a:cxnSpLocks/>
          </p:cNvCxnSpPr>
          <p:nvPr/>
        </p:nvCxnSpPr>
        <p:spPr>
          <a:xfrm>
            <a:off x="301420" y="2711596"/>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97A8C1E-AF4D-E550-8C3A-D3201996A4BE}"/>
              </a:ext>
            </a:extLst>
          </p:cNvPr>
          <p:cNvSpPr txBox="1"/>
          <p:nvPr/>
        </p:nvSpPr>
        <p:spPr>
          <a:xfrm>
            <a:off x="534721" y="2509984"/>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9" name="Graphic 11">
            <a:extLst>
              <a:ext uri="{FF2B5EF4-FFF2-40B4-BE49-F238E27FC236}">
                <a16:creationId xmlns:a16="http://schemas.microsoft.com/office/drawing/2014/main" id="{637F590D-8696-3836-60D7-AEA9FCB2E105}"/>
              </a:ext>
            </a:extLst>
          </p:cNvPr>
          <p:cNvGrpSpPr/>
          <p:nvPr/>
        </p:nvGrpSpPr>
        <p:grpSpPr>
          <a:xfrm>
            <a:off x="558260" y="2614158"/>
            <a:ext cx="584807" cy="179396"/>
            <a:chOff x="4658278" y="6932880"/>
            <a:chExt cx="584807" cy="179396"/>
          </a:xfrm>
          <a:solidFill>
            <a:srgbClr val="0C2D45"/>
          </a:solidFill>
        </p:grpSpPr>
        <p:sp>
          <p:nvSpPr>
            <p:cNvPr id="60" name="Freeform 59">
              <a:extLst>
                <a:ext uri="{FF2B5EF4-FFF2-40B4-BE49-F238E27FC236}">
                  <a16:creationId xmlns:a16="http://schemas.microsoft.com/office/drawing/2014/main" id="{C3B35064-052A-07F4-CF63-AA45DF4CE942}"/>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22576AB2-8088-FE70-7845-8721C2DFB8B7}"/>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2" name="Graphic 11">
              <a:extLst>
                <a:ext uri="{FF2B5EF4-FFF2-40B4-BE49-F238E27FC236}">
                  <a16:creationId xmlns:a16="http://schemas.microsoft.com/office/drawing/2014/main" id="{6A55C0E7-5678-C3F4-63CB-30EBA2E7EC48}"/>
                </a:ext>
              </a:extLst>
            </p:cNvPr>
            <p:cNvGrpSpPr/>
            <p:nvPr/>
          </p:nvGrpSpPr>
          <p:grpSpPr>
            <a:xfrm>
              <a:off x="4658278" y="6932880"/>
              <a:ext cx="179396" cy="179396"/>
              <a:chOff x="4658278" y="6932880"/>
              <a:chExt cx="179396" cy="179396"/>
            </a:xfrm>
            <a:grpFill/>
          </p:grpSpPr>
          <p:sp>
            <p:nvSpPr>
              <p:cNvPr id="63" name="Freeform 62">
                <a:extLst>
                  <a:ext uri="{FF2B5EF4-FFF2-40B4-BE49-F238E27FC236}">
                    <a16:creationId xmlns:a16="http://schemas.microsoft.com/office/drawing/2014/main" id="{0DA3227B-AF5B-FC97-31FE-0E730F1D8F2D}"/>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B1DE9178-446D-31CD-9C79-699AD341B1D1}"/>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82" name="TextBox 81">
            <a:extLst>
              <a:ext uri="{FF2B5EF4-FFF2-40B4-BE49-F238E27FC236}">
                <a16:creationId xmlns:a16="http://schemas.microsoft.com/office/drawing/2014/main" id="{8FC28E6E-E28B-A20F-ED78-9BD1DD0B497E}"/>
              </a:ext>
            </a:extLst>
          </p:cNvPr>
          <p:cNvSpPr txBox="1"/>
          <p:nvPr/>
        </p:nvSpPr>
        <p:spPr>
          <a:xfrm>
            <a:off x="2803261" y="2959861"/>
            <a:ext cx="2152770" cy="2774477"/>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strategically integrate aspects of different cultures into their business model, marketing strategy, customer engagement, etc., to create a unique value proposition.</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to communicate and negotiate effectively across cultural boundaries while staying true to their authentic self.</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Understanding of the potential benefits and challenges of cultural adaptation and authenticity, such as creating a niche market, building cross-cultural relationships, facing cultural misunderstandings, etc.</a:t>
            </a:r>
          </a:p>
        </p:txBody>
      </p:sp>
      <p:sp>
        <p:nvSpPr>
          <p:cNvPr id="84" name="TextBox 83">
            <a:extLst>
              <a:ext uri="{FF2B5EF4-FFF2-40B4-BE49-F238E27FC236}">
                <a16:creationId xmlns:a16="http://schemas.microsoft.com/office/drawing/2014/main" id="{1F480AB3-41EC-EE7A-F724-A2DDED02A502}"/>
              </a:ext>
            </a:extLst>
          </p:cNvPr>
          <p:cNvSpPr txBox="1"/>
          <p:nvPr/>
        </p:nvSpPr>
        <p:spPr>
          <a:xfrm>
            <a:off x="2803261" y="2509984"/>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99" name="Graphic 11">
            <a:extLst>
              <a:ext uri="{FF2B5EF4-FFF2-40B4-BE49-F238E27FC236}">
                <a16:creationId xmlns:a16="http://schemas.microsoft.com/office/drawing/2014/main" id="{5EB5BCD7-9A02-9795-62B3-394F8F8F52A2}"/>
              </a:ext>
            </a:extLst>
          </p:cNvPr>
          <p:cNvGrpSpPr/>
          <p:nvPr/>
        </p:nvGrpSpPr>
        <p:grpSpPr>
          <a:xfrm>
            <a:off x="2837771" y="2614158"/>
            <a:ext cx="584807" cy="179396"/>
            <a:chOff x="5525753" y="6932880"/>
            <a:chExt cx="584807" cy="179396"/>
          </a:xfrm>
          <a:solidFill>
            <a:srgbClr val="0C2D45"/>
          </a:solidFill>
        </p:grpSpPr>
        <p:grpSp>
          <p:nvGrpSpPr>
            <p:cNvPr id="100" name="Graphic 11">
              <a:extLst>
                <a:ext uri="{FF2B5EF4-FFF2-40B4-BE49-F238E27FC236}">
                  <a16:creationId xmlns:a16="http://schemas.microsoft.com/office/drawing/2014/main" id="{D0BB8772-417E-C42F-A163-E2800C73B7F1}"/>
                </a:ext>
              </a:extLst>
            </p:cNvPr>
            <p:cNvGrpSpPr/>
            <p:nvPr/>
          </p:nvGrpSpPr>
          <p:grpSpPr>
            <a:xfrm>
              <a:off x="5728754" y="6933470"/>
              <a:ext cx="178805" cy="178806"/>
              <a:chOff x="5728754" y="6933470"/>
              <a:chExt cx="178805" cy="178806"/>
            </a:xfrm>
            <a:grpFill/>
          </p:grpSpPr>
          <p:sp>
            <p:nvSpPr>
              <p:cNvPr id="105" name="Freeform 104">
                <a:extLst>
                  <a:ext uri="{FF2B5EF4-FFF2-40B4-BE49-F238E27FC236}">
                    <a16:creationId xmlns:a16="http://schemas.microsoft.com/office/drawing/2014/main" id="{78757A1B-FF8A-CCC1-6656-52DE3BDA1DAE}"/>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E5EBF736-2925-5097-3A27-8FA29547CC0E}"/>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101" name="Freeform 100">
              <a:extLst>
                <a:ext uri="{FF2B5EF4-FFF2-40B4-BE49-F238E27FC236}">
                  <a16:creationId xmlns:a16="http://schemas.microsoft.com/office/drawing/2014/main" id="{C1F7765A-9CE0-A349-952B-B1CAB87C8370}"/>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102" name="Graphic 11">
              <a:extLst>
                <a:ext uri="{FF2B5EF4-FFF2-40B4-BE49-F238E27FC236}">
                  <a16:creationId xmlns:a16="http://schemas.microsoft.com/office/drawing/2014/main" id="{32637506-EF2E-328D-0960-1335FD85FD3C}"/>
                </a:ext>
              </a:extLst>
            </p:cNvPr>
            <p:cNvGrpSpPr/>
            <p:nvPr/>
          </p:nvGrpSpPr>
          <p:grpSpPr>
            <a:xfrm>
              <a:off x="5525753" y="6932880"/>
              <a:ext cx="179396" cy="179396"/>
              <a:chOff x="5525753" y="6932880"/>
              <a:chExt cx="179396" cy="179396"/>
            </a:xfrm>
            <a:grpFill/>
          </p:grpSpPr>
          <p:sp>
            <p:nvSpPr>
              <p:cNvPr id="103" name="Freeform 102">
                <a:extLst>
                  <a:ext uri="{FF2B5EF4-FFF2-40B4-BE49-F238E27FC236}">
                    <a16:creationId xmlns:a16="http://schemas.microsoft.com/office/drawing/2014/main" id="{C2EB2CE7-5BFD-4558-E47B-7A91EE4121BF}"/>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F99E150-F478-2021-6078-62D81654B069}"/>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107" name="TextBox 106">
            <a:extLst>
              <a:ext uri="{FF2B5EF4-FFF2-40B4-BE49-F238E27FC236}">
                <a16:creationId xmlns:a16="http://schemas.microsoft.com/office/drawing/2014/main" id="{3F29B93B-8577-3EF7-FBC7-D650286E9524}"/>
              </a:ext>
            </a:extLst>
          </p:cNvPr>
          <p:cNvSpPr txBox="1"/>
          <p:nvPr/>
        </p:nvSpPr>
        <p:spPr>
          <a:xfrm>
            <a:off x="5175949" y="2959861"/>
            <a:ext cx="2058487" cy="3197670"/>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 Expertise in leveraging their unique blend of cultural adaptation and authenticity to differentiate their business, build a strong brand, and drive innovation.</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inspire and engage diverse stakeholders (e.g., customers, employees, partners) through their authentic leadership and inclusive business practices.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Capability to serve as a role model and advocate for cultural diversity and authenticity in entrepreneurship, contributing to a more inclusive and vibrant entrepreneurial ecosystem.</a:t>
            </a:r>
          </a:p>
          <a:p>
            <a:pPr>
              <a:lnSpc>
                <a:spcPts val="1080"/>
              </a:lnSpc>
              <a:buClr>
                <a:srgbClr val="7ABB57"/>
              </a:buClr>
            </a:pPr>
            <a:endParaRPr lang="en-IE" sz="1100" kern="100" dirty="0">
              <a:solidFill>
                <a:srgbClr val="0C2D45"/>
              </a:solidFill>
              <a:effectLst/>
              <a:latin typeface="Calibri" panose="020F0502020204030204" pitchFamily="34" charset="0"/>
              <a:cs typeface="Calibri" panose="020F0502020204030204" pitchFamily="34" charset="0"/>
            </a:endParaRP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108" name="Straight Connector 107">
            <a:extLst>
              <a:ext uri="{FF2B5EF4-FFF2-40B4-BE49-F238E27FC236}">
                <a16:creationId xmlns:a16="http://schemas.microsoft.com/office/drawing/2014/main" id="{624944EE-1F8B-D75E-ED20-BEC67484FB5D}"/>
              </a:ext>
            </a:extLst>
          </p:cNvPr>
          <p:cNvCxnSpPr>
            <a:cxnSpLocks/>
          </p:cNvCxnSpPr>
          <p:nvPr/>
        </p:nvCxnSpPr>
        <p:spPr>
          <a:xfrm>
            <a:off x="-1" y="5943710"/>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02738E1-5189-6AC4-82C7-943E1C657A1E}"/>
              </a:ext>
            </a:extLst>
          </p:cNvPr>
          <p:cNvSpPr txBox="1"/>
          <p:nvPr/>
        </p:nvSpPr>
        <p:spPr>
          <a:xfrm>
            <a:off x="5175949" y="2509984"/>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133" name="Graphic 11">
            <a:extLst>
              <a:ext uri="{FF2B5EF4-FFF2-40B4-BE49-F238E27FC236}">
                <a16:creationId xmlns:a16="http://schemas.microsoft.com/office/drawing/2014/main" id="{281E4E3B-87DD-4411-3920-1B5902AF2386}"/>
              </a:ext>
            </a:extLst>
          </p:cNvPr>
          <p:cNvGrpSpPr/>
          <p:nvPr/>
        </p:nvGrpSpPr>
        <p:grpSpPr>
          <a:xfrm>
            <a:off x="5195911" y="2614158"/>
            <a:ext cx="584807" cy="179396"/>
            <a:chOff x="6392638" y="6932880"/>
            <a:chExt cx="584807" cy="179396"/>
          </a:xfrm>
          <a:solidFill>
            <a:srgbClr val="915F9E"/>
          </a:solidFill>
        </p:grpSpPr>
        <p:grpSp>
          <p:nvGrpSpPr>
            <p:cNvPr id="134" name="Graphic 11">
              <a:extLst>
                <a:ext uri="{FF2B5EF4-FFF2-40B4-BE49-F238E27FC236}">
                  <a16:creationId xmlns:a16="http://schemas.microsoft.com/office/drawing/2014/main" id="{7DC79B7D-18FB-E585-1326-28AB75AC7464}"/>
                </a:ext>
              </a:extLst>
            </p:cNvPr>
            <p:cNvGrpSpPr/>
            <p:nvPr/>
          </p:nvGrpSpPr>
          <p:grpSpPr>
            <a:xfrm>
              <a:off x="6595639" y="6933470"/>
              <a:ext cx="178806" cy="178806"/>
              <a:chOff x="6595639" y="6933470"/>
              <a:chExt cx="178806" cy="178806"/>
            </a:xfrm>
            <a:grpFill/>
          </p:grpSpPr>
          <p:sp>
            <p:nvSpPr>
              <p:cNvPr id="141" name="Freeform 140">
                <a:extLst>
                  <a:ext uri="{FF2B5EF4-FFF2-40B4-BE49-F238E27FC236}">
                    <a16:creationId xmlns:a16="http://schemas.microsoft.com/office/drawing/2014/main" id="{FBDF2655-DD1B-2EF7-8158-563E03961E70}"/>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8F95266D-45F1-356C-E680-15B6EFF983E5}"/>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5" name="Graphic 11">
              <a:extLst>
                <a:ext uri="{FF2B5EF4-FFF2-40B4-BE49-F238E27FC236}">
                  <a16:creationId xmlns:a16="http://schemas.microsoft.com/office/drawing/2014/main" id="{380EC912-5269-0046-8CAA-DDE1701E3662}"/>
                </a:ext>
              </a:extLst>
            </p:cNvPr>
            <p:cNvGrpSpPr/>
            <p:nvPr/>
          </p:nvGrpSpPr>
          <p:grpSpPr>
            <a:xfrm>
              <a:off x="6798050" y="6933470"/>
              <a:ext cx="179395" cy="178806"/>
              <a:chOff x="6798050" y="6933470"/>
              <a:chExt cx="179395" cy="178806"/>
            </a:xfrm>
            <a:grpFill/>
          </p:grpSpPr>
          <p:sp>
            <p:nvSpPr>
              <p:cNvPr id="139" name="Freeform 138">
                <a:extLst>
                  <a:ext uri="{FF2B5EF4-FFF2-40B4-BE49-F238E27FC236}">
                    <a16:creationId xmlns:a16="http://schemas.microsoft.com/office/drawing/2014/main" id="{6E8730D4-ED77-871B-9BEA-5D571201938C}"/>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B0754FD7-F028-6F9B-2864-97F589EA2073}"/>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6" name="Graphic 11">
              <a:extLst>
                <a:ext uri="{FF2B5EF4-FFF2-40B4-BE49-F238E27FC236}">
                  <a16:creationId xmlns:a16="http://schemas.microsoft.com/office/drawing/2014/main" id="{DAF0D40E-AF55-DA4D-EE1B-B5D340384CC9}"/>
                </a:ext>
              </a:extLst>
            </p:cNvPr>
            <p:cNvGrpSpPr/>
            <p:nvPr/>
          </p:nvGrpSpPr>
          <p:grpSpPr>
            <a:xfrm>
              <a:off x="6392638" y="6932880"/>
              <a:ext cx="179396" cy="179396"/>
              <a:chOff x="6392638" y="6932880"/>
              <a:chExt cx="179396" cy="179396"/>
            </a:xfrm>
            <a:grpFill/>
          </p:grpSpPr>
          <p:sp>
            <p:nvSpPr>
              <p:cNvPr id="137" name="Freeform 136">
                <a:extLst>
                  <a:ext uri="{FF2B5EF4-FFF2-40B4-BE49-F238E27FC236}">
                    <a16:creationId xmlns:a16="http://schemas.microsoft.com/office/drawing/2014/main" id="{FC8FC451-248E-0671-4C28-ED587B78AECA}"/>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5E9411A1-F788-B8F8-7C95-73A413B89C68}"/>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2" name="Straight Connector 1">
            <a:extLst>
              <a:ext uri="{FF2B5EF4-FFF2-40B4-BE49-F238E27FC236}">
                <a16:creationId xmlns:a16="http://schemas.microsoft.com/office/drawing/2014/main" id="{53EC2DC9-8D87-8EF7-1A64-ABFF210D01B5}"/>
              </a:ext>
            </a:extLst>
          </p:cNvPr>
          <p:cNvCxnSpPr>
            <a:cxnSpLocks/>
          </p:cNvCxnSpPr>
          <p:nvPr/>
        </p:nvCxnSpPr>
        <p:spPr>
          <a:xfrm flipV="1">
            <a:off x="2657533" y="2711597"/>
            <a:ext cx="0" cy="320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EFE7EBB-42ED-3F87-9008-3E40CF1F02FE}"/>
              </a:ext>
            </a:extLst>
          </p:cNvPr>
          <p:cNvCxnSpPr>
            <a:cxnSpLocks/>
          </p:cNvCxnSpPr>
          <p:nvPr/>
        </p:nvCxnSpPr>
        <p:spPr>
          <a:xfrm flipV="1">
            <a:off x="5020356" y="2711597"/>
            <a:ext cx="0" cy="320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DC9AAF4-9065-9D5B-4EB7-B0F612B4ACCC}"/>
              </a:ext>
            </a:extLst>
          </p:cNvPr>
          <p:cNvCxnSpPr>
            <a:cxnSpLocks/>
          </p:cNvCxnSpPr>
          <p:nvPr/>
        </p:nvCxnSpPr>
        <p:spPr>
          <a:xfrm flipV="1">
            <a:off x="301420" y="2089935"/>
            <a:ext cx="0" cy="621661"/>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541785A-25A3-E028-D78A-A037D3E86A77}"/>
              </a:ext>
            </a:extLst>
          </p:cNvPr>
          <p:cNvSpPr txBox="1"/>
          <p:nvPr/>
        </p:nvSpPr>
        <p:spPr>
          <a:xfrm>
            <a:off x="222872" y="2012012"/>
            <a:ext cx="4679269" cy="338554"/>
          </a:xfrm>
          <a:prstGeom prst="rect">
            <a:avLst/>
          </a:prstGeom>
          <a:noFill/>
        </p:spPr>
        <p:txBody>
          <a:bodyPr wrap="square">
            <a:spAutoFit/>
          </a:bodyPr>
          <a:lstStyle/>
          <a:p>
            <a:pPr>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	Balancing Cultural Adaption and Authenticity</a:t>
            </a:r>
            <a:r>
              <a:rPr lang="en-US" sz="1600" b="1" dirty="0">
                <a:solidFill>
                  <a:srgbClr val="7ABB57"/>
                </a:solidFill>
                <a:highlight>
                  <a:srgbClr val="7ABB57"/>
                </a:highlight>
                <a:latin typeface="Calibri" panose="020F0502020204030204" pitchFamily="34" charset="0"/>
                <a:cs typeface="Calibri" panose="020F0502020204030204" pitchFamily="34" charset="0"/>
              </a:rPr>
              <a:t>.</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3025529-66FC-4D4B-520F-25B25016C476}"/>
              </a:ext>
            </a:extLst>
          </p:cNvPr>
          <p:cNvSpPr/>
          <p:nvPr/>
        </p:nvSpPr>
        <p:spPr>
          <a:xfrm flipV="1">
            <a:off x="11846" y="1145548"/>
            <a:ext cx="7559674" cy="622119"/>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915F9E"/>
          </a:solidFill>
          <a:ln w="28891" cap="flat">
            <a:noFill/>
            <a:prstDash val="solid"/>
            <a:miter/>
          </a:ln>
        </p:spPr>
        <p:txBody>
          <a:bodyPr rtlCol="0" anchor="ctr"/>
          <a:lstStyle/>
          <a:p>
            <a:endParaRPr lang="en-US" dirty="0"/>
          </a:p>
        </p:txBody>
      </p:sp>
      <p:sp>
        <p:nvSpPr>
          <p:cNvPr id="33" name="TextBox 32">
            <a:extLst>
              <a:ext uri="{FF2B5EF4-FFF2-40B4-BE49-F238E27FC236}">
                <a16:creationId xmlns:a16="http://schemas.microsoft.com/office/drawing/2014/main" id="{080A815A-79E7-19EA-8897-E3B96399AA60}"/>
              </a:ext>
            </a:extLst>
          </p:cNvPr>
          <p:cNvSpPr txBox="1"/>
          <p:nvPr/>
        </p:nvSpPr>
        <p:spPr>
          <a:xfrm>
            <a:off x="470583" y="734179"/>
            <a:ext cx="4210249" cy="1033488"/>
          </a:xfrm>
          <a:prstGeom prst="rect">
            <a:avLst/>
          </a:prstGeom>
          <a:noFill/>
        </p:spPr>
        <p:txBody>
          <a:bodyPr wrap="square">
            <a:spAutoFit/>
          </a:bodyPr>
          <a:lstStyle/>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OVERCOMING SOCIO-</a:t>
            </a:r>
            <a:r>
              <a:rPr lang="de-DE" sz="2800" b="1" dirty="0">
                <a:solidFill>
                  <a:srgbClr val="7ABB57"/>
                </a:solidFill>
                <a:highlight>
                  <a:srgbClr val="7ABB57"/>
                </a:highlight>
                <a:latin typeface="Calibri" panose="020F0502020204030204" pitchFamily="34" charset="0"/>
                <a:cs typeface="Calibri" panose="020F0502020204030204" pitchFamily="34" charset="0"/>
              </a:rPr>
              <a:t>.</a:t>
            </a:r>
          </a:p>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ECONOMIC CHALLENGES</a:t>
            </a:r>
            <a:r>
              <a:rPr lang="de-DE" sz="2800" b="1" dirty="0">
                <a:solidFill>
                  <a:srgbClr val="7ABB57"/>
                </a:solidFill>
                <a:highlight>
                  <a:srgbClr val="7ABB57"/>
                </a:highlight>
                <a:latin typeface="Calibri" panose="020F0502020204030204" pitchFamily="34" charset="0"/>
                <a:cs typeface="Calibri" panose="020F0502020204030204" pitchFamily="34" charset="0"/>
              </a:rPr>
              <a:t>.</a:t>
            </a:r>
          </a:p>
          <a:p>
            <a:pPr>
              <a:lnSpc>
                <a:spcPts val="2380"/>
              </a:lnSpc>
            </a:pPr>
            <a:endParaRPr lang="de-DE" sz="2800" b="1" dirty="0">
              <a:solidFill>
                <a:srgbClr val="7ABB57"/>
              </a:solidFill>
              <a:highlight>
                <a:srgbClr val="7ABB57"/>
              </a:highlight>
              <a:latin typeface="Calibri" panose="020F0502020204030204" pitchFamily="34" charset="0"/>
              <a:cs typeface="Calibri" panose="020F0502020204030204" pitchFamily="34" charset="0"/>
            </a:endParaRPr>
          </a:p>
        </p:txBody>
      </p:sp>
      <p:grpSp>
        <p:nvGrpSpPr>
          <p:cNvPr id="34" name="Group 33">
            <a:extLst>
              <a:ext uri="{FF2B5EF4-FFF2-40B4-BE49-F238E27FC236}">
                <a16:creationId xmlns:a16="http://schemas.microsoft.com/office/drawing/2014/main" id="{464293E1-C370-72AA-30BD-05E80DFCE496}"/>
              </a:ext>
            </a:extLst>
          </p:cNvPr>
          <p:cNvGrpSpPr/>
          <p:nvPr/>
        </p:nvGrpSpPr>
        <p:grpSpPr>
          <a:xfrm>
            <a:off x="6238275" y="244683"/>
            <a:ext cx="838889" cy="838663"/>
            <a:chOff x="4723142" y="2254316"/>
            <a:chExt cx="1008541" cy="1008269"/>
          </a:xfrm>
          <a:solidFill>
            <a:srgbClr val="0C2D45"/>
          </a:solidFill>
        </p:grpSpPr>
        <p:grpSp>
          <p:nvGrpSpPr>
            <p:cNvPr id="35" name="Group 34">
              <a:extLst>
                <a:ext uri="{FF2B5EF4-FFF2-40B4-BE49-F238E27FC236}">
                  <a16:creationId xmlns:a16="http://schemas.microsoft.com/office/drawing/2014/main" id="{B31888E4-9014-2E41-1D21-F4A05A088F83}"/>
                </a:ext>
              </a:extLst>
            </p:cNvPr>
            <p:cNvGrpSpPr/>
            <p:nvPr/>
          </p:nvGrpSpPr>
          <p:grpSpPr>
            <a:xfrm>
              <a:off x="4723142" y="2254316"/>
              <a:ext cx="1008541" cy="1008269"/>
              <a:chOff x="4723142" y="2254316"/>
              <a:chExt cx="1008541" cy="1008269"/>
            </a:xfrm>
            <a:grpFill/>
          </p:grpSpPr>
          <p:sp>
            <p:nvSpPr>
              <p:cNvPr id="39" name="Freeform 38">
                <a:extLst>
                  <a:ext uri="{FF2B5EF4-FFF2-40B4-BE49-F238E27FC236}">
                    <a16:creationId xmlns:a16="http://schemas.microsoft.com/office/drawing/2014/main" id="{40B0D0F1-09B2-FA22-2FD5-13B5482FCEFD}"/>
                  </a:ext>
                </a:extLst>
              </p:cNvPr>
              <p:cNvSpPr/>
              <p:nvPr/>
            </p:nvSpPr>
            <p:spPr>
              <a:xfrm>
                <a:off x="4723142" y="2254316"/>
                <a:ext cx="1008541" cy="1008269"/>
              </a:xfrm>
              <a:custGeom>
                <a:avLst/>
                <a:gdLst>
                  <a:gd name="connsiteX0" fmla="*/ 92873 w 1008541"/>
                  <a:gd name="connsiteY0" fmla="*/ 366995 h 1008269"/>
                  <a:gd name="connsiteX1" fmla="*/ 75493 w 1008541"/>
                  <a:gd name="connsiteY1" fmla="*/ 202740 h 1008269"/>
                  <a:gd name="connsiteX2" fmla="*/ 231097 w 1008541"/>
                  <a:gd name="connsiteY2" fmla="*/ 185636 h 1008269"/>
                  <a:gd name="connsiteX3" fmla="*/ 243317 w 1008541"/>
                  <a:gd name="connsiteY3" fmla="*/ 357221 h 1008269"/>
                  <a:gd name="connsiteX4" fmla="*/ 306591 w 1008541"/>
                  <a:gd name="connsiteY4" fmla="*/ 343647 h 1008269"/>
                  <a:gd name="connsiteX5" fmla="*/ 391589 w 1008541"/>
                  <a:gd name="connsiteY5" fmla="*/ 279302 h 1008269"/>
                  <a:gd name="connsiteX6" fmla="*/ 422275 w 1008541"/>
                  <a:gd name="connsiteY6" fmla="*/ 259483 h 1008269"/>
                  <a:gd name="connsiteX7" fmla="*/ 422275 w 1008541"/>
                  <a:gd name="connsiteY7" fmla="*/ 241021 h 1008269"/>
                  <a:gd name="connsiteX8" fmla="*/ 431508 w 1008541"/>
                  <a:gd name="connsiteY8" fmla="*/ 228804 h 1008269"/>
                  <a:gd name="connsiteX9" fmla="*/ 459207 w 1008541"/>
                  <a:gd name="connsiteY9" fmla="*/ 222016 h 1008269"/>
                  <a:gd name="connsiteX10" fmla="*/ 467082 w 1008541"/>
                  <a:gd name="connsiteY10" fmla="*/ 214686 h 1008269"/>
                  <a:gd name="connsiteX11" fmla="*/ 484462 w 1008541"/>
                  <a:gd name="connsiteY11" fmla="*/ 172604 h 1008269"/>
                  <a:gd name="connsiteX12" fmla="*/ 483919 w 1008541"/>
                  <a:gd name="connsiteY12" fmla="*/ 160930 h 1008269"/>
                  <a:gd name="connsiteX13" fmla="*/ 465453 w 1008541"/>
                  <a:gd name="connsiteY13" fmla="*/ 130250 h 1008269"/>
                  <a:gd name="connsiteX14" fmla="*/ 552895 w 1008541"/>
                  <a:gd name="connsiteY14" fmla="*/ 42829 h 1008269"/>
                  <a:gd name="connsiteX15" fmla="*/ 583853 w 1008541"/>
                  <a:gd name="connsiteY15" fmla="*/ 61290 h 1008269"/>
                  <a:gd name="connsiteX16" fmla="*/ 595530 w 1008541"/>
                  <a:gd name="connsiteY16" fmla="*/ 61833 h 1008269"/>
                  <a:gd name="connsiteX17" fmla="*/ 636535 w 1008541"/>
                  <a:gd name="connsiteY17" fmla="*/ 44729 h 1008269"/>
                  <a:gd name="connsiteX18" fmla="*/ 644953 w 1008541"/>
                  <a:gd name="connsiteY18" fmla="*/ 35498 h 1008269"/>
                  <a:gd name="connsiteX19" fmla="*/ 652557 w 1008541"/>
                  <a:gd name="connsiteY19" fmla="*/ 5905 h 1008269"/>
                  <a:gd name="connsiteX20" fmla="*/ 659889 w 1008541"/>
                  <a:gd name="connsiteY20" fmla="*/ 204 h 1008269"/>
                  <a:gd name="connsiteX21" fmla="*/ 770685 w 1008541"/>
                  <a:gd name="connsiteY21" fmla="*/ 204 h 1008269"/>
                  <a:gd name="connsiteX22" fmla="*/ 778289 w 1008541"/>
                  <a:gd name="connsiteY22" fmla="*/ 6448 h 1008269"/>
                  <a:gd name="connsiteX23" fmla="*/ 787794 w 1008541"/>
                  <a:gd name="connsiteY23" fmla="*/ 40114 h 1008269"/>
                  <a:gd name="connsiteX24" fmla="*/ 819295 w 1008541"/>
                  <a:gd name="connsiteY24" fmla="*/ 54503 h 1008269"/>
                  <a:gd name="connsiteX25" fmla="*/ 864373 w 1008541"/>
                  <a:gd name="connsiteY25" fmla="*/ 50973 h 1008269"/>
                  <a:gd name="connsiteX26" fmla="*/ 877137 w 1008541"/>
                  <a:gd name="connsiteY26" fmla="*/ 43100 h 1008269"/>
                  <a:gd name="connsiteX27" fmla="*/ 964850 w 1008541"/>
                  <a:gd name="connsiteY27" fmla="*/ 131065 h 1008269"/>
                  <a:gd name="connsiteX28" fmla="*/ 946656 w 1008541"/>
                  <a:gd name="connsiteY28" fmla="*/ 161201 h 1008269"/>
                  <a:gd name="connsiteX29" fmla="*/ 946113 w 1008541"/>
                  <a:gd name="connsiteY29" fmla="*/ 172061 h 1008269"/>
                  <a:gd name="connsiteX30" fmla="*/ 963764 w 1008541"/>
                  <a:gd name="connsiteY30" fmla="*/ 214143 h 1008269"/>
                  <a:gd name="connsiteX31" fmla="*/ 972454 w 1008541"/>
                  <a:gd name="connsiteY31" fmla="*/ 222016 h 1008269"/>
                  <a:gd name="connsiteX32" fmla="*/ 1001782 w 1008541"/>
                  <a:gd name="connsiteY32" fmla="*/ 229618 h 1008269"/>
                  <a:gd name="connsiteX33" fmla="*/ 1008300 w 1008541"/>
                  <a:gd name="connsiteY33" fmla="*/ 237492 h 1008269"/>
                  <a:gd name="connsiteX34" fmla="*/ 1008300 w 1008541"/>
                  <a:gd name="connsiteY34" fmla="*/ 241564 h 1008269"/>
                  <a:gd name="connsiteX35" fmla="*/ 1008300 w 1008541"/>
                  <a:gd name="connsiteY35" fmla="*/ 997682 h 1008269"/>
                  <a:gd name="connsiteX36" fmla="*/ 1008300 w 1008541"/>
                  <a:gd name="connsiteY36" fmla="*/ 1008270 h 1008269"/>
                  <a:gd name="connsiteX37" fmla="*/ 997166 w 1008541"/>
                  <a:gd name="connsiteY37" fmla="*/ 1008270 h 1008269"/>
                  <a:gd name="connsiteX38" fmla="*/ 70062 w 1008541"/>
                  <a:gd name="connsiteY38" fmla="*/ 1008270 h 1008269"/>
                  <a:gd name="connsiteX39" fmla="*/ 0 w 1008541"/>
                  <a:gd name="connsiteY39" fmla="*/ 937681 h 1008269"/>
                  <a:gd name="connsiteX40" fmla="*/ 0 w 1008541"/>
                  <a:gd name="connsiteY40" fmla="*/ 510888 h 1008269"/>
                  <a:gd name="connsiteX41" fmla="*/ 90158 w 1008541"/>
                  <a:gd name="connsiteY41" fmla="*/ 369439 h 1008269"/>
                  <a:gd name="connsiteX42" fmla="*/ 92873 w 1008541"/>
                  <a:gd name="connsiteY42" fmla="*/ 366995 h 1008269"/>
                  <a:gd name="connsiteX43" fmla="*/ 120844 w 1008541"/>
                  <a:gd name="connsiteY43" fmla="*/ 974876 h 1008269"/>
                  <a:gd name="connsiteX44" fmla="*/ 974898 w 1008541"/>
                  <a:gd name="connsiteY44" fmla="*/ 974876 h 1008269"/>
                  <a:gd name="connsiteX45" fmla="*/ 974898 w 1008541"/>
                  <a:gd name="connsiteY45" fmla="*/ 362923 h 1008269"/>
                  <a:gd name="connsiteX46" fmla="*/ 972454 w 1008541"/>
                  <a:gd name="connsiteY46" fmla="*/ 361022 h 1008269"/>
                  <a:gd name="connsiteX47" fmla="*/ 963221 w 1008541"/>
                  <a:gd name="connsiteY47" fmla="*/ 371611 h 1008269"/>
                  <a:gd name="connsiteX48" fmla="*/ 946113 w 1008541"/>
                  <a:gd name="connsiteY48" fmla="*/ 412607 h 1008269"/>
                  <a:gd name="connsiteX49" fmla="*/ 946656 w 1008541"/>
                  <a:gd name="connsiteY49" fmla="*/ 424281 h 1008269"/>
                  <a:gd name="connsiteX50" fmla="*/ 965122 w 1008541"/>
                  <a:gd name="connsiteY50" fmla="*/ 454689 h 1008269"/>
                  <a:gd name="connsiteX51" fmla="*/ 877408 w 1008541"/>
                  <a:gd name="connsiteY51" fmla="*/ 542382 h 1008269"/>
                  <a:gd name="connsiteX52" fmla="*/ 846994 w 1008541"/>
                  <a:gd name="connsiteY52" fmla="*/ 523920 h 1008269"/>
                  <a:gd name="connsiteX53" fmla="*/ 835316 w 1008541"/>
                  <a:gd name="connsiteY53" fmla="*/ 523377 h 1008269"/>
                  <a:gd name="connsiteX54" fmla="*/ 794311 w 1008541"/>
                  <a:gd name="connsiteY54" fmla="*/ 540753 h 1008269"/>
                  <a:gd name="connsiteX55" fmla="*/ 785893 w 1008541"/>
                  <a:gd name="connsiteY55" fmla="*/ 549984 h 1008269"/>
                  <a:gd name="connsiteX56" fmla="*/ 778289 w 1008541"/>
                  <a:gd name="connsiteY56" fmla="*/ 579577 h 1008269"/>
                  <a:gd name="connsiteX57" fmla="*/ 771229 w 1008541"/>
                  <a:gd name="connsiteY57" fmla="*/ 585278 h 1008269"/>
                  <a:gd name="connsiteX58" fmla="*/ 660432 w 1008541"/>
                  <a:gd name="connsiteY58" fmla="*/ 585278 h 1008269"/>
                  <a:gd name="connsiteX59" fmla="*/ 652829 w 1008541"/>
                  <a:gd name="connsiteY59" fmla="*/ 579034 h 1008269"/>
                  <a:gd name="connsiteX60" fmla="*/ 647126 w 1008541"/>
                  <a:gd name="connsiteY60" fmla="*/ 557857 h 1008269"/>
                  <a:gd name="connsiteX61" fmla="*/ 643324 w 1008541"/>
                  <a:gd name="connsiteY61" fmla="*/ 559486 h 1008269"/>
                  <a:gd name="connsiteX62" fmla="*/ 330759 w 1008541"/>
                  <a:gd name="connsiteY62" fmla="*/ 777226 h 1008269"/>
                  <a:gd name="connsiteX63" fmla="*/ 325600 w 1008541"/>
                  <a:gd name="connsiteY63" fmla="*/ 787000 h 1008269"/>
                  <a:gd name="connsiteX64" fmla="*/ 325328 w 1008541"/>
                  <a:gd name="connsiteY64" fmla="*/ 815507 h 1008269"/>
                  <a:gd name="connsiteX65" fmla="*/ 246847 w 1008541"/>
                  <a:gd name="connsiteY65" fmla="*/ 876594 h 1008269"/>
                  <a:gd name="connsiteX66" fmla="*/ 210730 w 1008541"/>
                  <a:gd name="connsiteY66" fmla="*/ 860576 h 1008269"/>
                  <a:gd name="connsiteX67" fmla="*/ 134422 w 1008541"/>
                  <a:gd name="connsiteY67" fmla="*/ 914061 h 1008269"/>
                  <a:gd name="connsiteX68" fmla="*/ 130348 w 1008541"/>
                  <a:gd name="connsiteY68" fmla="*/ 924378 h 1008269"/>
                  <a:gd name="connsiteX69" fmla="*/ 120844 w 1008541"/>
                  <a:gd name="connsiteY69" fmla="*/ 974876 h 1008269"/>
                  <a:gd name="connsiteX70" fmla="*/ 178958 w 1008541"/>
                  <a:gd name="connsiteY70" fmla="*/ 438942 h 1008269"/>
                  <a:gd name="connsiteX71" fmla="*/ 190363 w 1008541"/>
                  <a:gd name="connsiteY71" fmla="*/ 438942 h 1008269"/>
                  <a:gd name="connsiteX72" fmla="*/ 306319 w 1008541"/>
                  <a:gd name="connsiteY72" fmla="*/ 438942 h 1008269"/>
                  <a:gd name="connsiteX73" fmla="*/ 350583 w 1008541"/>
                  <a:gd name="connsiteY73" fmla="*/ 426453 h 1008269"/>
                  <a:gd name="connsiteX74" fmla="*/ 462194 w 1008541"/>
                  <a:gd name="connsiteY74" fmla="*/ 340117 h 1008269"/>
                  <a:gd name="connsiteX75" fmla="*/ 469798 w 1008541"/>
                  <a:gd name="connsiteY75" fmla="*/ 311610 h 1008269"/>
                  <a:gd name="connsiteX76" fmla="*/ 445629 w 1008541"/>
                  <a:gd name="connsiteY76" fmla="*/ 292877 h 1008269"/>
                  <a:gd name="connsiteX77" fmla="*/ 416300 w 1008541"/>
                  <a:gd name="connsiteY77" fmla="*/ 301293 h 1008269"/>
                  <a:gd name="connsiteX78" fmla="*/ 313923 w 1008541"/>
                  <a:gd name="connsiteY78" fmla="*/ 378127 h 1008269"/>
                  <a:gd name="connsiteX79" fmla="*/ 277262 w 1008541"/>
                  <a:gd name="connsiteY79" fmla="*/ 390344 h 1008269"/>
                  <a:gd name="connsiteX80" fmla="*/ 149358 w 1008541"/>
                  <a:gd name="connsiteY80" fmla="*/ 390344 h 1008269"/>
                  <a:gd name="connsiteX81" fmla="*/ 32316 w 1008541"/>
                  <a:gd name="connsiteY81" fmla="*/ 507087 h 1008269"/>
                  <a:gd name="connsiteX82" fmla="*/ 32316 w 1008541"/>
                  <a:gd name="connsiteY82" fmla="*/ 631161 h 1008269"/>
                  <a:gd name="connsiteX83" fmla="*/ 84455 w 1008541"/>
                  <a:gd name="connsiteY83" fmla="*/ 683289 h 1008269"/>
                  <a:gd name="connsiteX84" fmla="*/ 191178 w 1008541"/>
                  <a:gd name="connsiteY84" fmla="*/ 683289 h 1008269"/>
                  <a:gd name="connsiteX85" fmla="*/ 227567 w 1008541"/>
                  <a:gd name="connsiteY85" fmla="*/ 719941 h 1008269"/>
                  <a:gd name="connsiteX86" fmla="*/ 227567 w 1008541"/>
                  <a:gd name="connsiteY86" fmla="*/ 813335 h 1008269"/>
                  <a:gd name="connsiteX87" fmla="*/ 259611 w 1008541"/>
                  <a:gd name="connsiteY87" fmla="*/ 845915 h 1008269"/>
                  <a:gd name="connsiteX88" fmla="*/ 292198 w 1008541"/>
                  <a:gd name="connsiteY88" fmla="*/ 813878 h 1008269"/>
                  <a:gd name="connsiteX89" fmla="*/ 292198 w 1008541"/>
                  <a:gd name="connsiteY89" fmla="*/ 665641 h 1008269"/>
                  <a:gd name="connsiteX90" fmla="*/ 244675 w 1008541"/>
                  <a:gd name="connsiteY90" fmla="*/ 618401 h 1008269"/>
                  <a:gd name="connsiteX91" fmla="*/ 187648 w 1008541"/>
                  <a:gd name="connsiteY91" fmla="*/ 618401 h 1008269"/>
                  <a:gd name="connsiteX92" fmla="*/ 178958 w 1008541"/>
                  <a:gd name="connsiteY92" fmla="*/ 617858 h 1008269"/>
                  <a:gd name="connsiteX93" fmla="*/ 178958 w 1008541"/>
                  <a:gd name="connsiteY93" fmla="*/ 438942 h 1008269"/>
                  <a:gd name="connsiteX94" fmla="*/ 324785 w 1008541"/>
                  <a:gd name="connsiteY94" fmla="*/ 740846 h 1008269"/>
                  <a:gd name="connsiteX95" fmla="*/ 620513 w 1008541"/>
                  <a:gd name="connsiteY95" fmla="*/ 535052 h 1008269"/>
                  <a:gd name="connsiteX96" fmla="*/ 594715 w 1008541"/>
                  <a:gd name="connsiteY96" fmla="*/ 523106 h 1008269"/>
                  <a:gd name="connsiteX97" fmla="*/ 583853 w 1008541"/>
                  <a:gd name="connsiteY97" fmla="*/ 523649 h 1008269"/>
                  <a:gd name="connsiteX98" fmla="*/ 553710 w 1008541"/>
                  <a:gd name="connsiteY98" fmla="*/ 542111 h 1008269"/>
                  <a:gd name="connsiteX99" fmla="*/ 465724 w 1008541"/>
                  <a:gd name="connsiteY99" fmla="*/ 454417 h 1008269"/>
                  <a:gd name="connsiteX100" fmla="*/ 484190 w 1008541"/>
                  <a:gd name="connsiteY100" fmla="*/ 424281 h 1008269"/>
                  <a:gd name="connsiteX101" fmla="*/ 486363 w 1008541"/>
                  <a:gd name="connsiteY101" fmla="*/ 416951 h 1008269"/>
                  <a:gd name="connsiteX102" fmla="*/ 468168 w 1008541"/>
                  <a:gd name="connsiteY102" fmla="*/ 377041 h 1008269"/>
                  <a:gd name="connsiteX103" fmla="*/ 380998 w 1008541"/>
                  <a:gd name="connsiteY103" fmla="*/ 444915 h 1008269"/>
                  <a:gd name="connsiteX104" fmla="*/ 310935 w 1008541"/>
                  <a:gd name="connsiteY104" fmla="*/ 471521 h 1008269"/>
                  <a:gd name="connsiteX105" fmla="*/ 268301 w 1008541"/>
                  <a:gd name="connsiteY105" fmla="*/ 471793 h 1008269"/>
                  <a:gd name="connsiteX106" fmla="*/ 211545 w 1008541"/>
                  <a:gd name="connsiteY106" fmla="*/ 471793 h 1008269"/>
                  <a:gd name="connsiteX107" fmla="*/ 211545 w 1008541"/>
                  <a:gd name="connsiteY107" fmla="*/ 585550 h 1008269"/>
                  <a:gd name="connsiteX108" fmla="*/ 223222 w 1008541"/>
                  <a:gd name="connsiteY108" fmla="*/ 585550 h 1008269"/>
                  <a:gd name="connsiteX109" fmla="*/ 325057 w 1008541"/>
                  <a:gd name="connsiteY109" fmla="*/ 687633 h 1008269"/>
                  <a:gd name="connsiteX110" fmla="*/ 324785 w 1008541"/>
                  <a:gd name="connsiteY110" fmla="*/ 740846 h 1008269"/>
                  <a:gd name="connsiteX111" fmla="*/ 454590 w 1008541"/>
                  <a:gd name="connsiteY111" fmla="*/ 257039 h 1008269"/>
                  <a:gd name="connsiteX112" fmla="*/ 454590 w 1008541"/>
                  <a:gd name="connsiteY112" fmla="*/ 259754 h 1008269"/>
                  <a:gd name="connsiteX113" fmla="*/ 460293 w 1008541"/>
                  <a:gd name="connsiteY113" fmla="*/ 262469 h 1008269"/>
                  <a:gd name="connsiteX114" fmla="*/ 497768 w 1008541"/>
                  <a:gd name="connsiteY114" fmla="*/ 345547 h 1008269"/>
                  <a:gd name="connsiteX115" fmla="*/ 497225 w 1008541"/>
                  <a:gd name="connsiteY115" fmla="*/ 355864 h 1008269"/>
                  <a:gd name="connsiteX116" fmla="*/ 520036 w 1008541"/>
                  <a:gd name="connsiteY116" fmla="*/ 408806 h 1008269"/>
                  <a:gd name="connsiteX117" fmla="*/ 519221 w 1008541"/>
                  <a:gd name="connsiteY117" fmla="*/ 429439 h 1008269"/>
                  <a:gd name="connsiteX118" fmla="*/ 506458 w 1008541"/>
                  <a:gd name="connsiteY118" fmla="*/ 449530 h 1008269"/>
                  <a:gd name="connsiteX119" fmla="*/ 557511 w 1008541"/>
                  <a:gd name="connsiteY119" fmla="*/ 500843 h 1008269"/>
                  <a:gd name="connsiteX120" fmla="*/ 582766 w 1008541"/>
                  <a:gd name="connsiteY120" fmla="*/ 485639 h 1008269"/>
                  <a:gd name="connsiteX121" fmla="*/ 594172 w 1008541"/>
                  <a:gd name="connsiteY121" fmla="*/ 485639 h 1008269"/>
                  <a:gd name="connsiteX122" fmla="*/ 663419 w 1008541"/>
                  <a:gd name="connsiteY122" fmla="*/ 514146 h 1008269"/>
                  <a:gd name="connsiteX123" fmla="*/ 671566 w 1008541"/>
                  <a:gd name="connsiteY123" fmla="*/ 522563 h 1008269"/>
                  <a:gd name="connsiteX124" fmla="*/ 678898 w 1008541"/>
                  <a:gd name="connsiteY124" fmla="*/ 552156 h 1008269"/>
                  <a:gd name="connsiteX125" fmla="*/ 750862 w 1008541"/>
                  <a:gd name="connsiteY125" fmla="*/ 552156 h 1008269"/>
                  <a:gd name="connsiteX126" fmla="*/ 758194 w 1008541"/>
                  <a:gd name="connsiteY126" fmla="*/ 522563 h 1008269"/>
                  <a:gd name="connsiteX127" fmla="*/ 766340 w 1008541"/>
                  <a:gd name="connsiteY127" fmla="*/ 514418 h 1008269"/>
                  <a:gd name="connsiteX128" fmla="*/ 835588 w 1008541"/>
                  <a:gd name="connsiteY128" fmla="*/ 485911 h 1008269"/>
                  <a:gd name="connsiteX129" fmla="*/ 846994 w 1008541"/>
                  <a:gd name="connsiteY129" fmla="*/ 485911 h 1008269"/>
                  <a:gd name="connsiteX130" fmla="*/ 871434 w 1008541"/>
                  <a:gd name="connsiteY130" fmla="*/ 500572 h 1008269"/>
                  <a:gd name="connsiteX131" fmla="*/ 923302 w 1008541"/>
                  <a:gd name="connsiteY131" fmla="*/ 449259 h 1008269"/>
                  <a:gd name="connsiteX132" fmla="*/ 908638 w 1008541"/>
                  <a:gd name="connsiteY132" fmla="*/ 425910 h 1008269"/>
                  <a:gd name="connsiteX133" fmla="*/ 908094 w 1008541"/>
                  <a:gd name="connsiteY133" fmla="*/ 412335 h 1008269"/>
                  <a:gd name="connsiteX134" fmla="*/ 936880 w 1008541"/>
                  <a:gd name="connsiteY134" fmla="*/ 344461 h 1008269"/>
                  <a:gd name="connsiteX135" fmla="*/ 945841 w 1008541"/>
                  <a:gd name="connsiteY135" fmla="*/ 335773 h 1008269"/>
                  <a:gd name="connsiteX136" fmla="*/ 974626 w 1008541"/>
                  <a:gd name="connsiteY136" fmla="*/ 328714 h 1008269"/>
                  <a:gd name="connsiteX137" fmla="*/ 974626 w 1008541"/>
                  <a:gd name="connsiteY137" fmla="*/ 256768 h 1008269"/>
                  <a:gd name="connsiteX138" fmla="*/ 945570 w 1008541"/>
                  <a:gd name="connsiteY138" fmla="*/ 249709 h 1008269"/>
                  <a:gd name="connsiteX139" fmla="*/ 936880 w 1008541"/>
                  <a:gd name="connsiteY139" fmla="*/ 241835 h 1008269"/>
                  <a:gd name="connsiteX140" fmla="*/ 907823 w 1008541"/>
                  <a:gd name="connsiteY140" fmla="*/ 171789 h 1008269"/>
                  <a:gd name="connsiteX141" fmla="*/ 908366 w 1008541"/>
                  <a:gd name="connsiteY141" fmla="*/ 160387 h 1008269"/>
                  <a:gd name="connsiteX142" fmla="*/ 923030 w 1008541"/>
                  <a:gd name="connsiteY142" fmla="*/ 135952 h 1008269"/>
                  <a:gd name="connsiteX143" fmla="*/ 871706 w 1008541"/>
                  <a:gd name="connsiteY143" fmla="*/ 84368 h 1008269"/>
                  <a:gd name="connsiteX144" fmla="*/ 848623 w 1008541"/>
                  <a:gd name="connsiteY144" fmla="*/ 98757 h 1008269"/>
                  <a:gd name="connsiteX145" fmla="*/ 833959 w 1008541"/>
                  <a:gd name="connsiteY145" fmla="*/ 99300 h 1008269"/>
                  <a:gd name="connsiteX146" fmla="*/ 766884 w 1008541"/>
                  <a:gd name="connsiteY146" fmla="*/ 71336 h 1008269"/>
                  <a:gd name="connsiteX147" fmla="*/ 757379 w 1008541"/>
                  <a:gd name="connsiteY147" fmla="*/ 61290 h 1008269"/>
                  <a:gd name="connsiteX148" fmla="*/ 750590 w 1008541"/>
                  <a:gd name="connsiteY148" fmla="*/ 32783 h 1008269"/>
                  <a:gd name="connsiteX149" fmla="*/ 678627 w 1008541"/>
                  <a:gd name="connsiteY149" fmla="*/ 32783 h 1008269"/>
                  <a:gd name="connsiteX150" fmla="*/ 671566 w 1008541"/>
                  <a:gd name="connsiteY150" fmla="*/ 61562 h 1008269"/>
                  <a:gd name="connsiteX151" fmla="*/ 663148 w 1008541"/>
                  <a:gd name="connsiteY151" fmla="*/ 70793 h 1008269"/>
                  <a:gd name="connsiteX152" fmla="*/ 594172 w 1008541"/>
                  <a:gd name="connsiteY152" fmla="*/ 99571 h 1008269"/>
                  <a:gd name="connsiteX153" fmla="*/ 582766 w 1008541"/>
                  <a:gd name="connsiteY153" fmla="*/ 99300 h 1008269"/>
                  <a:gd name="connsiteX154" fmla="*/ 558598 w 1008541"/>
                  <a:gd name="connsiteY154" fmla="*/ 84639 h 1008269"/>
                  <a:gd name="connsiteX155" fmla="*/ 507001 w 1008541"/>
                  <a:gd name="connsiteY155" fmla="*/ 136223 h 1008269"/>
                  <a:gd name="connsiteX156" fmla="*/ 520851 w 1008541"/>
                  <a:gd name="connsiteY156" fmla="*/ 158486 h 1008269"/>
                  <a:gd name="connsiteX157" fmla="*/ 521394 w 1008541"/>
                  <a:gd name="connsiteY157" fmla="*/ 173961 h 1008269"/>
                  <a:gd name="connsiteX158" fmla="*/ 493966 w 1008541"/>
                  <a:gd name="connsiteY158" fmla="*/ 240206 h 1008269"/>
                  <a:gd name="connsiteX159" fmla="*/ 483376 w 1008541"/>
                  <a:gd name="connsiteY159" fmla="*/ 250252 h 1008269"/>
                  <a:gd name="connsiteX160" fmla="*/ 454590 w 1008541"/>
                  <a:gd name="connsiteY160" fmla="*/ 257039 h 1008269"/>
                  <a:gd name="connsiteX161" fmla="*/ 162936 w 1008541"/>
                  <a:gd name="connsiteY161" fmla="*/ 195138 h 1008269"/>
                  <a:gd name="connsiteX162" fmla="*/ 80925 w 1008541"/>
                  <a:gd name="connsiteY162" fmla="*/ 276044 h 1008269"/>
                  <a:gd name="connsiteX163" fmla="*/ 161035 w 1008541"/>
                  <a:gd name="connsiteY163" fmla="*/ 357764 h 1008269"/>
                  <a:gd name="connsiteX164" fmla="*/ 243589 w 1008541"/>
                  <a:gd name="connsiteY164" fmla="*/ 277401 h 1008269"/>
                  <a:gd name="connsiteX165" fmla="*/ 162936 w 1008541"/>
                  <a:gd name="connsiteY165" fmla="*/ 195138 h 1008269"/>
                  <a:gd name="connsiteX166" fmla="*/ 33402 w 1008541"/>
                  <a:gd name="connsiteY166" fmla="*/ 699850 h 1008269"/>
                  <a:gd name="connsiteX167" fmla="*/ 32316 w 1008541"/>
                  <a:gd name="connsiteY167" fmla="*/ 702836 h 1008269"/>
                  <a:gd name="connsiteX168" fmla="*/ 32587 w 1008541"/>
                  <a:gd name="connsiteY168" fmla="*/ 944740 h 1008269"/>
                  <a:gd name="connsiteX169" fmla="*/ 39105 w 1008541"/>
                  <a:gd name="connsiteY169" fmla="*/ 962387 h 1008269"/>
                  <a:gd name="connsiteX170" fmla="*/ 74950 w 1008541"/>
                  <a:gd name="connsiteY170" fmla="*/ 974061 h 1008269"/>
                  <a:gd name="connsiteX171" fmla="*/ 97218 w 1008541"/>
                  <a:gd name="connsiteY171" fmla="*/ 941210 h 1008269"/>
                  <a:gd name="connsiteX172" fmla="*/ 97218 w 1008541"/>
                  <a:gd name="connsiteY172" fmla="*/ 722656 h 1008269"/>
                  <a:gd name="connsiteX173" fmla="*/ 96404 w 1008541"/>
                  <a:gd name="connsiteY173" fmla="*/ 715325 h 1008269"/>
                  <a:gd name="connsiteX174" fmla="*/ 33402 w 1008541"/>
                  <a:gd name="connsiteY174" fmla="*/ 699850 h 1008269"/>
                  <a:gd name="connsiteX175" fmla="*/ 130077 w 1008541"/>
                  <a:gd name="connsiteY175" fmla="*/ 876323 h 1008269"/>
                  <a:gd name="connsiteX176" fmla="*/ 192264 w 1008541"/>
                  <a:gd name="connsiteY176" fmla="*/ 832612 h 1008269"/>
                  <a:gd name="connsiteX177" fmla="*/ 196066 w 1008541"/>
                  <a:gd name="connsiteY177" fmla="*/ 825553 h 1008269"/>
                  <a:gd name="connsiteX178" fmla="*/ 194708 w 1008541"/>
                  <a:gd name="connsiteY178" fmla="*/ 772068 h 1008269"/>
                  <a:gd name="connsiteX179" fmla="*/ 194708 w 1008541"/>
                  <a:gd name="connsiteY179" fmla="*/ 716140 h 1008269"/>
                  <a:gd name="connsiteX180" fmla="*/ 130077 w 1008541"/>
                  <a:gd name="connsiteY180" fmla="*/ 716140 h 1008269"/>
                  <a:gd name="connsiteX181" fmla="*/ 130077 w 1008541"/>
                  <a:gd name="connsiteY181" fmla="*/ 876323 h 100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008541" h="1008269">
                    <a:moveTo>
                      <a:pt x="92873" y="366995"/>
                    </a:moveTo>
                    <a:cubicBezTo>
                      <a:pt x="34488" y="317854"/>
                      <a:pt x="39105" y="245365"/>
                      <a:pt x="75493" y="202740"/>
                    </a:cubicBezTo>
                    <a:cubicBezTo>
                      <a:pt x="115141" y="156586"/>
                      <a:pt x="183031" y="149527"/>
                      <a:pt x="231097" y="185636"/>
                    </a:cubicBezTo>
                    <a:cubicBezTo>
                      <a:pt x="272646" y="216858"/>
                      <a:pt x="300616" y="291248"/>
                      <a:pt x="243317" y="357221"/>
                    </a:cubicBezTo>
                    <a:cubicBezTo>
                      <a:pt x="265857" y="357493"/>
                      <a:pt x="287038" y="360479"/>
                      <a:pt x="306591" y="343647"/>
                    </a:cubicBezTo>
                    <a:cubicBezTo>
                      <a:pt x="333475" y="320298"/>
                      <a:pt x="363075" y="300479"/>
                      <a:pt x="391589" y="279302"/>
                    </a:cubicBezTo>
                    <a:cubicBezTo>
                      <a:pt x="400822" y="272515"/>
                      <a:pt x="410869" y="266813"/>
                      <a:pt x="422275" y="259483"/>
                    </a:cubicBezTo>
                    <a:cubicBezTo>
                      <a:pt x="422275" y="254867"/>
                      <a:pt x="422546" y="247808"/>
                      <a:pt x="422275" y="241021"/>
                    </a:cubicBezTo>
                    <a:cubicBezTo>
                      <a:pt x="421732" y="233962"/>
                      <a:pt x="423089" y="229890"/>
                      <a:pt x="431508" y="228804"/>
                    </a:cubicBezTo>
                    <a:cubicBezTo>
                      <a:pt x="440741" y="227718"/>
                      <a:pt x="449974" y="225003"/>
                      <a:pt x="459207" y="222016"/>
                    </a:cubicBezTo>
                    <a:cubicBezTo>
                      <a:pt x="462466" y="220930"/>
                      <a:pt x="465724" y="217672"/>
                      <a:pt x="467082" y="214686"/>
                    </a:cubicBezTo>
                    <a:cubicBezTo>
                      <a:pt x="473328" y="200839"/>
                      <a:pt x="479302" y="186722"/>
                      <a:pt x="484462" y="172604"/>
                    </a:cubicBezTo>
                    <a:cubicBezTo>
                      <a:pt x="485820" y="169346"/>
                      <a:pt x="485548" y="164187"/>
                      <a:pt x="483919" y="160930"/>
                    </a:cubicBezTo>
                    <a:cubicBezTo>
                      <a:pt x="478216" y="150341"/>
                      <a:pt x="471427" y="140024"/>
                      <a:pt x="465453" y="130250"/>
                    </a:cubicBezTo>
                    <a:cubicBezTo>
                      <a:pt x="494510" y="100929"/>
                      <a:pt x="523295" y="72422"/>
                      <a:pt x="552895" y="42829"/>
                    </a:cubicBezTo>
                    <a:cubicBezTo>
                      <a:pt x="562399" y="48801"/>
                      <a:pt x="572719" y="55589"/>
                      <a:pt x="583853" y="61290"/>
                    </a:cubicBezTo>
                    <a:cubicBezTo>
                      <a:pt x="587111" y="62919"/>
                      <a:pt x="591999" y="63191"/>
                      <a:pt x="595530" y="61833"/>
                    </a:cubicBezTo>
                    <a:cubicBezTo>
                      <a:pt x="609379" y="56675"/>
                      <a:pt x="623229" y="50973"/>
                      <a:pt x="636535" y="44729"/>
                    </a:cubicBezTo>
                    <a:cubicBezTo>
                      <a:pt x="640065" y="43100"/>
                      <a:pt x="643867" y="39028"/>
                      <a:pt x="644953" y="35498"/>
                    </a:cubicBezTo>
                    <a:cubicBezTo>
                      <a:pt x="648212" y="25996"/>
                      <a:pt x="649570" y="15679"/>
                      <a:pt x="652557" y="5905"/>
                    </a:cubicBezTo>
                    <a:cubicBezTo>
                      <a:pt x="653372" y="3462"/>
                      <a:pt x="657174" y="204"/>
                      <a:pt x="659889" y="204"/>
                    </a:cubicBezTo>
                    <a:cubicBezTo>
                      <a:pt x="696821" y="-68"/>
                      <a:pt x="733753" y="-68"/>
                      <a:pt x="770685" y="204"/>
                    </a:cubicBezTo>
                    <a:cubicBezTo>
                      <a:pt x="773401" y="204"/>
                      <a:pt x="777474" y="3733"/>
                      <a:pt x="778289" y="6448"/>
                    </a:cubicBezTo>
                    <a:cubicBezTo>
                      <a:pt x="781819" y="17851"/>
                      <a:pt x="781005" y="31969"/>
                      <a:pt x="787794" y="40114"/>
                    </a:cubicBezTo>
                    <a:cubicBezTo>
                      <a:pt x="794583" y="47987"/>
                      <a:pt x="809518" y="48258"/>
                      <a:pt x="819295" y="54503"/>
                    </a:cubicBezTo>
                    <a:cubicBezTo>
                      <a:pt x="835860" y="65363"/>
                      <a:pt x="849981" y="63462"/>
                      <a:pt x="864373" y="50973"/>
                    </a:cubicBezTo>
                    <a:cubicBezTo>
                      <a:pt x="868447" y="47444"/>
                      <a:pt x="873606" y="45272"/>
                      <a:pt x="877137" y="43100"/>
                    </a:cubicBezTo>
                    <a:cubicBezTo>
                      <a:pt x="906465" y="72422"/>
                      <a:pt x="935250" y="101200"/>
                      <a:pt x="964850" y="131065"/>
                    </a:cubicBezTo>
                    <a:cubicBezTo>
                      <a:pt x="959419" y="139753"/>
                      <a:pt x="952630" y="150341"/>
                      <a:pt x="946656" y="161201"/>
                    </a:cubicBezTo>
                    <a:cubicBezTo>
                      <a:pt x="945027" y="164187"/>
                      <a:pt x="945027" y="168803"/>
                      <a:pt x="946113" y="172061"/>
                    </a:cubicBezTo>
                    <a:cubicBezTo>
                      <a:pt x="951544" y="186179"/>
                      <a:pt x="957247" y="200297"/>
                      <a:pt x="963764" y="214143"/>
                    </a:cubicBezTo>
                    <a:cubicBezTo>
                      <a:pt x="965393" y="217401"/>
                      <a:pt x="968924" y="220930"/>
                      <a:pt x="972454" y="222016"/>
                    </a:cubicBezTo>
                    <a:cubicBezTo>
                      <a:pt x="982230" y="225003"/>
                      <a:pt x="992278" y="226632"/>
                      <a:pt x="1001782" y="229618"/>
                    </a:cubicBezTo>
                    <a:cubicBezTo>
                      <a:pt x="1004498" y="230433"/>
                      <a:pt x="1006399" y="234505"/>
                      <a:pt x="1008300" y="237492"/>
                    </a:cubicBezTo>
                    <a:cubicBezTo>
                      <a:pt x="1008843" y="238306"/>
                      <a:pt x="1008300" y="240206"/>
                      <a:pt x="1008300" y="241564"/>
                    </a:cubicBezTo>
                    <a:cubicBezTo>
                      <a:pt x="1008300" y="493513"/>
                      <a:pt x="1008300" y="745733"/>
                      <a:pt x="1008300" y="997682"/>
                    </a:cubicBezTo>
                    <a:cubicBezTo>
                      <a:pt x="1008300" y="1000668"/>
                      <a:pt x="1008300" y="1003655"/>
                      <a:pt x="1008300" y="1008270"/>
                    </a:cubicBezTo>
                    <a:cubicBezTo>
                      <a:pt x="1004226" y="1008270"/>
                      <a:pt x="1000696" y="1008270"/>
                      <a:pt x="997166" y="1008270"/>
                    </a:cubicBezTo>
                    <a:cubicBezTo>
                      <a:pt x="688131" y="1008270"/>
                      <a:pt x="379097" y="1008270"/>
                      <a:pt x="70062" y="1008270"/>
                    </a:cubicBezTo>
                    <a:cubicBezTo>
                      <a:pt x="26884" y="1008270"/>
                      <a:pt x="0" y="981120"/>
                      <a:pt x="0" y="937681"/>
                    </a:cubicBezTo>
                    <a:cubicBezTo>
                      <a:pt x="0" y="795417"/>
                      <a:pt x="0" y="653153"/>
                      <a:pt x="0" y="510888"/>
                    </a:cubicBezTo>
                    <a:cubicBezTo>
                      <a:pt x="0" y="444643"/>
                      <a:pt x="29872" y="397131"/>
                      <a:pt x="90158" y="369439"/>
                    </a:cubicBezTo>
                    <a:cubicBezTo>
                      <a:pt x="90701" y="368896"/>
                      <a:pt x="91515" y="368081"/>
                      <a:pt x="92873" y="366995"/>
                    </a:cubicBezTo>
                    <a:close/>
                    <a:moveTo>
                      <a:pt x="120844" y="974876"/>
                    </a:moveTo>
                    <a:cubicBezTo>
                      <a:pt x="406524" y="974876"/>
                      <a:pt x="690847" y="974876"/>
                      <a:pt x="974898" y="974876"/>
                    </a:cubicBezTo>
                    <a:cubicBezTo>
                      <a:pt x="974898" y="770439"/>
                      <a:pt x="974898" y="566545"/>
                      <a:pt x="974898" y="362923"/>
                    </a:cubicBezTo>
                    <a:cubicBezTo>
                      <a:pt x="974083" y="362380"/>
                      <a:pt x="973269" y="361565"/>
                      <a:pt x="972454" y="361022"/>
                    </a:cubicBezTo>
                    <a:cubicBezTo>
                      <a:pt x="969467" y="364552"/>
                      <a:pt x="965122" y="367538"/>
                      <a:pt x="963221" y="371611"/>
                    </a:cubicBezTo>
                    <a:cubicBezTo>
                      <a:pt x="956975" y="385186"/>
                      <a:pt x="951272" y="398760"/>
                      <a:pt x="946113" y="412607"/>
                    </a:cubicBezTo>
                    <a:cubicBezTo>
                      <a:pt x="944755" y="416136"/>
                      <a:pt x="945027" y="421023"/>
                      <a:pt x="946656" y="424281"/>
                    </a:cubicBezTo>
                    <a:cubicBezTo>
                      <a:pt x="952359" y="434869"/>
                      <a:pt x="959148" y="445186"/>
                      <a:pt x="965122" y="454689"/>
                    </a:cubicBezTo>
                    <a:cubicBezTo>
                      <a:pt x="935793" y="484010"/>
                      <a:pt x="906737" y="513060"/>
                      <a:pt x="877408" y="542382"/>
                    </a:cubicBezTo>
                    <a:cubicBezTo>
                      <a:pt x="867904" y="536409"/>
                      <a:pt x="857856" y="529893"/>
                      <a:pt x="846994" y="523920"/>
                    </a:cubicBezTo>
                    <a:cubicBezTo>
                      <a:pt x="843735" y="522291"/>
                      <a:pt x="838847" y="522020"/>
                      <a:pt x="835316" y="523377"/>
                    </a:cubicBezTo>
                    <a:cubicBezTo>
                      <a:pt x="821467" y="528536"/>
                      <a:pt x="807617" y="534237"/>
                      <a:pt x="794311" y="540753"/>
                    </a:cubicBezTo>
                    <a:cubicBezTo>
                      <a:pt x="790781" y="542382"/>
                      <a:pt x="786979" y="546183"/>
                      <a:pt x="785893" y="549984"/>
                    </a:cubicBezTo>
                    <a:cubicBezTo>
                      <a:pt x="782634" y="559486"/>
                      <a:pt x="781276" y="569803"/>
                      <a:pt x="778289" y="579577"/>
                    </a:cubicBezTo>
                    <a:cubicBezTo>
                      <a:pt x="777474" y="582021"/>
                      <a:pt x="773673" y="585278"/>
                      <a:pt x="771229" y="585278"/>
                    </a:cubicBezTo>
                    <a:cubicBezTo>
                      <a:pt x="734296" y="585550"/>
                      <a:pt x="697364" y="585550"/>
                      <a:pt x="660432" y="585278"/>
                    </a:cubicBezTo>
                    <a:cubicBezTo>
                      <a:pt x="657717" y="585278"/>
                      <a:pt x="653643" y="581749"/>
                      <a:pt x="652829" y="579034"/>
                    </a:cubicBezTo>
                    <a:cubicBezTo>
                      <a:pt x="650113" y="572247"/>
                      <a:pt x="649027" y="564916"/>
                      <a:pt x="647126" y="557857"/>
                    </a:cubicBezTo>
                    <a:cubicBezTo>
                      <a:pt x="645225" y="558672"/>
                      <a:pt x="644139" y="558943"/>
                      <a:pt x="643324" y="559486"/>
                    </a:cubicBezTo>
                    <a:cubicBezTo>
                      <a:pt x="539045" y="631976"/>
                      <a:pt x="434767" y="704465"/>
                      <a:pt x="330759" y="777226"/>
                    </a:cubicBezTo>
                    <a:cubicBezTo>
                      <a:pt x="328044" y="779127"/>
                      <a:pt x="325871" y="783471"/>
                      <a:pt x="325600" y="787000"/>
                    </a:cubicBezTo>
                    <a:cubicBezTo>
                      <a:pt x="324785" y="796503"/>
                      <a:pt x="325600" y="806005"/>
                      <a:pt x="325328" y="815507"/>
                    </a:cubicBezTo>
                    <a:cubicBezTo>
                      <a:pt x="323970" y="855960"/>
                      <a:pt x="286224" y="886097"/>
                      <a:pt x="246847" y="876594"/>
                    </a:cubicBezTo>
                    <a:cubicBezTo>
                      <a:pt x="234627" y="873608"/>
                      <a:pt x="223765" y="866549"/>
                      <a:pt x="210730" y="860576"/>
                    </a:cubicBezTo>
                    <a:cubicBezTo>
                      <a:pt x="186561" y="877409"/>
                      <a:pt x="160220" y="895599"/>
                      <a:pt x="134422" y="914061"/>
                    </a:cubicBezTo>
                    <a:cubicBezTo>
                      <a:pt x="131978" y="915961"/>
                      <a:pt x="130348" y="920848"/>
                      <a:pt x="130348" y="924378"/>
                    </a:cubicBezTo>
                    <a:cubicBezTo>
                      <a:pt x="129805" y="941210"/>
                      <a:pt x="130620" y="958586"/>
                      <a:pt x="120844" y="974876"/>
                    </a:cubicBezTo>
                    <a:close/>
                    <a:moveTo>
                      <a:pt x="178958" y="438942"/>
                    </a:moveTo>
                    <a:cubicBezTo>
                      <a:pt x="183031" y="438942"/>
                      <a:pt x="186561" y="438942"/>
                      <a:pt x="190363" y="438942"/>
                    </a:cubicBezTo>
                    <a:cubicBezTo>
                      <a:pt x="228925" y="438942"/>
                      <a:pt x="267486" y="438942"/>
                      <a:pt x="306319" y="438942"/>
                    </a:cubicBezTo>
                    <a:cubicBezTo>
                      <a:pt x="322341" y="438942"/>
                      <a:pt x="337820" y="435955"/>
                      <a:pt x="350583" y="426453"/>
                    </a:cubicBezTo>
                    <a:cubicBezTo>
                      <a:pt x="388330" y="398217"/>
                      <a:pt x="425262" y="369167"/>
                      <a:pt x="462194" y="340117"/>
                    </a:cubicBezTo>
                    <a:cubicBezTo>
                      <a:pt x="471155" y="333058"/>
                      <a:pt x="473599" y="322741"/>
                      <a:pt x="469798" y="311610"/>
                    </a:cubicBezTo>
                    <a:cubicBezTo>
                      <a:pt x="465996" y="300207"/>
                      <a:pt x="457577" y="293963"/>
                      <a:pt x="445629" y="292877"/>
                    </a:cubicBezTo>
                    <a:cubicBezTo>
                      <a:pt x="434767" y="291519"/>
                      <a:pt x="425262" y="294506"/>
                      <a:pt x="416300" y="301293"/>
                    </a:cubicBezTo>
                    <a:cubicBezTo>
                      <a:pt x="382356" y="327085"/>
                      <a:pt x="348139" y="352335"/>
                      <a:pt x="313923" y="378127"/>
                    </a:cubicBezTo>
                    <a:cubicBezTo>
                      <a:pt x="303060" y="386543"/>
                      <a:pt x="291112" y="390344"/>
                      <a:pt x="277262" y="390344"/>
                    </a:cubicBezTo>
                    <a:cubicBezTo>
                      <a:pt x="234627" y="390073"/>
                      <a:pt x="191992" y="390073"/>
                      <a:pt x="149358" y="390344"/>
                    </a:cubicBezTo>
                    <a:cubicBezTo>
                      <a:pt x="82011" y="390616"/>
                      <a:pt x="32587" y="439756"/>
                      <a:pt x="32316" y="507087"/>
                    </a:cubicBezTo>
                    <a:cubicBezTo>
                      <a:pt x="32044" y="548355"/>
                      <a:pt x="32316" y="589622"/>
                      <a:pt x="32316" y="631161"/>
                    </a:cubicBezTo>
                    <a:cubicBezTo>
                      <a:pt x="32316" y="662926"/>
                      <a:pt x="52683" y="683289"/>
                      <a:pt x="84455" y="683289"/>
                    </a:cubicBezTo>
                    <a:cubicBezTo>
                      <a:pt x="120029" y="683289"/>
                      <a:pt x="155604" y="683289"/>
                      <a:pt x="191178" y="683289"/>
                    </a:cubicBezTo>
                    <a:cubicBezTo>
                      <a:pt x="214532" y="683289"/>
                      <a:pt x="227567" y="696321"/>
                      <a:pt x="227567" y="719941"/>
                    </a:cubicBezTo>
                    <a:cubicBezTo>
                      <a:pt x="227567" y="751163"/>
                      <a:pt x="227295" y="782385"/>
                      <a:pt x="227567" y="813335"/>
                    </a:cubicBezTo>
                    <a:cubicBezTo>
                      <a:pt x="227838" y="831797"/>
                      <a:pt x="241959" y="845644"/>
                      <a:pt x="259611" y="845915"/>
                    </a:cubicBezTo>
                    <a:cubicBezTo>
                      <a:pt x="277262" y="846187"/>
                      <a:pt x="292198" y="832069"/>
                      <a:pt x="292198" y="813878"/>
                    </a:cubicBezTo>
                    <a:cubicBezTo>
                      <a:pt x="292469" y="764466"/>
                      <a:pt x="292741" y="715054"/>
                      <a:pt x="292198" y="665641"/>
                    </a:cubicBezTo>
                    <a:cubicBezTo>
                      <a:pt x="291926" y="639578"/>
                      <a:pt x="270745" y="618944"/>
                      <a:pt x="244675" y="618401"/>
                    </a:cubicBezTo>
                    <a:cubicBezTo>
                      <a:pt x="225666" y="618130"/>
                      <a:pt x="206657" y="618401"/>
                      <a:pt x="187648" y="618401"/>
                    </a:cubicBezTo>
                    <a:cubicBezTo>
                      <a:pt x="184660" y="618401"/>
                      <a:pt x="181945" y="618130"/>
                      <a:pt x="178958" y="617858"/>
                    </a:cubicBezTo>
                    <a:cubicBezTo>
                      <a:pt x="178958" y="557586"/>
                      <a:pt x="178958" y="498943"/>
                      <a:pt x="178958" y="438942"/>
                    </a:cubicBezTo>
                    <a:close/>
                    <a:moveTo>
                      <a:pt x="324785" y="740846"/>
                    </a:moveTo>
                    <a:cubicBezTo>
                      <a:pt x="424176" y="671614"/>
                      <a:pt x="521665" y="603740"/>
                      <a:pt x="620513" y="535052"/>
                    </a:cubicBezTo>
                    <a:cubicBezTo>
                      <a:pt x="611009" y="530708"/>
                      <a:pt x="603133" y="526364"/>
                      <a:pt x="594715" y="523106"/>
                    </a:cubicBezTo>
                    <a:cubicBezTo>
                      <a:pt x="591456" y="522020"/>
                      <a:pt x="586840" y="522020"/>
                      <a:pt x="583853" y="523649"/>
                    </a:cubicBezTo>
                    <a:cubicBezTo>
                      <a:pt x="572990" y="529622"/>
                      <a:pt x="562399" y="536409"/>
                      <a:pt x="553710" y="542111"/>
                    </a:cubicBezTo>
                    <a:cubicBezTo>
                      <a:pt x="523838" y="512517"/>
                      <a:pt x="495053" y="483467"/>
                      <a:pt x="465724" y="454417"/>
                    </a:cubicBezTo>
                    <a:cubicBezTo>
                      <a:pt x="471699" y="444915"/>
                      <a:pt x="477944" y="434598"/>
                      <a:pt x="484190" y="424281"/>
                    </a:cubicBezTo>
                    <a:cubicBezTo>
                      <a:pt x="485548" y="422109"/>
                      <a:pt x="487177" y="418851"/>
                      <a:pt x="486363" y="416951"/>
                    </a:cubicBezTo>
                    <a:cubicBezTo>
                      <a:pt x="480660" y="403647"/>
                      <a:pt x="474414" y="390887"/>
                      <a:pt x="468168" y="377041"/>
                    </a:cubicBezTo>
                    <a:cubicBezTo>
                      <a:pt x="438568" y="400118"/>
                      <a:pt x="409783" y="422381"/>
                      <a:pt x="380998" y="444915"/>
                    </a:cubicBezTo>
                    <a:cubicBezTo>
                      <a:pt x="360359" y="461205"/>
                      <a:pt x="337277" y="470707"/>
                      <a:pt x="310935" y="471521"/>
                    </a:cubicBezTo>
                    <a:cubicBezTo>
                      <a:pt x="296814" y="472064"/>
                      <a:pt x="282422" y="471793"/>
                      <a:pt x="268301" y="471793"/>
                    </a:cubicBezTo>
                    <a:cubicBezTo>
                      <a:pt x="249563" y="471793"/>
                      <a:pt x="230554" y="471793"/>
                      <a:pt x="211545" y="471793"/>
                    </a:cubicBezTo>
                    <a:cubicBezTo>
                      <a:pt x="211545" y="510345"/>
                      <a:pt x="211545" y="547540"/>
                      <a:pt x="211545" y="585550"/>
                    </a:cubicBezTo>
                    <a:cubicBezTo>
                      <a:pt x="215890" y="585550"/>
                      <a:pt x="219691" y="585821"/>
                      <a:pt x="223222" y="585550"/>
                    </a:cubicBezTo>
                    <a:cubicBezTo>
                      <a:pt x="288668" y="579306"/>
                      <a:pt x="330759" y="620302"/>
                      <a:pt x="325057" y="687633"/>
                    </a:cubicBezTo>
                    <a:cubicBezTo>
                      <a:pt x="323699" y="704465"/>
                      <a:pt x="324785" y="721841"/>
                      <a:pt x="324785" y="740846"/>
                    </a:cubicBezTo>
                    <a:close/>
                    <a:moveTo>
                      <a:pt x="454590" y="257039"/>
                    </a:moveTo>
                    <a:cubicBezTo>
                      <a:pt x="454590" y="257854"/>
                      <a:pt x="454590" y="258940"/>
                      <a:pt x="454590" y="259754"/>
                    </a:cubicBezTo>
                    <a:cubicBezTo>
                      <a:pt x="456491" y="260569"/>
                      <a:pt x="458392" y="261655"/>
                      <a:pt x="460293" y="262469"/>
                    </a:cubicBezTo>
                    <a:cubicBezTo>
                      <a:pt x="497225" y="275501"/>
                      <a:pt x="512432" y="309438"/>
                      <a:pt x="497768" y="345547"/>
                    </a:cubicBezTo>
                    <a:cubicBezTo>
                      <a:pt x="496410" y="348534"/>
                      <a:pt x="495867" y="352878"/>
                      <a:pt x="497225" y="355864"/>
                    </a:cubicBezTo>
                    <a:cubicBezTo>
                      <a:pt x="504286" y="373783"/>
                      <a:pt x="511346" y="391702"/>
                      <a:pt x="520036" y="408806"/>
                    </a:cubicBezTo>
                    <a:cubicBezTo>
                      <a:pt x="524381" y="416951"/>
                      <a:pt x="524653" y="422381"/>
                      <a:pt x="519221" y="429439"/>
                    </a:cubicBezTo>
                    <a:cubicBezTo>
                      <a:pt x="514333" y="436227"/>
                      <a:pt x="510260" y="443557"/>
                      <a:pt x="506458" y="449530"/>
                    </a:cubicBezTo>
                    <a:cubicBezTo>
                      <a:pt x="523838" y="466906"/>
                      <a:pt x="540403" y="483739"/>
                      <a:pt x="557511" y="500843"/>
                    </a:cubicBezTo>
                    <a:cubicBezTo>
                      <a:pt x="565387" y="495956"/>
                      <a:pt x="573805" y="490255"/>
                      <a:pt x="582766" y="485639"/>
                    </a:cubicBezTo>
                    <a:cubicBezTo>
                      <a:pt x="585753" y="484010"/>
                      <a:pt x="591456" y="484010"/>
                      <a:pt x="594172" y="485639"/>
                    </a:cubicBezTo>
                    <a:cubicBezTo>
                      <a:pt x="615897" y="498400"/>
                      <a:pt x="638979" y="507902"/>
                      <a:pt x="663419" y="514146"/>
                    </a:cubicBezTo>
                    <a:cubicBezTo>
                      <a:pt x="666678" y="514961"/>
                      <a:pt x="670480" y="519033"/>
                      <a:pt x="671566" y="522563"/>
                    </a:cubicBezTo>
                    <a:cubicBezTo>
                      <a:pt x="674553" y="532065"/>
                      <a:pt x="676454" y="542111"/>
                      <a:pt x="678898" y="552156"/>
                    </a:cubicBezTo>
                    <a:cubicBezTo>
                      <a:pt x="703067" y="552156"/>
                      <a:pt x="726693" y="552156"/>
                      <a:pt x="750862" y="552156"/>
                    </a:cubicBezTo>
                    <a:cubicBezTo>
                      <a:pt x="753306" y="542111"/>
                      <a:pt x="754935" y="532065"/>
                      <a:pt x="758194" y="522563"/>
                    </a:cubicBezTo>
                    <a:cubicBezTo>
                      <a:pt x="759280" y="519305"/>
                      <a:pt x="763082" y="515232"/>
                      <a:pt x="766340" y="514418"/>
                    </a:cubicBezTo>
                    <a:cubicBezTo>
                      <a:pt x="790781" y="508173"/>
                      <a:pt x="813863" y="498671"/>
                      <a:pt x="835588" y="485911"/>
                    </a:cubicBezTo>
                    <a:cubicBezTo>
                      <a:pt x="838575" y="484282"/>
                      <a:pt x="844006" y="484282"/>
                      <a:pt x="846994" y="485911"/>
                    </a:cubicBezTo>
                    <a:cubicBezTo>
                      <a:pt x="855955" y="490526"/>
                      <a:pt x="864373" y="496228"/>
                      <a:pt x="871434" y="500572"/>
                    </a:cubicBezTo>
                    <a:cubicBezTo>
                      <a:pt x="889085" y="483196"/>
                      <a:pt x="905922" y="466363"/>
                      <a:pt x="923302" y="449259"/>
                    </a:cubicBezTo>
                    <a:cubicBezTo>
                      <a:pt x="918685" y="441928"/>
                      <a:pt x="914069" y="433783"/>
                      <a:pt x="908638" y="425910"/>
                    </a:cubicBezTo>
                    <a:cubicBezTo>
                      <a:pt x="905379" y="421295"/>
                      <a:pt x="905650" y="417494"/>
                      <a:pt x="908094" y="412335"/>
                    </a:cubicBezTo>
                    <a:cubicBezTo>
                      <a:pt x="918142" y="389801"/>
                      <a:pt x="926832" y="366995"/>
                      <a:pt x="936880" y="344461"/>
                    </a:cubicBezTo>
                    <a:cubicBezTo>
                      <a:pt x="938509" y="340932"/>
                      <a:pt x="942311" y="337131"/>
                      <a:pt x="945841" y="335773"/>
                    </a:cubicBezTo>
                    <a:cubicBezTo>
                      <a:pt x="955346" y="332515"/>
                      <a:pt x="965122" y="330886"/>
                      <a:pt x="974626" y="328714"/>
                    </a:cubicBezTo>
                    <a:cubicBezTo>
                      <a:pt x="974626" y="304008"/>
                      <a:pt x="974626" y="280388"/>
                      <a:pt x="974626" y="256768"/>
                    </a:cubicBezTo>
                    <a:cubicBezTo>
                      <a:pt x="964579" y="254324"/>
                      <a:pt x="954803" y="252695"/>
                      <a:pt x="945570" y="249709"/>
                    </a:cubicBezTo>
                    <a:cubicBezTo>
                      <a:pt x="942039" y="248623"/>
                      <a:pt x="937694" y="245093"/>
                      <a:pt x="936880" y="241835"/>
                    </a:cubicBezTo>
                    <a:cubicBezTo>
                      <a:pt x="930634" y="217129"/>
                      <a:pt x="920858" y="193781"/>
                      <a:pt x="907823" y="171789"/>
                    </a:cubicBezTo>
                    <a:cubicBezTo>
                      <a:pt x="906193" y="169074"/>
                      <a:pt x="906737" y="163373"/>
                      <a:pt x="908366" y="160387"/>
                    </a:cubicBezTo>
                    <a:cubicBezTo>
                      <a:pt x="912982" y="151427"/>
                      <a:pt x="918685" y="143011"/>
                      <a:pt x="923030" y="135952"/>
                    </a:cubicBezTo>
                    <a:cubicBezTo>
                      <a:pt x="905379" y="118305"/>
                      <a:pt x="888814" y="101743"/>
                      <a:pt x="871706" y="84368"/>
                    </a:cubicBezTo>
                    <a:cubicBezTo>
                      <a:pt x="864645" y="88711"/>
                      <a:pt x="856227" y="93327"/>
                      <a:pt x="848623" y="98757"/>
                    </a:cubicBezTo>
                    <a:cubicBezTo>
                      <a:pt x="843463" y="102286"/>
                      <a:pt x="839661" y="101743"/>
                      <a:pt x="833959" y="99300"/>
                    </a:cubicBezTo>
                    <a:cubicBezTo>
                      <a:pt x="811962" y="89526"/>
                      <a:pt x="789423" y="80024"/>
                      <a:pt x="766884" y="71336"/>
                    </a:cubicBezTo>
                    <a:cubicBezTo>
                      <a:pt x="761181" y="69164"/>
                      <a:pt x="758465" y="66992"/>
                      <a:pt x="757379" y="61290"/>
                    </a:cubicBezTo>
                    <a:cubicBezTo>
                      <a:pt x="755478" y="51788"/>
                      <a:pt x="753034" y="42286"/>
                      <a:pt x="750590" y="32783"/>
                    </a:cubicBezTo>
                    <a:cubicBezTo>
                      <a:pt x="726421" y="32783"/>
                      <a:pt x="702796" y="32783"/>
                      <a:pt x="678627" y="32783"/>
                    </a:cubicBezTo>
                    <a:cubicBezTo>
                      <a:pt x="676183" y="42557"/>
                      <a:pt x="674553" y="52331"/>
                      <a:pt x="671566" y="61562"/>
                    </a:cubicBezTo>
                    <a:cubicBezTo>
                      <a:pt x="670208" y="65091"/>
                      <a:pt x="666678" y="69707"/>
                      <a:pt x="663148" y="70793"/>
                    </a:cubicBezTo>
                    <a:cubicBezTo>
                      <a:pt x="638708" y="77037"/>
                      <a:pt x="615897" y="86811"/>
                      <a:pt x="594172" y="99571"/>
                    </a:cubicBezTo>
                    <a:cubicBezTo>
                      <a:pt x="591185" y="101200"/>
                      <a:pt x="585753" y="100929"/>
                      <a:pt x="582766" y="99300"/>
                    </a:cubicBezTo>
                    <a:cubicBezTo>
                      <a:pt x="573805" y="94684"/>
                      <a:pt x="565387" y="88983"/>
                      <a:pt x="558598" y="84639"/>
                    </a:cubicBezTo>
                    <a:cubicBezTo>
                      <a:pt x="540946" y="102286"/>
                      <a:pt x="524110" y="119119"/>
                      <a:pt x="507001" y="136223"/>
                    </a:cubicBezTo>
                    <a:cubicBezTo>
                      <a:pt x="511075" y="143011"/>
                      <a:pt x="515691" y="150884"/>
                      <a:pt x="520851" y="158486"/>
                    </a:cubicBezTo>
                    <a:cubicBezTo>
                      <a:pt x="524653" y="163916"/>
                      <a:pt x="524110" y="167988"/>
                      <a:pt x="521394" y="173961"/>
                    </a:cubicBezTo>
                    <a:cubicBezTo>
                      <a:pt x="511618" y="195681"/>
                      <a:pt x="502385" y="217944"/>
                      <a:pt x="493966" y="240206"/>
                    </a:cubicBezTo>
                    <a:cubicBezTo>
                      <a:pt x="491794" y="246179"/>
                      <a:pt x="489350" y="249166"/>
                      <a:pt x="483376" y="250252"/>
                    </a:cubicBezTo>
                    <a:cubicBezTo>
                      <a:pt x="473871" y="252152"/>
                      <a:pt x="464366" y="254596"/>
                      <a:pt x="454590" y="257039"/>
                    </a:cubicBezTo>
                    <a:close/>
                    <a:moveTo>
                      <a:pt x="162936" y="195138"/>
                    </a:moveTo>
                    <a:cubicBezTo>
                      <a:pt x="118128" y="194867"/>
                      <a:pt x="81196" y="231247"/>
                      <a:pt x="80925" y="276044"/>
                    </a:cubicBezTo>
                    <a:cubicBezTo>
                      <a:pt x="80653" y="320298"/>
                      <a:pt x="116771" y="357221"/>
                      <a:pt x="161035" y="357764"/>
                    </a:cubicBezTo>
                    <a:cubicBezTo>
                      <a:pt x="206114" y="358307"/>
                      <a:pt x="243046" y="322198"/>
                      <a:pt x="243589" y="277401"/>
                    </a:cubicBezTo>
                    <a:cubicBezTo>
                      <a:pt x="243860" y="232333"/>
                      <a:pt x="207743" y="195410"/>
                      <a:pt x="162936" y="195138"/>
                    </a:cubicBezTo>
                    <a:close/>
                    <a:moveTo>
                      <a:pt x="33402" y="699850"/>
                    </a:moveTo>
                    <a:cubicBezTo>
                      <a:pt x="32587" y="701750"/>
                      <a:pt x="32316" y="702293"/>
                      <a:pt x="32316" y="702836"/>
                    </a:cubicBezTo>
                    <a:cubicBezTo>
                      <a:pt x="32316" y="783471"/>
                      <a:pt x="32044" y="864105"/>
                      <a:pt x="32587" y="944740"/>
                    </a:cubicBezTo>
                    <a:cubicBezTo>
                      <a:pt x="32587" y="950713"/>
                      <a:pt x="35574" y="957229"/>
                      <a:pt x="39105" y="962387"/>
                    </a:cubicBezTo>
                    <a:cubicBezTo>
                      <a:pt x="47251" y="974333"/>
                      <a:pt x="61644" y="978405"/>
                      <a:pt x="74950" y="974061"/>
                    </a:cubicBezTo>
                    <a:cubicBezTo>
                      <a:pt x="89071" y="969446"/>
                      <a:pt x="97218" y="957500"/>
                      <a:pt x="97218" y="941210"/>
                    </a:cubicBezTo>
                    <a:cubicBezTo>
                      <a:pt x="97218" y="868449"/>
                      <a:pt x="97218" y="795417"/>
                      <a:pt x="97218" y="722656"/>
                    </a:cubicBezTo>
                    <a:cubicBezTo>
                      <a:pt x="97218" y="720484"/>
                      <a:pt x="96675" y="718312"/>
                      <a:pt x="96404" y="715325"/>
                    </a:cubicBezTo>
                    <a:cubicBezTo>
                      <a:pt x="73593" y="716954"/>
                      <a:pt x="52411" y="713696"/>
                      <a:pt x="33402" y="699850"/>
                    </a:cubicBezTo>
                    <a:close/>
                    <a:moveTo>
                      <a:pt x="130077" y="876323"/>
                    </a:moveTo>
                    <a:cubicBezTo>
                      <a:pt x="151802" y="861119"/>
                      <a:pt x="172169" y="847001"/>
                      <a:pt x="192264" y="832612"/>
                    </a:cubicBezTo>
                    <a:cubicBezTo>
                      <a:pt x="194165" y="831254"/>
                      <a:pt x="196066" y="827996"/>
                      <a:pt x="196066" y="825553"/>
                    </a:cubicBezTo>
                    <a:cubicBezTo>
                      <a:pt x="195794" y="807634"/>
                      <a:pt x="194980" y="789715"/>
                      <a:pt x="194708" y="772068"/>
                    </a:cubicBezTo>
                    <a:cubicBezTo>
                      <a:pt x="194436" y="753606"/>
                      <a:pt x="194708" y="735145"/>
                      <a:pt x="194708" y="716140"/>
                    </a:cubicBezTo>
                    <a:cubicBezTo>
                      <a:pt x="172440" y="716140"/>
                      <a:pt x="151530" y="716140"/>
                      <a:pt x="130077" y="716140"/>
                    </a:cubicBezTo>
                    <a:cubicBezTo>
                      <a:pt x="130077" y="769353"/>
                      <a:pt x="130077" y="821752"/>
                      <a:pt x="130077" y="876323"/>
                    </a:cubicBezTo>
                    <a:close/>
                  </a:path>
                </a:pathLst>
              </a:custGeom>
              <a:grpFill/>
              <a:ln w="2705"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C7E402EA-810B-488D-CDBF-87139D17919C}"/>
                  </a:ext>
                </a:extLst>
              </p:cNvPr>
              <p:cNvSpPr/>
              <p:nvPr/>
            </p:nvSpPr>
            <p:spPr>
              <a:xfrm>
                <a:off x="5136726" y="2858871"/>
                <a:ext cx="240058" cy="180816"/>
              </a:xfrm>
              <a:custGeom>
                <a:avLst/>
                <a:gdLst>
                  <a:gd name="connsiteX0" fmla="*/ 18738 w 240058"/>
                  <a:gd name="connsiteY0" fmla="*/ 180817 h 180816"/>
                  <a:gd name="connsiteX1" fmla="*/ 0 w 240058"/>
                  <a:gd name="connsiteY1" fmla="*/ 154210 h 180816"/>
                  <a:gd name="connsiteX2" fmla="*/ 221321 w 240058"/>
                  <a:gd name="connsiteY2" fmla="*/ 0 h 180816"/>
                  <a:gd name="connsiteX3" fmla="*/ 240058 w 240058"/>
                  <a:gd name="connsiteY3" fmla="*/ 26607 h 180816"/>
                  <a:gd name="connsiteX4" fmla="*/ 18738 w 240058"/>
                  <a:gd name="connsiteY4" fmla="*/ 180817 h 18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8" h="180816">
                    <a:moveTo>
                      <a:pt x="18738" y="180817"/>
                    </a:moveTo>
                    <a:cubicBezTo>
                      <a:pt x="12492" y="171586"/>
                      <a:pt x="6517" y="163169"/>
                      <a:pt x="0" y="154210"/>
                    </a:cubicBezTo>
                    <a:cubicBezTo>
                      <a:pt x="73864" y="102897"/>
                      <a:pt x="146914" y="51856"/>
                      <a:pt x="221321" y="0"/>
                    </a:cubicBezTo>
                    <a:cubicBezTo>
                      <a:pt x="227567" y="8688"/>
                      <a:pt x="233269" y="17104"/>
                      <a:pt x="240058" y="26607"/>
                    </a:cubicBezTo>
                    <a:cubicBezTo>
                      <a:pt x="166194" y="78191"/>
                      <a:pt x="92873" y="129232"/>
                      <a:pt x="18738" y="180817"/>
                    </a:cubicBezTo>
                    <a:close/>
                  </a:path>
                </a:pathLst>
              </a:custGeom>
              <a:grpFill/>
              <a:ln w="2705"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404159A2-59AF-5C66-9335-ADF49346EA9C}"/>
                  </a:ext>
                </a:extLst>
              </p:cNvPr>
              <p:cNvSpPr/>
              <p:nvPr/>
            </p:nvSpPr>
            <p:spPr>
              <a:xfrm>
                <a:off x="5634223" y="3035343"/>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131"/>
                      <a:pt x="0" y="0"/>
                    </a:cubicBezTo>
                    <a:close/>
                  </a:path>
                </a:pathLst>
              </a:custGeom>
              <a:grpFill/>
              <a:ln w="2705"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BC8746E2-854A-3251-77A4-CAF66713EF40}"/>
                  </a:ext>
                </a:extLst>
              </p:cNvPr>
              <p:cNvSpPr/>
              <p:nvPr/>
            </p:nvSpPr>
            <p:spPr>
              <a:xfrm>
                <a:off x="5633952" y="3100231"/>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591" y="0"/>
                      <a:pt x="20639" y="0"/>
                      <a:pt x="31229" y="0"/>
                    </a:cubicBezTo>
                    <a:cubicBezTo>
                      <a:pt x="31229" y="10317"/>
                      <a:pt x="31229" y="20634"/>
                      <a:pt x="31229" y="31494"/>
                    </a:cubicBezTo>
                    <a:cubicBezTo>
                      <a:pt x="20910" y="31494"/>
                      <a:pt x="10591" y="31494"/>
                      <a:pt x="0" y="31494"/>
                    </a:cubicBezTo>
                    <a:cubicBezTo>
                      <a:pt x="0" y="21177"/>
                      <a:pt x="0" y="11403"/>
                      <a:pt x="0" y="0"/>
                    </a:cubicBezTo>
                    <a:close/>
                  </a:path>
                </a:pathLst>
              </a:custGeom>
              <a:grpFill/>
              <a:ln w="2705"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9AF94983-F313-C35E-84B6-4C0C3E13A95A}"/>
                  </a:ext>
                </a:extLst>
              </p:cNvPr>
              <p:cNvSpPr/>
              <p:nvPr/>
            </p:nvSpPr>
            <p:spPr>
              <a:xfrm>
                <a:off x="4885806" y="3165390"/>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403"/>
                      <a:pt x="0" y="0"/>
                    </a:cubicBezTo>
                    <a:close/>
                  </a:path>
                </a:pathLst>
              </a:custGeom>
              <a:grpFill/>
              <a:ln w="2705"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C35B9FD3-39FB-6895-EAAB-A80DA191A988}"/>
                  </a:ext>
                </a:extLst>
              </p:cNvPr>
              <p:cNvSpPr/>
              <p:nvPr/>
            </p:nvSpPr>
            <p:spPr>
              <a:xfrm>
                <a:off x="4950708" y="316566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405" y="31222"/>
                      <a:pt x="0" y="31222"/>
                    </a:cubicBezTo>
                    <a:close/>
                  </a:path>
                </a:pathLst>
              </a:custGeom>
              <a:grpFill/>
              <a:ln w="2705"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48605CF7-D25E-6C43-2E28-0D7F569D0606}"/>
                  </a:ext>
                </a:extLst>
              </p:cNvPr>
              <p:cNvSpPr/>
              <p:nvPr/>
            </p:nvSpPr>
            <p:spPr>
              <a:xfrm>
                <a:off x="5015883" y="316566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134" y="31222"/>
                      <a:pt x="0" y="31222"/>
                    </a:cubicBezTo>
                    <a:close/>
                  </a:path>
                </a:pathLst>
              </a:custGeom>
              <a:grpFill/>
              <a:ln w="2705"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DD13F851-FA67-EF31-45D1-CEEEA84F2B6B}"/>
                  </a:ext>
                </a:extLst>
              </p:cNvPr>
              <p:cNvSpPr/>
              <p:nvPr/>
            </p:nvSpPr>
            <p:spPr>
              <a:xfrm>
                <a:off x="5634223" y="3165661"/>
                <a:ext cx="31500" cy="30950"/>
              </a:xfrm>
              <a:custGeom>
                <a:avLst/>
                <a:gdLst>
                  <a:gd name="connsiteX0" fmla="*/ 31501 w 31500"/>
                  <a:gd name="connsiteY0" fmla="*/ 0 h 30950"/>
                  <a:gd name="connsiteX1" fmla="*/ 31501 w 31500"/>
                  <a:gd name="connsiteY1" fmla="*/ 30951 h 30950"/>
                  <a:gd name="connsiteX2" fmla="*/ 0 w 31500"/>
                  <a:gd name="connsiteY2" fmla="*/ 30951 h 30950"/>
                  <a:gd name="connsiteX3" fmla="*/ 0 w 31500"/>
                  <a:gd name="connsiteY3" fmla="*/ 0 h 30950"/>
                  <a:gd name="connsiteX4" fmla="*/ 31501 w 31500"/>
                  <a:gd name="connsiteY4" fmla="*/ 0 h 3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0950">
                    <a:moveTo>
                      <a:pt x="31501" y="0"/>
                    </a:moveTo>
                    <a:cubicBezTo>
                      <a:pt x="31501" y="10317"/>
                      <a:pt x="31501" y="20362"/>
                      <a:pt x="31501" y="30951"/>
                    </a:cubicBezTo>
                    <a:cubicBezTo>
                      <a:pt x="20910" y="30951"/>
                      <a:pt x="10591" y="30951"/>
                      <a:pt x="0" y="30951"/>
                    </a:cubicBezTo>
                    <a:cubicBezTo>
                      <a:pt x="0" y="20634"/>
                      <a:pt x="0" y="10588"/>
                      <a:pt x="0" y="0"/>
                    </a:cubicBezTo>
                    <a:cubicBezTo>
                      <a:pt x="9776" y="0"/>
                      <a:pt x="20095" y="0"/>
                      <a:pt x="31501" y="0"/>
                    </a:cubicBezTo>
                    <a:close/>
                  </a:path>
                </a:pathLst>
              </a:custGeom>
              <a:grpFill/>
              <a:ln w="2705"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13C8B94A-3F70-5218-C14C-8A7F59741E0F}"/>
                  </a:ext>
                </a:extLst>
              </p:cNvPr>
              <p:cNvSpPr/>
              <p:nvPr/>
            </p:nvSpPr>
            <p:spPr>
              <a:xfrm>
                <a:off x="5077798" y="3035886"/>
                <a:ext cx="45078" cy="45068"/>
              </a:xfrm>
              <a:custGeom>
                <a:avLst/>
                <a:gdLst>
                  <a:gd name="connsiteX0" fmla="*/ 26613 w 45078"/>
                  <a:gd name="connsiteY0" fmla="*/ 0 h 45068"/>
                  <a:gd name="connsiteX1" fmla="*/ 45079 w 45078"/>
                  <a:gd name="connsiteY1" fmla="*/ 26607 h 45068"/>
                  <a:gd name="connsiteX2" fmla="*/ 18738 w 45078"/>
                  <a:gd name="connsiteY2" fmla="*/ 45068 h 45068"/>
                  <a:gd name="connsiteX3" fmla="*/ 0 w 45078"/>
                  <a:gd name="connsiteY3" fmla="*/ 18462 h 45068"/>
                  <a:gd name="connsiteX4" fmla="*/ 26613 w 45078"/>
                  <a:gd name="connsiteY4" fmla="*/ 0 h 4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8" h="45068">
                    <a:moveTo>
                      <a:pt x="26613" y="0"/>
                    </a:moveTo>
                    <a:cubicBezTo>
                      <a:pt x="32859" y="9231"/>
                      <a:pt x="38833" y="17376"/>
                      <a:pt x="45079" y="26607"/>
                    </a:cubicBezTo>
                    <a:cubicBezTo>
                      <a:pt x="36389" y="32851"/>
                      <a:pt x="27971" y="38552"/>
                      <a:pt x="18738" y="45068"/>
                    </a:cubicBezTo>
                    <a:cubicBezTo>
                      <a:pt x="12220" y="35837"/>
                      <a:pt x="6517" y="27421"/>
                      <a:pt x="0" y="18462"/>
                    </a:cubicBezTo>
                    <a:cubicBezTo>
                      <a:pt x="8961" y="12217"/>
                      <a:pt x="17108" y="6516"/>
                      <a:pt x="26613" y="0"/>
                    </a:cubicBezTo>
                    <a:close/>
                  </a:path>
                </a:pathLst>
              </a:custGeom>
              <a:grpFill/>
              <a:ln w="2705"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C9344F31-C8C5-7737-09DA-DFA4C59903E5}"/>
                  </a:ext>
                </a:extLst>
              </p:cNvPr>
              <p:cNvSpPr/>
              <p:nvPr/>
            </p:nvSpPr>
            <p:spPr>
              <a:xfrm>
                <a:off x="5243177" y="2351715"/>
                <a:ext cx="390232" cy="390140"/>
              </a:xfrm>
              <a:custGeom>
                <a:avLst/>
                <a:gdLst>
                  <a:gd name="connsiteX0" fmla="*/ 195523 w 390232"/>
                  <a:gd name="connsiteY0" fmla="*/ 0 h 390140"/>
                  <a:gd name="connsiteX1" fmla="*/ 390231 w 390232"/>
                  <a:gd name="connsiteY1" fmla="*/ 195477 h 390140"/>
                  <a:gd name="connsiteX2" fmla="*/ 194709 w 390232"/>
                  <a:gd name="connsiteY2" fmla="*/ 390140 h 390140"/>
                  <a:gd name="connsiteX3" fmla="*/ 1 w 390232"/>
                  <a:gd name="connsiteY3" fmla="*/ 194663 h 390140"/>
                  <a:gd name="connsiteX4" fmla="*/ 195523 w 390232"/>
                  <a:gd name="connsiteY4" fmla="*/ 0 h 390140"/>
                  <a:gd name="connsiteX5" fmla="*/ 194980 w 390232"/>
                  <a:gd name="connsiteY5" fmla="*/ 32580 h 390140"/>
                  <a:gd name="connsiteX6" fmla="*/ 32588 w 390232"/>
                  <a:gd name="connsiteY6" fmla="*/ 194663 h 390140"/>
                  <a:gd name="connsiteX7" fmla="*/ 195252 w 390232"/>
                  <a:gd name="connsiteY7" fmla="*/ 357832 h 390140"/>
                  <a:gd name="connsiteX8" fmla="*/ 357916 w 390232"/>
                  <a:gd name="connsiteY8" fmla="*/ 195477 h 390140"/>
                  <a:gd name="connsiteX9" fmla="*/ 194980 w 390232"/>
                  <a:gd name="connsiteY9" fmla="*/ 32580 h 39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232" h="390140">
                    <a:moveTo>
                      <a:pt x="195523" y="0"/>
                    </a:moveTo>
                    <a:cubicBezTo>
                      <a:pt x="303061" y="271"/>
                      <a:pt x="390503" y="87965"/>
                      <a:pt x="390231" y="195477"/>
                    </a:cubicBezTo>
                    <a:cubicBezTo>
                      <a:pt x="389960" y="302990"/>
                      <a:pt x="302246" y="390412"/>
                      <a:pt x="194709" y="390140"/>
                    </a:cubicBezTo>
                    <a:cubicBezTo>
                      <a:pt x="87171" y="389869"/>
                      <a:pt x="-271" y="302176"/>
                      <a:pt x="1" y="194663"/>
                    </a:cubicBezTo>
                    <a:cubicBezTo>
                      <a:pt x="272" y="87422"/>
                      <a:pt x="87986" y="0"/>
                      <a:pt x="195523" y="0"/>
                    </a:cubicBezTo>
                    <a:close/>
                    <a:moveTo>
                      <a:pt x="194980" y="32580"/>
                    </a:moveTo>
                    <a:cubicBezTo>
                      <a:pt x="105637" y="32580"/>
                      <a:pt x="32588" y="105341"/>
                      <a:pt x="32588" y="194663"/>
                    </a:cubicBezTo>
                    <a:cubicBezTo>
                      <a:pt x="32316" y="284528"/>
                      <a:pt x="105637" y="357832"/>
                      <a:pt x="195252" y="357832"/>
                    </a:cubicBezTo>
                    <a:cubicBezTo>
                      <a:pt x="284595" y="357832"/>
                      <a:pt x="357644" y="284800"/>
                      <a:pt x="357916" y="195477"/>
                    </a:cubicBezTo>
                    <a:cubicBezTo>
                      <a:pt x="357916" y="105884"/>
                      <a:pt x="284866" y="32580"/>
                      <a:pt x="194980" y="32580"/>
                    </a:cubicBezTo>
                    <a:close/>
                  </a:path>
                </a:pathLst>
              </a:custGeom>
              <a:grpFill/>
              <a:ln w="2705"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36E15C25-8246-3535-6C82-E672C63730EE}"/>
                  </a:ext>
                </a:extLst>
              </p:cNvPr>
              <p:cNvSpPr/>
              <p:nvPr/>
            </p:nvSpPr>
            <p:spPr>
              <a:xfrm>
                <a:off x="5340668" y="2449182"/>
                <a:ext cx="195251" cy="195205"/>
              </a:xfrm>
              <a:custGeom>
                <a:avLst/>
                <a:gdLst>
                  <a:gd name="connsiteX0" fmla="*/ 195251 w 195251"/>
                  <a:gd name="connsiteY0" fmla="*/ 97739 h 195205"/>
                  <a:gd name="connsiteX1" fmla="*/ 97490 w 195251"/>
                  <a:gd name="connsiteY1" fmla="*/ 195206 h 195205"/>
                  <a:gd name="connsiteX2" fmla="*/ 0 w 195251"/>
                  <a:gd name="connsiteY2" fmla="*/ 97467 h 195205"/>
                  <a:gd name="connsiteX3" fmla="*/ 97761 w 195251"/>
                  <a:gd name="connsiteY3" fmla="*/ 0 h 195205"/>
                  <a:gd name="connsiteX4" fmla="*/ 195251 w 195251"/>
                  <a:gd name="connsiteY4" fmla="*/ 97739 h 195205"/>
                  <a:gd name="connsiteX5" fmla="*/ 162664 w 195251"/>
                  <a:gd name="connsiteY5" fmla="*/ 98010 h 195205"/>
                  <a:gd name="connsiteX6" fmla="*/ 97490 w 195251"/>
                  <a:gd name="connsiteY6" fmla="*/ 32851 h 195205"/>
                  <a:gd name="connsiteX7" fmla="*/ 32587 w 195251"/>
                  <a:gd name="connsiteY7" fmla="*/ 97196 h 195205"/>
                  <a:gd name="connsiteX8" fmla="*/ 97218 w 195251"/>
                  <a:gd name="connsiteY8" fmla="*/ 162898 h 195205"/>
                  <a:gd name="connsiteX9" fmla="*/ 162664 w 195251"/>
                  <a:gd name="connsiteY9" fmla="*/ 98010 h 19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51" h="195205">
                    <a:moveTo>
                      <a:pt x="195251" y="97739"/>
                    </a:moveTo>
                    <a:cubicBezTo>
                      <a:pt x="195251" y="151495"/>
                      <a:pt x="151259" y="195206"/>
                      <a:pt x="97490" y="195206"/>
                    </a:cubicBezTo>
                    <a:cubicBezTo>
                      <a:pt x="43993" y="195206"/>
                      <a:pt x="0" y="151224"/>
                      <a:pt x="0" y="97467"/>
                    </a:cubicBezTo>
                    <a:cubicBezTo>
                      <a:pt x="0" y="43711"/>
                      <a:pt x="43993" y="0"/>
                      <a:pt x="97761" y="0"/>
                    </a:cubicBezTo>
                    <a:cubicBezTo>
                      <a:pt x="151530" y="272"/>
                      <a:pt x="195251" y="44254"/>
                      <a:pt x="195251" y="97739"/>
                    </a:cubicBezTo>
                    <a:close/>
                    <a:moveTo>
                      <a:pt x="162664" y="98010"/>
                    </a:moveTo>
                    <a:cubicBezTo>
                      <a:pt x="162664" y="62173"/>
                      <a:pt x="133336" y="32851"/>
                      <a:pt x="97490" y="32851"/>
                    </a:cubicBezTo>
                    <a:cubicBezTo>
                      <a:pt x="61915" y="32851"/>
                      <a:pt x="32859" y="61901"/>
                      <a:pt x="32587" y="97196"/>
                    </a:cubicBezTo>
                    <a:cubicBezTo>
                      <a:pt x="32316" y="133033"/>
                      <a:pt x="61372" y="162626"/>
                      <a:pt x="97218" y="162898"/>
                    </a:cubicBezTo>
                    <a:cubicBezTo>
                      <a:pt x="133336" y="162898"/>
                      <a:pt x="162664" y="133848"/>
                      <a:pt x="162664" y="98010"/>
                    </a:cubicBezTo>
                    <a:close/>
                  </a:path>
                </a:pathLst>
              </a:custGeom>
              <a:grpFill/>
              <a:ln w="2705" cap="flat">
                <a:noFill/>
                <a:prstDash val="solid"/>
                <a:miter/>
              </a:ln>
            </p:spPr>
            <p:txBody>
              <a:bodyPr rtlCol="0" anchor="ctr"/>
              <a:lstStyle/>
              <a:p>
                <a:endParaRPr lang="en-US" dirty="0"/>
              </a:p>
            </p:txBody>
          </p:sp>
        </p:grpSp>
        <p:grpSp>
          <p:nvGrpSpPr>
            <p:cNvPr id="36" name="Graphic 2">
              <a:extLst>
                <a:ext uri="{FF2B5EF4-FFF2-40B4-BE49-F238E27FC236}">
                  <a16:creationId xmlns:a16="http://schemas.microsoft.com/office/drawing/2014/main" id="{3FDAD513-B887-6639-F985-E3E76C9F0F1C}"/>
                </a:ext>
              </a:extLst>
            </p:cNvPr>
            <p:cNvGrpSpPr/>
            <p:nvPr/>
          </p:nvGrpSpPr>
          <p:grpSpPr>
            <a:xfrm>
              <a:off x="5177732" y="2287099"/>
              <a:ext cx="520036" cy="519372"/>
              <a:chOff x="4594347" y="2258759"/>
              <a:chExt cx="520036" cy="519372"/>
            </a:xfrm>
            <a:grpFill/>
          </p:grpSpPr>
          <p:sp>
            <p:nvSpPr>
              <p:cNvPr id="37" name="Freeform 36">
                <a:extLst>
                  <a:ext uri="{FF2B5EF4-FFF2-40B4-BE49-F238E27FC236}">
                    <a16:creationId xmlns:a16="http://schemas.microsoft.com/office/drawing/2014/main" id="{8C7DF04B-003D-2A88-2600-3AFFC244C2EE}"/>
                  </a:ext>
                </a:extLst>
              </p:cNvPr>
              <p:cNvSpPr/>
              <p:nvPr/>
            </p:nvSpPr>
            <p:spPr>
              <a:xfrm>
                <a:off x="4594347" y="2258759"/>
                <a:ext cx="520036" cy="519372"/>
              </a:xfrm>
              <a:custGeom>
                <a:avLst/>
                <a:gdLst>
                  <a:gd name="connsiteX0" fmla="*/ 0 w 520036"/>
                  <a:gd name="connsiteY0" fmla="*/ 224256 h 519372"/>
                  <a:gd name="connsiteX1" fmla="*/ 28785 w 520036"/>
                  <a:gd name="connsiteY1" fmla="*/ 217469 h 519372"/>
                  <a:gd name="connsiteX2" fmla="*/ 39376 w 520036"/>
                  <a:gd name="connsiteY2" fmla="*/ 207423 h 519372"/>
                  <a:gd name="connsiteX3" fmla="*/ 66804 w 520036"/>
                  <a:gd name="connsiteY3" fmla="*/ 141178 h 519372"/>
                  <a:gd name="connsiteX4" fmla="*/ 66260 w 520036"/>
                  <a:gd name="connsiteY4" fmla="*/ 125703 h 519372"/>
                  <a:gd name="connsiteX5" fmla="*/ 52411 w 520036"/>
                  <a:gd name="connsiteY5" fmla="*/ 103440 h 519372"/>
                  <a:gd name="connsiteX6" fmla="*/ 104007 w 520036"/>
                  <a:gd name="connsiteY6" fmla="*/ 51856 h 519372"/>
                  <a:gd name="connsiteX7" fmla="*/ 128176 w 520036"/>
                  <a:gd name="connsiteY7" fmla="*/ 66517 h 519372"/>
                  <a:gd name="connsiteX8" fmla="*/ 139581 w 520036"/>
                  <a:gd name="connsiteY8" fmla="*/ 66788 h 519372"/>
                  <a:gd name="connsiteX9" fmla="*/ 208558 w 520036"/>
                  <a:gd name="connsiteY9" fmla="*/ 38010 h 519372"/>
                  <a:gd name="connsiteX10" fmla="*/ 216976 w 520036"/>
                  <a:gd name="connsiteY10" fmla="*/ 28779 h 519372"/>
                  <a:gd name="connsiteX11" fmla="*/ 224036 w 520036"/>
                  <a:gd name="connsiteY11" fmla="*/ 0 h 519372"/>
                  <a:gd name="connsiteX12" fmla="*/ 296000 w 520036"/>
                  <a:gd name="connsiteY12" fmla="*/ 0 h 519372"/>
                  <a:gd name="connsiteX13" fmla="*/ 302789 w 520036"/>
                  <a:gd name="connsiteY13" fmla="*/ 28507 h 519372"/>
                  <a:gd name="connsiteX14" fmla="*/ 312293 w 520036"/>
                  <a:gd name="connsiteY14" fmla="*/ 38552 h 519372"/>
                  <a:gd name="connsiteX15" fmla="*/ 379368 w 520036"/>
                  <a:gd name="connsiteY15" fmla="*/ 66517 h 519372"/>
                  <a:gd name="connsiteX16" fmla="*/ 394033 w 520036"/>
                  <a:gd name="connsiteY16" fmla="*/ 65974 h 519372"/>
                  <a:gd name="connsiteX17" fmla="*/ 417115 w 520036"/>
                  <a:gd name="connsiteY17" fmla="*/ 51584 h 519372"/>
                  <a:gd name="connsiteX18" fmla="*/ 468440 w 520036"/>
                  <a:gd name="connsiteY18" fmla="*/ 103169 h 519372"/>
                  <a:gd name="connsiteX19" fmla="*/ 453776 w 520036"/>
                  <a:gd name="connsiteY19" fmla="*/ 127603 h 519372"/>
                  <a:gd name="connsiteX20" fmla="*/ 453233 w 520036"/>
                  <a:gd name="connsiteY20" fmla="*/ 139006 h 519372"/>
                  <a:gd name="connsiteX21" fmla="*/ 482289 w 520036"/>
                  <a:gd name="connsiteY21" fmla="*/ 209052 h 519372"/>
                  <a:gd name="connsiteX22" fmla="*/ 490979 w 520036"/>
                  <a:gd name="connsiteY22" fmla="*/ 216926 h 519372"/>
                  <a:gd name="connsiteX23" fmla="*/ 520036 w 520036"/>
                  <a:gd name="connsiteY23" fmla="*/ 223985 h 519372"/>
                  <a:gd name="connsiteX24" fmla="*/ 520036 w 520036"/>
                  <a:gd name="connsiteY24" fmla="*/ 295931 h 519372"/>
                  <a:gd name="connsiteX25" fmla="*/ 491251 w 520036"/>
                  <a:gd name="connsiteY25" fmla="*/ 302990 h 519372"/>
                  <a:gd name="connsiteX26" fmla="*/ 482289 w 520036"/>
                  <a:gd name="connsiteY26" fmla="*/ 311678 h 519372"/>
                  <a:gd name="connsiteX27" fmla="*/ 453504 w 520036"/>
                  <a:gd name="connsiteY27" fmla="*/ 379552 h 519372"/>
                  <a:gd name="connsiteX28" fmla="*/ 454047 w 520036"/>
                  <a:gd name="connsiteY28" fmla="*/ 393127 h 519372"/>
                  <a:gd name="connsiteX29" fmla="*/ 468711 w 520036"/>
                  <a:gd name="connsiteY29" fmla="*/ 416476 h 519372"/>
                  <a:gd name="connsiteX30" fmla="*/ 416844 w 520036"/>
                  <a:gd name="connsiteY30" fmla="*/ 467788 h 519372"/>
                  <a:gd name="connsiteX31" fmla="*/ 392403 w 520036"/>
                  <a:gd name="connsiteY31" fmla="*/ 453128 h 519372"/>
                  <a:gd name="connsiteX32" fmla="*/ 380998 w 520036"/>
                  <a:gd name="connsiteY32" fmla="*/ 453128 h 519372"/>
                  <a:gd name="connsiteX33" fmla="*/ 311750 w 520036"/>
                  <a:gd name="connsiteY33" fmla="*/ 481635 h 519372"/>
                  <a:gd name="connsiteX34" fmla="*/ 303603 w 520036"/>
                  <a:gd name="connsiteY34" fmla="*/ 489780 h 519372"/>
                  <a:gd name="connsiteX35" fmla="*/ 296271 w 520036"/>
                  <a:gd name="connsiteY35" fmla="*/ 519373 h 519372"/>
                  <a:gd name="connsiteX36" fmla="*/ 224308 w 520036"/>
                  <a:gd name="connsiteY36" fmla="*/ 519373 h 519372"/>
                  <a:gd name="connsiteX37" fmla="*/ 216976 w 520036"/>
                  <a:gd name="connsiteY37" fmla="*/ 489780 h 519372"/>
                  <a:gd name="connsiteX38" fmla="*/ 208829 w 520036"/>
                  <a:gd name="connsiteY38" fmla="*/ 481363 h 519372"/>
                  <a:gd name="connsiteX39" fmla="*/ 139581 w 520036"/>
                  <a:gd name="connsiteY39" fmla="*/ 452856 h 519372"/>
                  <a:gd name="connsiteX40" fmla="*/ 128176 w 520036"/>
                  <a:gd name="connsiteY40" fmla="*/ 452856 h 519372"/>
                  <a:gd name="connsiteX41" fmla="*/ 102921 w 520036"/>
                  <a:gd name="connsiteY41" fmla="*/ 468060 h 519372"/>
                  <a:gd name="connsiteX42" fmla="*/ 51868 w 520036"/>
                  <a:gd name="connsiteY42" fmla="*/ 416747 h 519372"/>
                  <a:gd name="connsiteX43" fmla="*/ 64631 w 520036"/>
                  <a:gd name="connsiteY43" fmla="*/ 396656 h 519372"/>
                  <a:gd name="connsiteX44" fmla="*/ 65446 w 520036"/>
                  <a:gd name="connsiteY44" fmla="*/ 376023 h 519372"/>
                  <a:gd name="connsiteX45" fmla="*/ 42635 w 520036"/>
                  <a:gd name="connsiteY45" fmla="*/ 323081 h 519372"/>
                  <a:gd name="connsiteX46" fmla="*/ 43178 w 520036"/>
                  <a:gd name="connsiteY46" fmla="*/ 312764 h 519372"/>
                  <a:gd name="connsiteX47" fmla="*/ 5703 w 520036"/>
                  <a:gd name="connsiteY47" fmla="*/ 229686 h 519372"/>
                  <a:gd name="connsiteX48" fmla="*/ 0 w 520036"/>
                  <a:gd name="connsiteY48" fmla="*/ 226971 h 519372"/>
                  <a:gd name="connsiteX49" fmla="*/ 0 w 520036"/>
                  <a:gd name="connsiteY49" fmla="*/ 224256 h 519372"/>
                  <a:gd name="connsiteX50" fmla="*/ 260969 w 520036"/>
                  <a:gd name="connsiteY50" fmla="*/ 64616 h 519372"/>
                  <a:gd name="connsiteX51" fmla="*/ 65446 w 520036"/>
                  <a:gd name="connsiteY51" fmla="*/ 259279 h 519372"/>
                  <a:gd name="connsiteX52" fmla="*/ 260154 w 520036"/>
                  <a:gd name="connsiteY52" fmla="*/ 454757 h 519372"/>
                  <a:gd name="connsiteX53" fmla="*/ 455677 w 520036"/>
                  <a:gd name="connsiteY53" fmla="*/ 260094 h 519372"/>
                  <a:gd name="connsiteX54" fmla="*/ 260969 w 520036"/>
                  <a:gd name="connsiteY54" fmla="*/ 64616 h 51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0036" h="519372">
                    <a:moveTo>
                      <a:pt x="0" y="224256"/>
                    </a:moveTo>
                    <a:cubicBezTo>
                      <a:pt x="9505" y="221813"/>
                      <a:pt x="19009" y="219369"/>
                      <a:pt x="28785" y="217469"/>
                    </a:cubicBezTo>
                    <a:cubicBezTo>
                      <a:pt x="34760" y="216383"/>
                      <a:pt x="37204" y="213396"/>
                      <a:pt x="39376" y="207423"/>
                    </a:cubicBezTo>
                    <a:cubicBezTo>
                      <a:pt x="47794" y="185161"/>
                      <a:pt x="57027" y="162898"/>
                      <a:pt x="66804" y="141178"/>
                    </a:cubicBezTo>
                    <a:cubicBezTo>
                      <a:pt x="69519" y="135205"/>
                      <a:pt x="70062" y="131133"/>
                      <a:pt x="66260" y="125703"/>
                    </a:cubicBezTo>
                    <a:cubicBezTo>
                      <a:pt x="61101" y="118372"/>
                      <a:pt x="56484" y="110228"/>
                      <a:pt x="52411" y="103440"/>
                    </a:cubicBezTo>
                    <a:cubicBezTo>
                      <a:pt x="69519" y="86336"/>
                      <a:pt x="86356" y="69503"/>
                      <a:pt x="104007" y="51856"/>
                    </a:cubicBezTo>
                    <a:cubicBezTo>
                      <a:pt x="110796" y="56200"/>
                      <a:pt x="119215" y="61901"/>
                      <a:pt x="128176" y="66517"/>
                    </a:cubicBezTo>
                    <a:cubicBezTo>
                      <a:pt x="131163" y="68146"/>
                      <a:pt x="136866" y="68417"/>
                      <a:pt x="139581" y="66788"/>
                    </a:cubicBezTo>
                    <a:cubicBezTo>
                      <a:pt x="161306" y="54028"/>
                      <a:pt x="184389" y="44525"/>
                      <a:pt x="208558" y="38010"/>
                    </a:cubicBezTo>
                    <a:cubicBezTo>
                      <a:pt x="212088" y="37195"/>
                      <a:pt x="215890" y="32580"/>
                      <a:pt x="216976" y="28779"/>
                    </a:cubicBezTo>
                    <a:cubicBezTo>
                      <a:pt x="219963" y="19548"/>
                      <a:pt x="221864" y="9774"/>
                      <a:pt x="224036" y="0"/>
                    </a:cubicBezTo>
                    <a:cubicBezTo>
                      <a:pt x="247934" y="0"/>
                      <a:pt x="271559" y="0"/>
                      <a:pt x="296000" y="0"/>
                    </a:cubicBezTo>
                    <a:cubicBezTo>
                      <a:pt x="298172" y="9502"/>
                      <a:pt x="300888" y="19005"/>
                      <a:pt x="302789" y="28507"/>
                    </a:cubicBezTo>
                    <a:cubicBezTo>
                      <a:pt x="303875" y="34209"/>
                      <a:pt x="306590" y="36381"/>
                      <a:pt x="312293" y="38552"/>
                    </a:cubicBezTo>
                    <a:cubicBezTo>
                      <a:pt x="334833" y="47240"/>
                      <a:pt x="357372" y="56471"/>
                      <a:pt x="379368" y="66517"/>
                    </a:cubicBezTo>
                    <a:cubicBezTo>
                      <a:pt x="385071" y="68960"/>
                      <a:pt x="388873" y="69775"/>
                      <a:pt x="394033" y="65974"/>
                    </a:cubicBezTo>
                    <a:cubicBezTo>
                      <a:pt x="401636" y="60544"/>
                      <a:pt x="410055" y="55928"/>
                      <a:pt x="417115" y="51584"/>
                    </a:cubicBezTo>
                    <a:cubicBezTo>
                      <a:pt x="434223" y="68689"/>
                      <a:pt x="450788" y="85521"/>
                      <a:pt x="468440" y="103169"/>
                    </a:cubicBezTo>
                    <a:cubicBezTo>
                      <a:pt x="464095" y="110228"/>
                      <a:pt x="458392" y="118644"/>
                      <a:pt x="453776" y="127603"/>
                    </a:cubicBezTo>
                    <a:cubicBezTo>
                      <a:pt x="452146" y="130861"/>
                      <a:pt x="451603" y="136291"/>
                      <a:pt x="453233" y="139006"/>
                    </a:cubicBezTo>
                    <a:cubicBezTo>
                      <a:pt x="466267" y="160997"/>
                      <a:pt x="476043" y="184346"/>
                      <a:pt x="482289" y="209052"/>
                    </a:cubicBezTo>
                    <a:cubicBezTo>
                      <a:pt x="483104" y="212310"/>
                      <a:pt x="487449" y="215840"/>
                      <a:pt x="490979" y="216926"/>
                    </a:cubicBezTo>
                    <a:cubicBezTo>
                      <a:pt x="500212" y="219912"/>
                      <a:pt x="509988" y="221541"/>
                      <a:pt x="520036" y="223985"/>
                    </a:cubicBezTo>
                    <a:cubicBezTo>
                      <a:pt x="520036" y="247605"/>
                      <a:pt x="520036" y="271225"/>
                      <a:pt x="520036" y="295931"/>
                    </a:cubicBezTo>
                    <a:cubicBezTo>
                      <a:pt x="510532" y="298103"/>
                      <a:pt x="500755" y="300004"/>
                      <a:pt x="491251" y="302990"/>
                    </a:cubicBezTo>
                    <a:cubicBezTo>
                      <a:pt x="487721" y="304076"/>
                      <a:pt x="483919" y="308148"/>
                      <a:pt x="482289" y="311678"/>
                    </a:cubicBezTo>
                    <a:cubicBezTo>
                      <a:pt x="472513" y="334212"/>
                      <a:pt x="463552" y="357289"/>
                      <a:pt x="453504" y="379552"/>
                    </a:cubicBezTo>
                    <a:cubicBezTo>
                      <a:pt x="451060" y="384982"/>
                      <a:pt x="450788" y="388511"/>
                      <a:pt x="454047" y="393127"/>
                    </a:cubicBezTo>
                    <a:cubicBezTo>
                      <a:pt x="459478" y="401000"/>
                      <a:pt x="464095" y="409145"/>
                      <a:pt x="468711" y="416476"/>
                    </a:cubicBezTo>
                    <a:cubicBezTo>
                      <a:pt x="451603" y="433580"/>
                      <a:pt x="434495" y="450413"/>
                      <a:pt x="416844" y="467788"/>
                    </a:cubicBezTo>
                    <a:cubicBezTo>
                      <a:pt x="409783" y="463444"/>
                      <a:pt x="401365" y="457471"/>
                      <a:pt x="392403" y="453128"/>
                    </a:cubicBezTo>
                    <a:cubicBezTo>
                      <a:pt x="389416" y="451499"/>
                      <a:pt x="383713" y="451499"/>
                      <a:pt x="380998" y="453128"/>
                    </a:cubicBezTo>
                    <a:cubicBezTo>
                      <a:pt x="359273" y="465888"/>
                      <a:pt x="336190" y="475390"/>
                      <a:pt x="311750" y="481635"/>
                    </a:cubicBezTo>
                    <a:cubicBezTo>
                      <a:pt x="308491" y="482449"/>
                      <a:pt x="304690" y="486522"/>
                      <a:pt x="303603" y="489780"/>
                    </a:cubicBezTo>
                    <a:cubicBezTo>
                      <a:pt x="300616" y="499282"/>
                      <a:pt x="298715" y="509327"/>
                      <a:pt x="296271" y="519373"/>
                    </a:cubicBezTo>
                    <a:cubicBezTo>
                      <a:pt x="272102" y="519373"/>
                      <a:pt x="248477" y="519373"/>
                      <a:pt x="224308" y="519373"/>
                    </a:cubicBezTo>
                    <a:cubicBezTo>
                      <a:pt x="221864" y="509327"/>
                      <a:pt x="220235" y="499282"/>
                      <a:pt x="216976" y="489780"/>
                    </a:cubicBezTo>
                    <a:cubicBezTo>
                      <a:pt x="215890" y="486522"/>
                      <a:pt x="212088" y="482449"/>
                      <a:pt x="208829" y="481363"/>
                    </a:cubicBezTo>
                    <a:cubicBezTo>
                      <a:pt x="184389" y="475119"/>
                      <a:pt x="161306" y="465616"/>
                      <a:pt x="139581" y="452856"/>
                    </a:cubicBezTo>
                    <a:cubicBezTo>
                      <a:pt x="136594" y="451227"/>
                      <a:pt x="131163" y="451227"/>
                      <a:pt x="128176" y="452856"/>
                    </a:cubicBezTo>
                    <a:cubicBezTo>
                      <a:pt x="119215" y="457471"/>
                      <a:pt x="110796" y="463173"/>
                      <a:pt x="102921" y="468060"/>
                    </a:cubicBezTo>
                    <a:cubicBezTo>
                      <a:pt x="85813" y="450956"/>
                      <a:pt x="69248" y="434123"/>
                      <a:pt x="51868" y="416747"/>
                    </a:cubicBezTo>
                    <a:cubicBezTo>
                      <a:pt x="55670" y="410774"/>
                      <a:pt x="59471" y="403172"/>
                      <a:pt x="64631" y="396656"/>
                    </a:cubicBezTo>
                    <a:cubicBezTo>
                      <a:pt x="69791" y="389597"/>
                      <a:pt x="69791" y="384167"/>
                      <a:pt x="65446" y="376023"/>
                    </a:cubicBezTo>
                    <a:cubicBezTo>
                      <a:pt x="56484" y="359190"/>
                      <a:pt x="49695" y="341000"/>
                      <a:pt x="42635" y="323081"/>
                    </a:cubicBezTo>
                    <a:cubicBezTo>
                      <a:pt x="41549" y="320094"/>
                      <a:pt x="41820" y="315750"/>
                      <a:pt x="43178" y="312764"/>
                    </a:cubicBezTo>
                    <a:cubicBezTo>
                      <a:pt x="57842" y="276926"/>
                      <a:pt x="42635" y="242718"/>
                      <a:pt x="5703" y="229686"/>
                    </a:cubicBezTo>
                    <a:cubicBezTo>
                      <a:pt x="3802" y="228872"/>
                      <a:pt x="1901" y="227786"/>
                      <a:pt x="0" y="226971"/>
                    </a:cubicBezTo>
                    <a:cubicBezTo>
                      <a:pt x="272" y="226157"/>
                      <a:pt x="272" y="225071"/>
                      <a:pt x="0" y="224256"/>
                    </a:cubicBezTo>
                    <a:close/>
                    <a:moveTo>
                      <a:pt x="260969" y="64616"/>
                    </a:moveTo>
                    <a:cubicBezTo>
                      <a:pt x="153431" y="64345"/>
                      <a:pt x="65446" y="151766"/>
                      <a:pt x="65446" y="259279"/>
                    </a:cubicBezTo>
                    <a:cubicBezTo>
                      <a:pt x="65174" y="366792"/>
                      <a:pt x="152616" y="454757"/>
                      <a:pt x="260154" y="454757"/>
                    </a:cubicBezTo>
                    <a:cubicBezTo>
                      <a:pt x="367691" y="455028"/>
                      <a:pt x="455677" y="367606"/>
                      <a:pt x="455677" y="260094"/>
                    </a:cubicBezTo>
                    <a:cubicBezTo>
                      <a:pt x="455948" y="152581"/>
                      <a:pt x="368506" y="64888"/>
                      <a:pt x="260969" y="64616"/>
                    </a:cubicBezTo>
                    <a:close/>
                  </a:path>
                </a:pathLst>
              </a:custGeom>
              <a:solidFill>
                <a:srgbClr val="7ABB57"/>
              </a:solidFill>
              <a:ln w="2705"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589F9AFC-9F0E-16EB-1DF7-2E2AF5BE2671}"/>
                  </a:ext>
                </a:extLst>
              </p:cNvPr>
              <p:cNvSpPr/>
              <p:nvPr/>
            </p:nvSpPr>
            <p:spPr>
              <a:xfrm>
                <a:off x="4692108" y="2355955"/>
                <a:ext cx="325329" cy="325252"/>
              </a:xfrm>
              <a:custGeom>
                <a:avLst/>
                <a:gdLst>
                  <a:gd name="connsiteX0" fmla="*/ 162665 w 325329"/>
                  <a:gd name="connsiteY0" fmla="*/ 0 h 325252"/>
                  <a:gd name="connsiteX1" fmla="*/ 325329 w 325329"/>
                  <a:gd name="connsiteY1" fmla="*/ 162898 h 325252"/>
                  <a:gd name="connsiteX2" fmla="*/ 162665 w 325329"/>
                  <a:gd name="connsiteY2" fmla="*/ 325253 h 325252"/>
                  <a:gd name="connsiteX3" fmla="*/ 1 w 325329"/>
                  <a:gd name="connsiteY3" fmla="*/ 162083 h 325252"/>
                  <a:gd name="connsiteX4" fmla="*/ 162665 w 325329"/>
                  <a:gd name="connsiteY4" fmla="*/ 0 h 325252"/>
                  <a:gd name="connsiteX5" fmla="*/ 260426 w 325329"/>
                  <a:gd name="connsiteY5" fmla="*/ 162626 h 325252"/>
                  <a:gd name="connsiteX6" fmla="*/ 162936 w 325329"/>
                  <a:gd name="connsiteY6" fmla="*/ 64888 h 325252"/>
                  <a:gd name="connsiteX7" fmla="*/ 65175 w 325329"/>
                  <a:gd name="connsiteY7" fmla="*/ 162355 h 325252"/>
                  <a:gd name="connsiteX8" fmla="*/ 162665 w 325329"/>
                  <a:gd name="connsiteY8" fmla="*/ 260094 h 325252"/>
                  <a:gd name="connsiteX9" fmla="*/ 260426 w 325329"/>
                  <a:gd name="connsiteY9" fmla="*/ 162626 h 32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29" h="325252">
                    <a:moveTo>
                      <a:pt x="162665" y="0"/>
                    </a:moveTo>
                    <a:cubicBezTo>
                      <a:pt x="252551" y="0"/>
                      <a:pt x="325600" y="73033"/>
                      <a:pt x="325329" y="162898"/>
                    </a:cubicBezTo>
                    <a:cubicBezTo>
                      <a:pt x="325057" y="252220"/>
                      <a:pt x="252008" y="324981"/>
                      <a:pt x="162665" y="325253"/>
                    </a:cubicBezTo>
                    <a:cubicBezTo>
                      <a:pt x="72779" y="325253"/>
                      <a:pt x="-271" y="251949"/>
                      <a:pt x="1" y="162083"/>
                    </a:cubicBezTo>
                    <a:cubicBezTo>
                      <a:pt x="272" y="73033"/>
                      <a:pt x="73322" y="0"/>
                      <a:pt x="162665" y="0"/>
                    </a:cubicBezTo>
                    <a:close/>
                    <a:moveTo>
                      <a:pt x="260426" y="162626"/>
                    </a:moveTo>
                    <a:cubicBezTo>
                      <a:pt x="260426" y="108870"/>
                      <a:pt x="216705" y="65159"/>
                      <a:pt x="162936" y="64888"/>
                    </a:cubicBezTo>
                    <a:cubicBezTo>
                      <a:pt x="109168" y="64888"/>
                      <a:pt x="65447" y="108599"/>
                      <a:pt x="65175" y="162355"/>
                    </a:cubicBezTo>
                    <a:cubicBezTo>
                      <a:pt x="65175" y="216111"/>
                      <a:pt x="109168" y="260094"/>
                      <a:pt x="162665" y="260094"/>
                    </a:cubicBezTo>
                    <a:cubicBezTo>
                      <a:pt x="216433" y="260365"/>
                      <a:pt x="260426" y="216383"/>
                      <a:pt x="260426" y="162626"/>
                    </a:cubicBezTo>
                    <a:close/>
                  </a:path>
                </a:pathLst>
              </a:custGeom>
              <a:solidFill>
                <a:srgbClr val="7ABB57"/>
              </a:solidFill>
              <a:ln w="2705" cap="flat">
                <a:noFill/>
                <a:prstDash val="solid"/>
                <a:miter/>
              </a:ln>
            </p:spPr>
            <p:txBody>
              <a:bodyPr rtlCol="0" anchor="ctr"/>
              <a:lstStyle/>
              <a:p>
                <a:endParaRPr lang="en-US" dirty="0"/>
              </a:p>
            </p:txBody>
          </p:sp>
        </p:grpSp>
      </p:grpSp>
      <p:sp>
        <p:nvSpPr>
          <p:cNvPr id="50" name="TextBox 49">
            <a:extLst>
              <a:ext uri="{FF2B5EF4-FFF2-40B4-BE49-F238E27FC236}">
                <a16:creationId xmlns:a16="http://schemas.microsoft.com/office/drawing/2014/main" id="{3845A3A4-AB38-2E1F-EC28-20C76596172F}"/>
              </a:ext>
            </a:extLst>
          </p:cNvPr>
          <p:cNvSpPr txBox="1"/>
          <p:nvPr/>
        </p:nvSpPr>
        <p:spPr>
          <a:xfrm>
            <a:off x="553227" y="7005095"/>
            <a:ext cx="2058486" cy="3197670"/>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Recognize common socio-economic challenges, understand their underlying causes and manifestations within the community, and grasp the potential impact on personal well-being.</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Develop an understanding of how socio-economic challenges can influence the business environment, including their impact on market demand, customer </a:t>
            </a:r>
            <a:r>
              <a:rPr lang="en-GB" sz="1100" kern="100" dirty="0" err="1">
                <a:solidFill>
                  <a:srgbClr val="0C2D45"/>
                </a:solidFill>
                <a:effectLst/>
                <a:latin typeface="Calibri" panose="020F0502020204030204" pitchFamily="34" charset="0"/>
                <a:cs typeface="Calibri" panose="020F0502020204030204" pitchFamily="34" charset="0"/>
              </a:rPr>
              <a:t>behavior</a:t>
            </a:r>
            <a:r>
              <a:rPr lang="en-GB" sz="1100" kern="100" dirty="0">
                <a:solidFill>
                  <a:srgbClr val="0C2D45"/>
                </a:solidFill>
                <a:effectLst/>
                <a:latin typeface="Calibri" panose="020F0502020204030204" pitchFamily="34" charset="0"/>
                <a:cs typeface="Calibri" panose="020F0502020204030204" pitchFamily="34" charset="0"/>
              </a:rPr>
              <a:t>, and competition, and the importance of considering these factors in basic business decisions.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Understand the significance of community integration and the initial steps to build connections within the local entrepreneurial ecosystem.</a:t>
            </a:r>
          </a:p>
        </p:txBody>
      </p:sp>
      <p:cxnSp>
        <p:nvCxnSpPr>
          <p:cNvPr id="51" name="Straight Connector 50">
            <a:extLst>
              <a:ext uri="{FF2B5EF4-FFF2-40B4-BE49-F238E27FC236}">
                <a16:creationId xmlns:a16="http://schemas.microsoft.com/office/drawing/2014/main" id="{3B68345D-0BAA-A38E-8C6F-C28F8E4EC7C3}"/>
              </a:ext>
            </a:extLst>
          </p:cNvPr>
          <p:cNvCxnSpPr>
            <a:cxnSpLocks/>
          </p:cNvCxnSpPr>
          <p:nvPr/>
        </p:nvCxnSpPr>
        <p:spPr>
          <a:xfrm>
            <a:off x="319925" y="6756830"/>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57898514-1C6E-7FC0-5678-5437D9B9F0C9}"/>
              </a:ext>
            </a:extLst>
          </p:cNvPr>
          <p:cNvSpPr txBox="1"/>
          <p:nvPr/>
        </p:nvSpPr>
        <p:spPr>
          <a:xfrm>
            <a:off x="553226" y="6555218"/>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3" name="Graphic 11">
            <a:extLst>
              <a:ext uri="{FF2B5EF4-FFF2-40B4-BE49-F238E27FC236}">
                <a16:creationId xmlns:a16="http://schemas.microsoft.com/office/drawing/2014/main" id="{B131E8AA-ACCE-DEAF-3A5D-C3AD579D696C}"/>
              </a:ext>
            </a:extLst>
          </p:cNvPr>
          <p:cNvGrpSpPr/>
          <p:nvPr/>
        </p:nvGrpSpPr>
        <p:grpSpPr>
          <a:xfrm>
            <a:off x="576765" y="6659392"/>
            <a:ext cx="584807" cy="179396"/>
            <a:chOff x="4658278" y="6932880"/>
            <a:chExt cx="584807" cy="179396"/>
          </a:xfrm>
          <a:solidFill>
            <a:srgbClr val="0C2D45"/>
          </a:solidFill>
        </p:grpSpPr>
        <p:sp>
          <p:nvSpPr>
            <p:cNvPr id="54" name="Freeform 53">
              <a:extLst>
                <a:ext uri="{FF2B5EF4-FFF2-40B4-BE49-F238E27FC236}">
                  <a16:creationId xmlns:a16="http://schemas.microsoft.com/office/drawing/2014/main" id="{BA95BEC0-12BD-C47F-0A6B-CC24E66E0B99}"/>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F69BB58-8299-F926-99AE-A67B54AA13DC}"/>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5" name="Graphic 11">
              <a:extLst>
                <a:ext uri="{FF2B5EF4-FFF2-40B4-BE49-F238E27FC236}">
                  <a16:creationId xmlns:a16="http://schemas.microsoft.com/office/drawing/2014/main" id="{5A410A19-9DB2-61C8-4A44-DF12B106ACB4}"/>
                </a:ext>
              </a:extLst>
            </p:cNvPr>
            <p:cNvGrpSpPr/>
            <p:nvPr/>
          </p:nvGrpSpPr>
          <p:grpSpPr>
            <a:xfrm>
              <a:off x="4658278" y="6932880"/>
              <a:ext cx="179396" cy="179396"/>
              <a:chOff x="4658278" y="6932880"/>
              <a:chExt cx="179396" cy="179396"/>
            </a:xfrm>
            <a:grpFill/>
          </p:grpSpPr>
          <p:sp>
            <p:nvSpPr>
              <p:cNvPr id="66" name="Freeform 65">
                <a:extLst>
                  <a:ext uri="{FF2B5EF4-FFF2-40B4-BE49-F238E27FC236}">
                    <a16:creationId xmlns:a16="http://schemas.microsoft.com/office/drawing/2014/main" id="{69B7416C-AF74-03B1-AB71-4204E217B231}"/>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8B5AA13D-07D6-DDD3-4F18-F1F67AC7D1B6}"/>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68" name="TextBox 67">
            <a:extLst>
              <a:ext uri="{FF2B5EF4-FFF2-40B4-BE49-F238E27FC236}">
                <a16:creationId xmlns:a16="http://schemas.microsoft.com/office/drawing/2014/main" id="{1D9BD973-D202-94DC-10A7-D0C4394F7BCE}"/>
              </a:ext>
            </a:extLst>
          </p:cNvPr>
          <p:cNvSpPr txBox="1"/>
          <p:nvPr/>
        </p:nvSpPr>
        <p:spPr>
          <a:xfrm>
            <a:off x="2821766" y="7005095"/>
            <a:ext cx="2058487" cy="2774477"/>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thoroughly </a:t>
            </a:r>
            <a:r>
              <a:rPr lang="en-IE" sz="1100" kern="100" dirty="0" err="1">
                <a:solidFill>
                  <a:srgbClr val="0C2D45"/>
                </a:solidFill>
                <a:effectLst/>
                <a:latin typeface="Calibri" panose="020F0502020204030204" pitchFamily="34" charset="0"/>
                <a:cs typeface="Calibri" panose="020F0502020204030204" pitchFamily="34" charset="0"/>
              </a:rPr>
              <a:t>analyze</a:t>
            </a:r>
            <a:r>
              <a:rPr lang="en-IE" sz="1100" kern="100" dirty="0">
                <a:solidFill>
                  <a:srgbClr val="0C2D45"/>
                </a:solidFill>
                <a:effectLst/>
                <a:latin typeface="Calibri" panose="020F0502020204030204" pitchFamily="34" charset="0"/>
                <a:cs typeface="Calibri" panose="020F0502020204030204" pitchFamily="34" charset="0"/>
              </a:rPr>
              <a:t> socio-economic challenges, including their causes, impacts, and potential solutions, while considering their complexities and interrelationships.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Developing business strategies that respond to these challenges, align with community preferences, and innovate for positive community impact.</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Understanding of how business can contribute to socio-economic development and the role of entrepreneurship in tackling societal challenges.</a:t>
            </a:r>
          </a:p>
        </p:txBody>
      </p:sp>
      <p:sp>
        <p:nvSpPr>
          <p:cNvPr id="69" name="TextBox 68">
            <a:extLst>
              <a:ext uri="{FF2B5EF4-FFF2-40B4-BE49-F238E27FC236}">
                <a16:creationId xmlns:a16="http://schemas.microsoft.com/office/drawing/2014/main" id="{915ACA33-4821-03D9-038D-5622002488FB}"/>
              </a:ext>
            </a:extLst>
          </p:cNvPr>
          <p:cNvSpPr txBox="1"/>
          <p:nvPr/>
        </p:nvSpPr>
        <p:spPr>
          <a:xfrm>
            <a:off x="2821766" y="6555218"/>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70" name="Graphic 11">
            <a:extLst>
              <a:ext uri="{FF2B5EF4-FFF2-40B4-BE49-F238E27FC236}">
                <a16:creationId xmlns:a16="http://schemas.microsoft.com/office/drawing/2014/main" id="{08ACDCDF-3641-166C-8FCD-863B063220BE}"/>
              </a:ext>
            </a:extLst>
          </p:cNvPr>
          <p:cNvGrpSpPr/>
          <p:nvPr/>
        </p:nvGrpSpPr>
        <p:grpSpPr>
          <a:xfrm>
            <a:off x="2856276" y="6659392"/>
            <a:ext cx="584807" cy="179396"/>
            <a:chOff x="5525753" y="6932880"/>
            <a:chExt cx="584807" cy="179396"/>
          </a:xfrm>
          <a:solidFill>
            <a:srgbClr val="0C2D45"/>
          </a:solidFill>
        </p:grpSpPr>
        <p:grpSp>
          <p:nvGrpSpPr>
            <p:cNvPr id="71" name="Graphic 11">
              <a:extLst>
                <a:ext uri="{FF2B5EF4-FFF2-40B4-BE49-F238E27FC236}">
                  <a16:creationId xmlns:a16="http://schemas.microsoft.com/office/drawing/2014/main" id="{0EA5AE1B-4E39-7392-202D-D468DD4204EA}"/>
                </a:ext>
              </a:extLst>
            </p:cNvPr>
            <p:cNvGrpSpPr/>
            <p:nvPr/>
          </p:nvGrpSpPr>
          <p:grpSpPr>
            <a:xfrm>
              <a:off x="5728754" y="6933470"/>
              <a:ext cx="178805" cy="178806"/>
              <a:chOff x="5728754" y="6933470"/>
              <a:chExt cx="178805" cy="178806"/>
            </a:xfrm>
            <a:grpFill/>
          </p:grpSpPr>
          <p:sp>
            <p:nvSpPr>
              <p:cNvPr id="76" name="Freeform 75">
                <a:extLst>
                  <a:ext uri="{FF2B5EF4-FFF2-40B4-BE49-F238E27FC236}">
                    <a16:creationId xmlns:a16="http://schemas.microsoft.com/office/drawing/2014/main" id="{49675C55-3C77-12EA-0542-8CD277516007}"/>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986631E-2787-44B5-17D4-E677DE69E706}"/>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72" name="Freeform 71">
              <a:extLst>
                <a:ext uri="{FF2B5EF4-FFF2-40B4-BE49-F238E27FC236}">
                  <a16:creationId xmlns:a16="http://schemas.microsoft.com/office/drawing/2014/main" id="{B81790E6-7518-AD78-5835-9C75C662FB6E}"/>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73" name="Graphic 11">
              <a:extLst>
                <a:ext uri="{FF2B5EF4-FFF2-40B4-BE49-F238E27FC236}">
                  <a16:creationId xmlns:a16="http://schemas.microsoft.com/office/drawing/2014/main" id="{92EED298-1B34-7C17-9113-9CE477B09061}"/>
                </a:ext>
              </a:extLst>
            </p:cNvPr>
            <p:cNvGrpSpPr/>
            <p:nvPr/>
          </p:nvGrpSpPr>
          <p:grpSpPr>
            <a:xfrm>
              <a:off x="5525753" y="6932880"/>
              <a:ext cx="179396" cy="179396"/>
              <a:chOff x="5525753" y="6932880"/>
              <a:chExt cx="179396" cy="179396"/>
            </a:xfrm>
            <a:grpFill/>
          </p:grpSpPr>
          <p:sp>
            <p:nvSpPr>
              <p:cNvPr id="74" name="Freeform 73">
                <a:extLst>
                  <a:ext uri="{FF2B5EF4-FFF2-40B4-BE49-F238E27FC236}">
                    <a16:creationId xmlns:a16="http://schemas.microsoft.com/office/drawing/2014/main" id="{CDEA298A-0C48-37F7-87F4-821D8B8DDAC2}"/>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E7CE3AFA-2ABC-B036-B1C4-9E7BD5D29F22}"/>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78" name="TextBox 77">
            <a:extLst>
              <a:ext uri="{FF2B5EF4-FFF2-40B4-BE49-F238E27FC236}">
                <a16:creationId xmlns:a16="http://schemas.microsoft.com/office/drawing/2014/main" id="{5BDE64DC-7FEA-6150-2766-0263F0D661D7}"/>
              </a:ext>
            </a:extLst>
          </p:cNvPr>
          <p:cNvSpPr txBox="1"/>
          <p:nvPr/>
        </p:nvSpPr>
        <p:spPr>
          <a:xfrm>
            <a:off x="5194454" y="7005095"/>
            <a:ext cx="2058487" cy="3056606"/>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Expertise in creating and implementing business strategies that directly address socio-economic challenges, contributing to community development, social inclusion, and economic growth.</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communicate effectively about these challenges and solutions to various stakeholders, including customers, partners, investors, and policymakers.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Capability to serve as a role model and advocate for socially and economically responsible entrepreneurship within the entrepreneur community.</a:t>
            </a:r>
          </a:p>
        </p:txBody>
      </p:sp>
      <p:cxnSp>
        <p:nvCxnSpPr>
          <p:cNvPr id="79" name="Straight Connector 78">
            <a:extLst>
              <a:ext uri="{FF2B5EF4-FFF2-40B4-BE49-F238E27FC236}">
                <a16:creationId xmlns:a16="http://schemas.microsoft.com/office/drawing/2014/main" id="{8DDAC437-3F9B-88E9-7F01-5CE59369C6F5}"/>
              </a:ext>
            </a:extLst>
          </p:cNvPr>
          <p:cNvCxnSpPr>
            <a:cxnSpLocks/>
          </p:cNvCxnSpPr>
          <p:nvPr/>
        </p:nvCxnSpPr>
        <p:spPr>
          <a:xfrm>
            <a:off x="20570" y="10202765"/>
            <a:ext cx="7065318"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6E581A8C-2A7A-C2A7-958C-DC94E0308B4D}"/>
              </a:ext>
            </a:extLst>
          </p:cNvPr>
          <p:cNvSpPr txBox="1"/>
          <p:nvPr/>
        </p:nvSpPr>
        <p:spPr>
          <a:xfrm>
            <a:off x="5194454" y="6555218"/>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81" name="Graphic 11">
            <a:extLst>
              <a:ext uri="{FF2B5EF4-FFF2-40B4-BE49-F238E27FC236}">
                <a16:creationId xmlns:a16="http://schemas.microsoft.com/office/drawing/2014/main" id="{B436AAF7-C2E4-AB7D-610F-B54F13FFF835}"/>
              </a:ext>
            </a:extLst>
          </p:cNvPr>
          <p:cNvGrpSpPr/>
          <p:nvPr/>
        </p:nvGrpSpPr>
        <p:grpSpPr>
          <a:xfrm>
            <a:off x="5214416" y="6659392"/>
            <a:ext cx="584807" cy="179396"/>
            <a:chOff x="6392638" y="6932880"/>
            <a:chExt cx="584807" cy="179396"/>
          </a:xfrm>
          <a:solidFill>
            <a:srgbClr val="915F9E"/>
          </a:solidFill>
        </p:grpSpPr>
        <p:grpSp>
          <p:nvGrpSpPr>
            <p:cNvPr id="85" name="Graphic 11">
              <a:extLst>
                <a:ext uri="{FF2B5EF4-FFF2-40B4-BE49-F238E27FC236}">
                  <a16:creationId xmlns:a16="http://schemas.microsoft.com/office/drawing/2014/main" id="{68C437EE-883B-8574-2FA7-DCE067B95B8C}"/>
                </a:ext>
              </a:extLst>
            </p:cNvPr>
            <p:cNvGrpSpPr/>
            <p:nvPr/>
          </p:nvGrpSpPr>
          <p:grpSpPr>
            <a:xfrm>
              <a:off x="6595639" y="6933470"/>
              <a:ext cx="178806" cy="178806"/>
              <a:chOff x="6595639" y="6933470"/>
              <a:chExt cx="178806" cy="178806"/>
            </a:xfrm>
            <a:grpFill/>
          </p:grpSpPr>
          <p:sp>
            <p:nvSpPr>
              <p:cNvPr id="92" name="Freeform 91">
                <a:extLst>
                  <a:ext uri="{FF2B5EF4-FFF2-40B4-BE49-F238E27FC236}">
                    <a16:creationId xmlns:a16="http://schemas.microsoft.com/office/drawing/2014/main" id="{CAF92FCA-B680-639A-0404-9EDDB0B80F62}"/>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B9EC7EB2-A2AB-4833-AF51-C9C70A8B4014}"/>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86" name="Graphic 11">
              <a:extLst>
                <a:ext uri="{FF2B5EF4-FFF2-40B4-BE49-F238E27FC236}">
                  <a16:creationId xmlns:a16="http://schemas.microsoft.com/office/drawing/2014/main" id="{1CE50D31-BCAF-3FF3-8A3F-5CFF8F97155E}"/>
                </a:ext>
              </a:extLst>
            </p:cNvPr>
            <p:cNvGrpSpPr/>
            <p:nvPr/>
          </p:nvGrpSpPr>
          <p:grpSpPr>
            <a:xfrm>
              <a:off x="6798050" y="6933470"/>
              <a:ext cx="179395" cy="178806"/>
              <a:chOff x="6798050" y="6933470"/>
              <a:chExt cx="179395" cy="178806"/>
            </a:xfrm>
            <a:grpFill/>
          </p:grpSpPr>
          <p:sp>
            <p:nvSpPr>
              <p:cNvPr id="90" name="Freeform 89">
                <a:extLst>
                  <a:ext uri="{FF2B5EF4-FFF2-40B4-BE49-F238E27FC236}">
                    <a16:creationId xmlns:a16="http://schemas.microsoft.com/office/drawing/2014/main" id="{0723D441-5867-FDDD-9CCF-4634715DBB4F}"/>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A55B215-E8D7-CD0D-1D42-C1504C40BDDC}"/>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87" name="Graphic 11">
              <a:extLst>
                <a:ext uri="{FF2B5EF4-FFF2-40B4-BE49-F238E27FC236}">
                  <a16:creationId xmlns:a16="http://schemas.microsoft.com/office/drawing/2014/main" id="{2FBB82BC-503C-B711-D7FD-E253E9A81130}"/>
                </a:ext>
              </a:extLst>
            </p:cNvPr>
            <p:cNvGrpSpPr/>
            <p:nvPr/>
          </p:nvGrpSpPr>
          <p:grpSpPr>
            <a:xfrm>
              <a:off x="6392638" y="6932880"/>
              <a:ext cx="179396" cy="179396"/>
              <a:chOff x="6392638" y="6932880"/>
              <a:chExt cx="179396" cy="179396"/>
            </a:xfrm>
            <a:grpFill/>
          </p:grpSpPr>
          <p:sp>
            <p:nvSpPr>
              <p:cNvPr id="88" name="Freeform 87">
                <a:extLst>
                  <a:ext uri="{FF2B5EF4-FFF2-40B4-BE49-F238E27FC236}">
                    <a16:creationId xmlns:a16="http://schemas.microsoft.com/office/drawing/2014/main" id="{1EBA4489-E64C-805C-3774-1A1EB1F7A1EF}"/>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65F7D7EB-6AC7-FC34-BBED-2270DDFEDC2D}"/>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94" name="Straight Connector 93">
            <a:extLst>
              <a:ext uri="{FF2B5EF4-FFF2-40B4-BE49-F238E27FC236}">
                <a16:creationId xmlns:a16="http://schemas.microsoft.com/office/drawing/2014/main" id="{78094FDE-41A6-BD9B-CF33-19583994D73C}"/>
              </a:ext>
            </a:extLst>
          </p:cNvPr>
          <p:cNvCxnSpPr>
            <a:cxnSpLocks/>
          </p:cNvCxnSpPr>
          <p:nvPr/>
        </p:nvCxnSpPr>
        <p:spPr>
          <a:xfrm flipV="1">
            <a:off x="2676038" y="6756831"/>
            <a:ext cx="0" cy="338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5EC24F5-F0B8-670E-07A9-1C201D2949A7}"/>
              </a:ext>
            </a:extLst>
          </p:cNvPr>
          <p:cNvCxnSpPr>
            <a:cxnSpLocks/>
          </p:cNvCxnSpPr>
          <p:nvPr/>
        </p:nvCxnSpPr>
        <p:spPr>
          <a:xfrm flipV="1">
            <a:off x="5038861" y="6756831"/>
            <a:ext cx="0" cy="338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71F984D-067B-F0A8-4A6A-94B6097A967A}"/>
              </a:ext>
            </a:extLst>
          </p:cNvPr>
          <p:cNvCxnSpPr>
            <a:cxnSpLocks/>
          </p:cNvCxnSpPr>
          <p:nvPr/>
        </p:nvCxnSpPr>
        <p:spPr>
          <a:xfrm flipV="1">
            <a:off x="319925" y="6135169"/>
            <a:ext cx="0" cy="621661"/>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4F7DBB2-9537-576D-5DEA-507C3B6AF835}"/>
              </a:ext>
            </a:extLst>
          </p:cNvPr>
          <p:cNvSpPr txBox="1"/>
          <p:nvPr/>
        </p:nvSpPr>
        <p:spPr>
          <a:xfrm>
            <a:off x="241377" y="6057246"/>
            <a:ext cx="4434265" cy="338554"/>
          </a:xfrm>
          <a:prstGeom prst="rect">
            <a:avLst/>
          </a:prstGeom>
          <a:noFill/>
        </p:spPr>
        <p:txBody>
          <a:bodyPr wrap="square">
            <a:spAutoFit/>
          </a:bodyPr>
          <a:lstStyle/>
          <a:p>
            <a:pPr lvl="0">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	Networking and Mentorship Proficiency </a:t>
            </a:r>
            <a:r>
              <a:rPr lang="en-US" sz="1600" b="1" dirty="0">
                <a:solidFill>
                  <a:srgbClr val="7ABB57"/>
                </a:solidFill>
                <a:highlight>
                  <a:srgbClr val="7ABB57"/>
                </a:highlight>
                <a:latin typeface="Calibri" panose="020F0502020204030204" pitchFamily="34" charset="0"/>
                <a:cs typeface="Calibri" panose="020F0502020204030204" pitchFamily="34" charset="0"/>
              </a:rPr>
              <a:t>.</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110" name="Slide Number Placeholder 4">
            <a:extLst>
              <a:ext uri="{FF2B5EF4-FFF2-40B4-BE49-F238E27FC236}">
                <a16:creationId xmlns:a16="http://schemas.microsoft.com/office/drawing/2014/main" id="{367B5C9F-7367-E447-49DF-57E9DB59443E}"/>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26</a:t>
            </a:fld>
            <a:endParaRPr lang="en-US" dirty="0"/>
          </a:p>
        </p:txBody>
      </p:sp>
    </p:spTree>
    <p:extLst>
      <p:ext uri="{BB962C8B-B14F-4D97-AF65-F5344CB8AC3E}">
        <p14:creationId xmlns:p14="http://schemas.microsoft.com/office/powerpoint/2010/main" val="2618164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FC18D65C-34B3-C08E-D19E-1AF2F938DB9C}"/>
              </a:ext>
            </a:extLst>
          </p:cNvPr>
          <p:cNvSpPr txBox="1"/>
          <p:nvPr/>
        </p:nvSpPr>
        <p:spPr>
          <a:xfrm>
            <a:off x="534722" y="2959861"/>
            <a:ext cx="2058486" cy="2633413"/>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Basic understanding of the concept of socio-economic inclusion and its relevance to entrepreneurship.</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Awareness of potential areas of socio-economic exclusion in the community, such as unequal access to resources, employment, education, or services.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Ability to identify simple opportunities for promoting socio-economic inclusion through their business, such as employing marginalized individuals or offering affordable products/services.</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57" name="Straight Connector 56">
            <a:extLst>
              <a:ext uri="{FF2B5EF4-FFF2-40B4-BE49-F238E27FC236}">
                <a16:creationId xmlns:a16="http://schemas.microsoft.com/office/drawing/2014/main" id="{8CF1C255-822E-C883-8B85-467928312681}"/>
              </a:ext>
            </a:extLst>
          </p:cNvPr>
          <p:cNvCxnSpPr>
            <a:cxnSpLocks/>
          </p:cNvCxnSpPr>
          <p:nvPr/>
        </p:nvCxnSpPr>
        <p:spPr>
          <a:xfrm>
            <a:off x="301420" y="2711596"/>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97A8C1E-AF4D-E550-8C3A-D3201996A4BE}"/>
              </a:ext>
            </a:extLst>
          </p:cNvPr>
          <p:cNvSpPr txBox="1"/>
          <p:nvPr/>
        </p:nvSpPr>
        <p:spPr>
          <a:xfrm>
            <a:off x="534721" y="2509984"/>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9" name="Graphic 11">
            <a:extLst>
              <a:ext uri="{FF2B5EF4-FFF2-40B4-BE49-F238E27FC236}">
                <a16:creationId xmlns:a16="http://schemas.microsoft.com/office/drawing/2014/main" id="{637F590D-8696-3836-60D7-AEA9FCB2E105}"/>
              </a:ext>
            </a:extLst>
          </p:cNvPr>
          <p:cNvGrpSpPr/>
          <p:nvPr/>
        </p:nvGrpSpPr>
        <p:grpSpPr>
          <a:xfrm>
            <a:off x="558260" y="2614158"/>
            <a:ext cx="584807" cy="179396"/>
            <a:chOff x="4658278" y="6932880"/>
            <a:chExt cx="584807" cy="179396"/>
          </a:xfrm>
          <a:solidFill>
            <a:srgbClr val="0C2D45"/>
          </a:solidFill>
        </p:grpSpPr>
        <p:sp>
          <p:nvSpPr>
            <p:cNvPr id="60" name="Freeform 59">
              <a:extLst>
                <a:ext uri="{FF2B5EF4-FFF2-40B4-BE49-F238E27FC236}">
                  <a16:creationId xmlns:a16="http://schemas.microsoft.com/office/drawing/2014/main" id="{C3B35064-052A-07F4-CF63-AA45DF4CE942}"/>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22576AB2-8088-FE70-7845-8721C2DFB8B7}"/>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2" name="Graphic 11">
              <a:extLst>
                <a:ext uri="{FF2B5EF4-FFF2-40B4-BE49-F238E27FC236}">
                  <a16:creationId xmlns:a16="http://schemas.microsoft.com/office/drawing/2014/main" id="{6A55C0E7-5678-C3F4-63CB-30EBA2E7EC48}"/>
                </a:ext>
              </a:extLst>
            </p:cNvPr>
            <p:cNvGrpSpPr/>
            <p:nvPr/>
          </p:nvGrpSpPr>
          <p:grpSpPr>
            <a:xfrm>
              <a:off x="4658278" y="6932880"/>
              <a:ext cx="179396" cy="179396"/>
              <a:chOff x="4658278" y="6932880"/>
              <a:chExt cx="179396" cy="179396"/>
            </a:xfrm>
            <a:grpFill/>
          </p:grpSpPr>
          <p:sp>
            <p:nvSpPr>
              <p:cNvPr id="63" name="Freeform 62">
                <a:extLst>
                  <a:ext uri="{FF2B5EF4-FFF2-40B4-BE49-F238E27FC236}">
                    <a16:creationId xmlns:a16="http://schemas.microsoft.com/office/drawing/2014/main" id="{0DA3227B-AF5B-FC97-31FE-0E730F1D8F2D}"/>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B1DE9178-446D-31CD-9C79-699AD341B1D1}"/>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82" name="TextBox 81">
            <a:extLst>
              <a:ext uri="{FF2B5EF4-FFF2-40B4-BE49-F238E27FC236}">
                <a16:creationId xmlns:a16="http://schemas.microsoft.com/office/drawing/2014/main" id="{8FC28E6E-E28B-A20F-ED78-9BD1DD0B497E}"/>
              </a:ext>
            </a:extLst>
          </p:cNvPr>
          <p:cNvSpPr txBox="1"/>
          <p:nvPr/>
        </p:nvSpPr>
        <p:spPr>
          <a:xfrm>
            <a:off x="2803260" y="2959861"/>
            <a:ext cx="2217095" cy="3056606"/>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perform a more detailed analysis of socio-economic inclusion opportunities, considering the needs, challenges, and aspirations of marginalized communities.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to integrate socio-economic inclusion strategies into their business model, such as inclusive hiring practices, equitable supply chains, or community-based innovation.</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Understanding of the potential benefits and challenges of pursuing socio-economic inclusion opportunities, such as building community trust, tapping into untapped markets, or facing socio-cultural barriers.</a:t>
            </a:r>
          </a:p>
          <a:p>
            <a:pPr>
              <a:lnSpc>
                <a:spcPts val="1080"/>
              </a:lnSpc>
              <a:buClr>
                <a:srgbClr val="7ABB57"/>
              </a:buClr>
            </a:pPr>
            <a:endParaRPr lang="en-IE" sz="1100" kern="100" dirty="0">
              <a:solidFill>
                <a:srgbClr val="0C2D45"/>
              </a:solidFill>
              <a:effectLst/>
              <a:latin typeface="Calibri" panose="020F0502020204030204" pitchFamily="34" charset="0"/>
              <a:cs typeface="Calibri" panose="020F0502020204030204" pitchFamily="34" charset="0"/>
            </a:endParaRPr>
          </a:p>
        </p:txBody>
      </p:sp>
      <p:sp>
        <p:nvSpPr>
          <p:cNvPr id="84" name="TextBox 83">
            <a:extLst>
              <a:ext uri="{FF2B5EF4-FFF2-40B4-BE49-F238E27FC236}">
                <a16:creationId xmlns:a16="http://schemas.microsoft.com/office/drawing/2014/main" id="{1F480AB3-41EC-EE7A-F724-A2DDED02A502}"/>
              </a:ext>
            </a:extLst>
          </p:cNvPr>
          <p:cNvSpPr txBox="1"/>
          <p:nvPr/>
        </p:nvSpPr>
        <p:spPr>
          <a:xfrm>
            <a:off x="2803261" y="2509984"/>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99" name="Graphic 11">
            <a:extLst>
              <a:ext uri="{FF2B5EF4-FFF2-40B4-BE49-F238E27FC236}">
                <a16:creationId xmlns:a16="http://schemas.microsoft.com/office/drawing/2014/main" id="{5EB5BCD7-9A02-9795-62B3-394F8F8F52A2}"/>
              </a:ext>
            </a:extLst>
          </p:cNvPr>
          <p:cNvGrpSpPr/>
          <p:nvPr/>
        </p:nvGrpSpPr>
        <p:grpSpPr>
          <a:xfrm>
            <a:off x="2837771" y="2614158"/>
            <a:ext cx="584807" cy="179396"/>
            <a:chOff x="5525753" y="6932880"/>
            <a:chExt cx="584807" cy="179396"/>
          </a:xfrm>
          <a:solidFill>
            <a:srgbClr val="0C2D45"/>
          </a:solidFill>
        </p:grpSpPr>
        <p:grpSp>
          <p:nvGrpSpPr>
            <p:cNvPr id="100" name="Graphic 11">
              <a:extLst>
                <a:ext uri="{FF2B5EF4-FFF2-40B4-BE49-F238E27FC236}">
                  <a16:creationId xmlns:a16="http://schemas.microsoft.com/office/drawing/2014/main" id="{D0BB8772-417E-C42F-A163-E2800C73B7F1}"/>
                </a:ext>
              </a:extLst>
            </p:cNvPr>
            <p:cNvGrpSpPr/>
            <p:nvPr/>
          </p:nvGrpSpPr>
          <p:grpSpPr>
            <a:xfrm>
              <a:off x="5728754" y="6933470"/>
              <a:ext cx="178805" cy="178806"/>
              <a:chOff x="5728754" y="6933470"/>
              <a:chExt cx="178805" cy="178806"/>
            </a:xfrm>
            <a:grpFill/>
          </p:grpSpPr>
          <p:sp>
            <p:nvSpPr>
              <p:cNvPr id="105" name="Freeform 104">
                <a:extLst>
                  <a:ext uri="{FF2B5EF4-FFF2-40B4-BE49-F238E27FC236}">
                    <a16:creationId xmlns:a16="http://schemas.microsoft.com/office/drawing/2014/main" id="{78757A1B-FF8A-CCC1-6656-52DE3BDA1DAE}"/>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E5EBF736-2925-5097-3A27-8FA29547CC0E}"/>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101" name="Freeform 100">
              <a:extLst>
                <a:ext uri="{FF2B5EF4-FFF2-40B4-BE49-F238E27FC236}">
                  <a16:creationId xmlns:a16="http://schemas.microsoft.com/office/drawing/2014/main" id="{C1F7765A-9CE0-A349-952B-B1CAB87C8370}"/>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102" name="Graphic 11">
              <a:extLst>
                <a:ext uri="{FF2B5EF4-FFF2-40B4-BE49-F238E27FC236}">
                  <a16:creationId xmlns:a16="http://schemas.microsoft.com/office/drawing/2014/main" id="{32637506-EF2E-328D-0960-1335FD85FD3C}"/>
                </a:ext>
              </a:extLst>
            </p:cNvPr>
            <p:cNvGrpSpPr/>
            <p:nvPr/>
          </p:nvGrpSpPr>
          <p:grpSpPr>
            <a:xfrm>
              <a:off x="5525753" y="6932880"/>
              <a:ext cx="179396" cy="179396"/>
              <a:chOff x="5525753" y="6932880"/>
              <a:chExt cx="179396" cy="179396"/>
            </a:xfrm>
            <a:grpFill/>
          </p:grpSpPr>
          <p:sp>
            <p:nvSpPr>
              <p:cNvPr id="103" name="Freeform 102">
                <a:extLst>
                  <a:ext uri="{FF2B5EF4-FFF2-40B4-BE49-F238E27FC236}">
                    <a16:creationId xmlns:a16="http://schemas.microsoft.com/office/drawing/2014/main" id="{C2EB2CE7-5BFD-4558-E47B-7A91EE4121BF}"/>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F99E150-F478-2021-6078-62D81654B069}"/>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107" name="TextBox 106">
            <a:extLst>
              <a:ext uri="{FF2B5EF4-FFF2-40B4-BE49-F238E27FC236}">
                <a16:creationId xmlns:a16="http://schemas.microsoft.com/office/drawing/2014/main" id="{3F29B93B-8577-3EF7-FBC7-D650286E9524}"/>
              </a:ext>
            </a:extLst>
          </p:cNvPr>
          <p:cNvSpPr txBox="1"/>
          <p:nvPr/>
        </p:nvSpPr>
        <p:spPr>
          <a:xfrm>
            <a:off x="5175949" y="2959861"/>
            <a:ext cx="2142349" cy="3056606"/>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Expertise in leveraging socio-economic inclusion opportunities to drive business growth, social impact, and community development.</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collaborate with diverse stakeholders (e.g., marginalized communities, social organizations, government agencies) to co-create inclusive solutions and advocate for socio-economic inclusion.</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Capability to serve as a role model and champion for socio-economic inclusion within the entrepreneur community, contributing to a more inclusive and equitable entrepreneurial ecosystem.</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108" name="Straight Connector 107">
            <a:extLst>
              <a:ext uri="{FF2B5EF4-FFF2-40B4-BE49-F238E27FC236}">
                <a16:creationId xmlns:a16="http://schemas.microsoft.com/office/drawing/2014/main" id="{624944EE-1F8B-D75E-ED20-BEC67484FB5D}"/>
              </a:ext>
            </a:extLst>
          </p:cNvPr>
          <p:cNvCxnSpPr>
            <a:cxnSpLocks/>
          </p:cNvCxnSpPr>
          <p:nvPr/>
        </p:nvCxnSpPr>
        <p:spPr>
          <a:xfrm>
            <a:off x="-1" y="5943710"/>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02738E1-5189-6AC4-82C7-943E1C657A1E}"/>
              </a:ext>
            </a:extLst>
          </p:cNvPr>
          <p:cNvSpPr txBox="1"/>
          <p:nvPr/>
        </p:nvSpPr>
        <p:spPr>
          <a:xfrm>
            <a:off x="5175949" y="2509984"/>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133" name="Graphic 11">
            <a:extLst>
              <a:ext uri="{FF2B5EF4-FFF2-40B4-BE49-F238E27FC236}">
                <a16:creationId xmlns:a16="http://schemas.microsoft.com/office/drawing/2014/main" id="{281E4E3B-87DD-4411-3920-1B5902AF2386}"/>
              </a:ext>
            </a:extLst>
          </p:cNvPr>
          <p:cNvGrpSpPr/>
          <p:nvPr/>
        </p:nvGrpSpPr>
        <p:grpSpPr>
          <a:xfrm>
            <a:off x="5195911" y="2614158"/>
            <a:ext cx="584807" cy="179396"/>
            <a:chOff x="6392638" y="6932880"/>
            <a:chExt cx="584807" cy="179396"/>
          </a:xfrm>
          <a:solidFill>
            <a:srgbClr val="915F9E"/>
          </a:solidFill>
        </p:grpSpPr>
        <p:grpSp>
          <p:nvGrpSpPr>
            <p:cNvPr id="134" name="Graphic 11">
              <a:extLst>
                <a:ext uri="{FF2B5EF4-FFF2-40B4-BE49-F238E27FC236}">
                  <a16:creationId xmlns:a16="http://schemas.microsoft.com/office/drawing/2014/main" id="{7DC79B7D-18FB-E585-1326-28AB75AC7464}"/>
                </a:ext>
              </a:extLst>
            </p:cNvPr>
            <p:cNvGrpSpPr/>
            <p:nvPr/>
          </p:nvGrpSpPr>
          <p:grpSpPr>
            <a:xfrm>
              <a:off x="6595639" y="6933470"/>
              <a:ext cx="178806" cy="178806"/>
              <a:chOff x="6595639" y="6933470"/>
              <a:chExt cx="178806" cy="178806"/>
            </a:xfrm>
            <a:grpFill/>
          </p:grpSpPr>
          <p:sp>
            <p:nvSpPr>
              <p:cNvPr id="141" name="Freeform 140">
                <a:extLst>
                  <a:ext uri="{FF2B5EF4-FFF2-40B4-BE49-F238E27FC236}">
                    <a16:creationId xmlns:a16="http://schemas.microsoft.com/office/drawing/2014/main" id="{FBDF2655-DD1B-2EF7-8158-563E03961E70}"/>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8F95266D-45F1-356C-E680-15B6EFF983E5}"/>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5" name="Graphic 11">
              <a:extLst>
                <a:ext uri="{FF2B5EF4-FFF2-40B4-BE49-F238E27FC236}">
                  <a16:creationId xmlns:a16="http://schemas.microsoft.com/office/drawing/2014/main" id="{380EC912-5269-0046-8CAA-DDE1701E3662}"/>
                </a:ext>
              </a:extLst>
            </p:cNvPr>
            <p:cNvGrpSpPr/>
            <p:nvPr/>
          </p:nvGrpSpPr>
          <p:grpSpPr>
            <a:xfrm>
              <a:off x="6798050" y="6933470"/>
              <a:ext cx="179395" cy="178806"/>
              <a:chOff x="6798050" y="6933470"/>
              <a:chExt cx="179395" cy="178806"/>
            </a:xfrm>
            <a:grpFill/>
          </p:grpSpPr>
          <p:sp>
            <p:nvSpPr>
              <p:cNvPr id="139" name="Freeform 138">
                <a:extLst>
                  <a:ext uri="{FF2B5EF4-FFF2-40B4-BE49-F238E27FC236}">
                    <a16:creationId xmlns:a16="http://schemas.microsoft.com/office/drawing/2014/main" id="{6E8730D4-ED77-871B-9BEA-5D571201938C}"/>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B0754FD7-F028-6F9B-2864-97F589EA2073}"/>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6" name="Graphic 11">
              <a:extLst>
                <a:ext uri="{FF2B5EF4-FFF2-40B4-BE49-F238E27FC236}">
                  <a16:creationId xmlns:a16="http://schemas.microsoft.com/office/drawing/2014/main" id="{DAF0D40E-AF55-DA4D-EE1B-B5D340384CC9}"/>
                </a:ext>
              </a:extLst>
            </p:cNvPr>
            <p:cNvGrpSpPr/>
            <p:nvPr/>
          </p:nvGrpSpPr>
          <p:grpSpPr>
            <a:xfrm>
              <a:off x="6392638" y="6932880"/>
              <a:ext cx="179396" cy="179396"/>
              <a:chOff x="6392638" y="6932880"/>
              <a:chExt cx="179396" cy="179396"/>
            </a:xfrm>
            <a:grpFill/>
          </p:grpSpPr>
          <p:sp>
            <p:nvSpPr>
              <p:cNvPr id="137" name="Freeform 136">
                <a:extLst>
                  <a:ext uri="{FF2B5EF4-FFF2-40B4-BE49-F238E27FC236}">
                    <a16:creationId xmlns:a16="http://schemas.microsoft.com/office/drawing/2014/main" id="{FC8FC451-248E-0671-4C28-ED587B78AECA}"/>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5E9411A1-F788-B8F8-7C95-73A413B89C68}"/>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2" name="Straight Connector 1">
            <a:extLst>
              <a:ext uri="{FF2B5EF4-FFF2-40B4-BE49-F238E27FC236}">
                <a16:creationId xmlns:a16="http://schemas.microsoft.com/office/drawing/2014/main" id="{53EC2DC9-8D87-8EF7-1A64-ABFF210D01B5}"/>
              </a:ext>
            </a:extLst>
          </p:cNvPr>
          <p:cNvCxnSpPr>
            <a:cxnSpLocks/>
          </p:cNvCxnSpPr>
          <p:nvPr/>
        </p:nvCxnSpPr>
        <p:spPr>
          <a:xfrm flipV="1">
            <a:off x="2657533" y="2711597"/>
            <a:ext cx="0" cy="320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EFE7EBB-42ED-3F87-9008-3E40CF1F02FE}"/>
              </a:ext>
            </a:extLst>
          </p:cNvPr>
          <p:cNvCxnSpPr>
            <a:cxnSpLocks/>
          </p:cNvCxnSpPr>
          <p:nvPr/>
        </p:nvCxnSpPr>
        <p:spPr>
          <a:xfrm flipV="1">
            <a:off x="5020356" y="2711597"/>
            <a:ext cx="0" cy="320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DC9AAF4-9065-9D5B-4EB7-B0F612B4ACCC}"/>
              </a:ext>
            </a:extLst>
          </p:cNvPr>
          <p:cNvCxnSpPr>
            <a:cxnSpLocks/>
          </p:cNvCxnSpPr>
          <p:nvPr/>
        </p:nvCxnSpPr>
        <p:spPr>
          <a:xfrm flipV="1">
            <a:off x="301420" y="2089935"/>
            <a:ext cx="0" cy="621661"/>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541785A-25A3-E028-D78A-A037D3E86A77}"/>
              </a:ext>
            </a:extLst>
          </p:cNvPr>
          <p:cNvSpPr txBox="1"/>
          <p:nvPr/>
        </p:nvSpPr>
        <p:spPr>
          <a:xfrm>
            <a:off x="222872" y="2012012"/>
            <a:ext cx="4679269" cy="338554"/>
          </a:xfrm>
          <a:prstGeom prst="rect">
            <a:avLst/>
          </a:prstGeom>
          <a:noFill/>
        </p:spPr>
        <p:txBody>
          <a:bodyPr wrap="square">
            <a:spAutoFit/>
          </a:bodyPr>
          <a:lstStyle/>
          <a:p>
            <a:pPr>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	Developing Social Inclusion Strategies</a:t>
            </a:r>
            <a:r>
              <a:rPr lang="en-US" sz="1600" b="1" dirty="0">
                <a:solidFill>
                  <a:srgbClr val="7ABB57"/>
                </a:solidFill>
                <a:highlight>
                  <a:srgbClr val="7ABB57"/>
                </a:highlight>
                <a:latin typeface="Calibri" panose="020F0502020204030204" pitchFamily="34" charset="0"/>
                <a:cs typeface="Calibri" panose="020F0502020204030204" pitchFamily="34" charset="0"/>
              </a:rPr>
              <a:t>.</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3025529-66FC-4D4B-520F-25B25016C476}"/>
              </a:ext>
            </a:extLst>
          </p:cNvPr>
          <p:cNvSpPr/>
          <p:nvPr/>
        </p:nvSpPr>
        <p:spPr>
          <a:xfrm flipV="1">
            <a:off x="11846" y="1145548"/>
            <a:ext cx="7559674" cy="622119"/>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915F9E"/>
          </a:solidFill>
          <a:ln w="28891" cap="flat">
            <a:noFill/>
            <a:prstDash val="solid"/>
            <a:miter/>
          </a:ln>
        </p:spPr>
        <p:txBody>
          <a:bodyPr rtlCol="0" anchor="ctr"/>
          <a:lstStyle/>
          <a:p>
            <a:endParaRPr lang="en-US" dirty="0"/>
          </a:p>
        </p:txBody>
      </p:sp>
      <p:sp>
        <p:nvSpPr>
          <p:cNvPr id="33" name="TextBox 32">
            <a:extLst>
              <a:ext uri="{FF2B5EF4-FFF2-40B4-BE49-F238E27FC236}">
                <a16:creationId xmlns:a16="http://schemas.microsoft.com/office/drawing/2014/main" id="{080A815A-79E7-19EA-8897-E3B96399AA60}"/>
              </a:ext>
            </a:extLst>
          </p:cNvPr>
          <p:cNvSpPr txBox="1"/>
          <p:nvPr/>
        </p:nvSpPr>
        <p:spPr>
          <a:xfrm>
            <a:off x="470583" y="734179"/>
            <a:ext cx="4210249" cy="1033488"/>
          </a:xfrm>
          <a:prstGeom prst="rect">
            <a:avLst/>
          </a:prstGeom>
          <a:noFill/>
        </p:spPr>
        <p:txBody>
          <a:bodyPr wrap="square">
            <a:spAutoFit/>
          </a:bodyPr>
          <a:lstStyle/>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OVERCOMING SOCIO-</a:t>
            </a:r>
            <a:r>
              <a:rPr lang="de-DE" sz="2800" b="1" dirty="0">
                <a:solidFill>
                  <a:srgbClr val="7ABB57"/>
                </a:solidFill>
                <a:highlight>
                  <a:srgbClr val="7ABB57"/>
                </a:highlight>
                <a:latin typeface="Calibri" panose="020F0502020204030204" pitchFamily="34" charset="0"/>
                <a:cs typeface="Calibri" panose="020F0502020204030204" pitchFamily="34" charset="0"/>
              </a:rPr>
              <a:t>.</a:t>
            </a:r>
          </a:p>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ECONOMIC CHALLENGES</a:t>
            </a:r>
            <a:r>
              <a:rPr lang="de-DE" sz="2800" b="1" dirty="0">
                <a:solidFill>
                  <a:srgbClr val="7ABB57"/>
                </a:solidFill>
                <a:highlight>
                  <a:srgbClr val="7ABB57"/>
                </a:highlight>
                <a:latin typeface="Calibri" panose="020F0502020204030204" pitchFamily="34" charset="0"/>
                <a:cs typeface="Calibri" panose="020F0502020204030204" pitchFamily="34" charset="0"/>
              </a:rPr>
              <a:t>.</a:t>
            </a:r>
          </a:p>
          <a:p>
            <a:pPr>
              <a:lnSpc>
                <a:spcPts val="2380"/>
              </a:lnSpc>
            </a:pPr>
            <a:endParaRPr lang="de-DE" sz="2800" b="1" dirty="0">
              <a:solidFill>
                <a:srgbClr val="7ABB57"/>
              </a:solidFill>
              <a:highlight>
                <a:srgbClr val="7ABB57"/>
              </a:highlight>
              <a:latin typeface="Calibri" panose="020F0502020204030204" pitchFamily="34" charset="0"/>
              <a:cs typeface="Calibri" panose="020F0502020204030204" pitchFamily="34" charset="0"/>
            </a:endParaRPr>
          </a:p>
        </p:txBody>
      </p:sp>
      <p:grpSp>
        <p:nvGrpSpPr>
          <p:cNvPr id="34" name="Group 33">
            <a:extLst>
              <a:ext uri="{FF2B5EF4-FFF2-40B4-BE49-F238E27FC236}">
                <a16:creationId xmlns:a16="http://schemas.microsoft.com/office/drawing/2014/main" id="{464293E1-C370-72AA-30BD-05E80DFCE496}"/>
              </a:ext>
            </a:extLst>
          </p:cNvPr>
          <p:cNvGrpSpPr/>
          <p:nvPr/>
        </p:nvGrpSpPr>
        <p:grpSpPr>
          <a:xfrm>
            <a:off x="6238275" y="244683"/>
            <a:ext cx="838889" cy="838663"/>
            <a:chOff x="4723142" y="2254316"/>
            <a:chExt cx="1008541" cy="1008269"/>
          </a:xfrm>
          <a:solidFill>
            <a:srgbClr val="0C2D45"/>
          </a:solidFill>
        </p:grpSpPr>
        <p:grpSp>
          <p:nvGrpSpPr>
            <p:cNvPr id="35" name="Group 34">
              <a:extLst>
                <a:ext uri="{FF2B5EF4-FFF2-40B4-BE49-F238E27FC236}">
                  <a16:creationId xmlns:a16="http://schemas.microsoft.com/office/drawing/2014/main" id="{B31888E4-9014-2E41-1D21-F4A05A088F83}"/>
                </a:ext>
              </a:extLst>
            </p:cNvPr>
            <p:cNvGrpSpPr/>
            <p:nvPr/>
          </p:nvGrpSpPr>
          <p:grpSpPr>
            <a:xfrm>
              <a:off x="4723142" y="2254316"/>
              <a:ext cx="1008541" cy="1008269"/>
              <a:chOff x="4723142" y="2254316"/>
              <a:chExt cx="1008541" cy="1008269"/>
            </a:xfrm>
            <a:grpFill/>
          </p:grpSpPr>
          <p:sp>
            <p:nvSpPr>
              <p:cNvPr id="39" name="Freeform 38">
                <a:extLst>
                  <a:ext uri="{FF2B5EF4-FFF2-40B4-BE49-F238E27FC236}">
                    <a16:creationId xmlns:a16="http://schemas.microsoft.com/office/drawing/2014/main" id="{40B0D0F1-09B2-FA22-2FD5-13B5482FCEFD}"/>
                  </a:ext>
                </a:extLst>
              </p:cNvPr>
              <p:cNvSpPr/>
              <p:nvPr/>
            </p:nvSpPr>
            <p:spPr>
              <a:xfrm>
                <a:off x="4723142" y="2254316"/>
                <a:ext cx="1008541" cy="1008269"/>
              </a:xfrm>
              <a:custGeom>
                <a:avLst/>
                <a:gdLst>
                  <a:gd name="connsiteX0" fmla="*/ 92873 w 1008541"/>
                  <a:gd name="connsiteY0" fmla="*/ 366995 h 1008269"/>
                  <a:gd name="connsiteX1" fmla="*/ 75493 w 1008541"/>
                  <a:gd name="connsiteY1" fmla="*/ 202740 h 1008269"/>
                  <a:gd name="connsiteX2" fmla="*/ 231097 w 1008541"/>
                  <a:gd name="connsiteY2" fmla="*/ 185636 h 1008269"/>
                  <a:gd name="connsiteX3" fmla="*/ 243317 w 1008541"/>
                  <a:gd name="connsiteY3" fmla="*/ 357221 h 1008269"/>
                  <a:gd name="connsiteX4" fmla="*/ 306591 w 1008541"/>
                  <a:gd name="connsiteY4" fmla="*/ 343647 h 1008269"/>
                  <a:gd name="connsiteX5" fmla="*/ 391589 w 1008541"/>
                  <a:gd name="connsiteY5" fmla="*/ 279302 h 1008269"/>
                  <a:gd name="connsiteX6" fmla="*/ 422275 w 1008541"/>
                  <a:gd name="connsiteY6" fmla="*/ 259483 h 1008269"/>
                  <a:gd name="connsiteX7" fmla="*/ 422275 w 1008541"/>
                  <a:gd name="connsiteY7" fmla="*/ 241021 h 1008269"/>
                  <a:gd name="connsiteX8" fmla="*/ 431508 w 1008541"/>
                  <a:gd name="connsiteY8" fmla="*/ 228804 h 1008269"/>
                  <a:gd name="connsiteX9" fmla="*/ 459207 w 1008541"/>
                  <a:gd name="connsiteY9" fmla="*/ 222016 h 1008269"/>
                  <a:gd name="connsiteX10" fmla="*/ 467082 w 1008541"/>
                  <a:gd name="connsiteY10" fmla="*/ 214686 h 1008269"/>
                  <a:gd name="connsiteX11" fmla="*/ 484462 w 1008541"/>
                  <a:gd name="connsiteY11" fmla="*/ 172604 h 1008269"/>
                  <a:gd name="connsiteX12" fmla="*/ 483919 w 1008541"/>
                  <a:gd name="connsiteY12" fmla="*/ 160930 h 1008269"/>
                  <a:gd name="connsiteX13" fmla="*/ 465453 w 1008541"/>
                  <a:gd name="connsiteY13" fmla="*/ 130250 h 1008269"/>
                  <a:gd name="connsiteX14" fmla="*/ 552895 w 1008541"/>
                  <a:gd name="connsiteY14" fmla="*/ 42829 h 1008269"/>
                  <a:gd name="connsiteX15" fmla="*/ 583853 w 1008541"/>
                  <a:gd name="connsiteY15" fmla="*/ 61290 h 1008269"/>
                  <a:gd name="connsiteX16" fmla="*/ 595530 w 1008541"/>
                  <a:gd name="connsiteY16" fmla="*/ 61833 h 1008269"/>
                  <a:gd name="connsiteX17" fmla="*/ 636535 w 1008541"/>
                  <a:gd name="connsiteY17" fmla="*/ 44729 h 1008269"/>
                  <a:gd name="connsiteX18" fmla="*/ 644953 w 1008541"/>
                  <a:gd name="connsiteY18" fmla="*/ 35498 h 1008269"/>
                  <a:gd name="connsiteX19" fmla="*/ 652557 w 1008541"/>
                  <a:gd name="connsiteY19" fmla="*/ 5905 h 1008269"/>
                  <a:gd name="connsiteX20" fmla="*/ 659889 w 1008541"/>
                  <a:gd name="connsiteY20" fmla="*/ 204 h 1008269"/>
                  <a:gd name="connsiteX21" fmla="*/ 770685 w 1008541"/>
                  <a:gd name="connsiteY21" fmla="*/ 204 h 1008269"/>
                  <a:gd name="connsiteX22" fmla="*/ 778289 w 1008541"/>
                  <a:gd name="connsiteY22" fmla="*/ 6448 h 1008269"/>
                  <a:gd name="connsiteX23" fmla="*/ 787794 w 1008541"/>
                  <a:gd name="connsiteY23" fmla="*/ 40114 h 1008269"/>
                  <a:gd name="connsiteX24" fmla="*/ 819295 w 1008541"/>
                  <a:gd name="connsiteY24" fmla="*/ 54503 h 1008269"/>
                  <a:gd name="connsiteX25" fmla="*/ 864373 w 1008541"/>
                  <a:gd name="connsiteY25" fmla="*/ 50973 h 1008269"/>
                  <a:gd name="connsiteX26" fmla="*/ 877137 w 1008541"/>
                  <a:gd name="connsiteY26" fmla="*/ 43100 h 1008269"/>
                  <a:gd name="connsiteX27" fmla="*/ 964850 w 1008541"/>
                  <a:gd name="connsiteY27" fmla="*/ 131065 h 1008269"/>
                  <a:gd name="connsiteX28" fmla="*/ 946656 w 1008541"/>
                  <a:gd name="connsiteY28" fmla="*/ 161201 h 1008269"/>
                  <a:gd name="connsiteX29" fmla="*/ 946113 w 1008541"/>
                  <a:gd name="connsiteY29" fmla="*/ 172061 h 1008269"/>
                  <a:gd name="connsiteX30" fmla="*/ 963764 w 1008541"/>
                  <a:gd name="connsiteY30" fmla="*/ 214143 h 1008269"/>
                  <a:gd name="connsiteX31" fmla="*/ 972454 w 1008541"/>
                  <a:gd name="connsiteY31" fmla="*/ 222016 h 1008269"/>
                  <a:gd name="connsiteX32" fmla="*/ 1001782 w 1008541"/>
                  <a:gd name="connsiteY32" fmla="*/ 229618 h 1008269"/>
                  <a:gd name="connsiteX33" fmla="*/ 1008300 w 1008541"/>
                  <a:gd name="connsiteY33" fmla="*/ 237492 h 1008269"/>
                  <a:gd name="connsiteX34" fmla="*/ 1008300 w 1008541"/>
                  <a:gd name="connsiteY34" fmla="*/ 241564 h 1008269"/>
                  <a:gd name="connsiteX35" fmla="*/ 1008300 w 1008541"/>
                  <a:gd name="connsiteY35" fmla="*/ 997682 h 1008269"/>
                  <a:gd name="connsiteX36" fmla="*/ 1008300 w 1008541"/>
                  <a:gd name="connsiteY36" fmla="*/ 1008270 h 1008269"/>
                  <a:gd name="connsiteX37" fmla="*/ 997166 w 1008541"/>
                  <a:gd name="connsiteY37" fmla="*/ 1008270 h 1008269"/>
                  <a:gd name="connsiteX38" fmla="*/ 70062 w 1008541"/>
                  <a:gd name="connsiteY38" fmla="*/ 1008270 h 1008269"/>
                  <a:gd name="connsiteX39" fmla="*/ 0 w 1008541"/>
                  <a:gd name="connsiteY39" fmla="*/ 937681 h 1008269"/>
                  <a:gd name="connsiteX40" fmla="*/ 0 w 1008541"/>
                  <a:gd name="connsiteY40" fmla="*/ 510888 h 1008269"/>
                  <a:gd name="connsiteX41" fmla="*/ 90158 w 1008541"/>
                  <a:gd name="connsiteY41" fmla="*/ 369439 h 1008269"/>
                  <a:gd name="connsiteX42" fmla="*/ 92873 w 1008541"/>
                  <a:gd name="connsiteY42" fmla="*/ 366995 h 1008269"/>
                  <a:gd name="connsiteX43" fmla="*/ 120844 w 1008541"/>
                  <a:gd name="connsiteY43" fmla="*/ 974876 h 1008269"/>
                  <a:gd name="connsiteX44" fmla="*/ 974898 w 1008541"/>
                  <a:gd name="connsiteY44" fmla="*/ 974876 h 1008269"/>
                  <a:gd name="connsiteX45" fmla="*/ 974898 w 1008541"/>
                  <a:gd name="connsiteY45" fmla="*/ 362923 h 1008269"/>
                  <a:gd name="connsiteX46" fmla="*/ 972454 w 1008541"/>
                  <a:gd name="connsiteY46" fmla="*/ 361022 h 1008269"/>
                  <a:gd name="connsiteX47" fmla="*/ 963221 w 1008541"/>
                  <a:gd name="connsiteY47" fmla="*/ 371611 h 1008269"/>
                  <a:gd name="connsiteX48" fmla="*/ 946113 w 1008541"/>
                  <a:gd name="connsiteY48" fmla="*/ 412607 h 1008269"/>
                  <a:gd name="connsiteX49" fmla="*/ 946656 w 1008541"/>
                  <a:gd name="connsiteY49" fmla="*/ 424281 h 1008269"/>
                  <a:gd name="connsiteX50" fmla="*/ 965122 w 1008541"/>
                  <a:gd name="connsiteY50" fmla="*/ 454689 h 1008269"/>
                  <a:gd name="connsiteX51" fmla="*/ 877408 w 1008541"/>
                  <a:gd name="connsiteY51" fmla="*/ 542382 h 1008269"/>
                  <a:gd name="connsiteX52" fmla="*/ 846994 w 1008541"/>
                  <a:gd name="connsiteY52" fmla="*/ 523920 h 1008269"/>
                  <a:gd name="connsiteX53" fmla="*/ 835316 w 1008541"/>
                  <a:gd name="connsiteY53" fmla="*/ 523377 h 1008269"/>
                  <a:gd name="connsiteX54" fmla="*/ 794311 w 1008541"/>
                  <a:gd name="connsiteY54" fmla="*/ 540753 h 1008269"/>
                  <a:gd name="connsiteX55" fmla="*/ 785893 w 1008541"/>
                  <a:gd name="connsiteY55" fmla="*/ 549984 h 1008269"/>
                  <a:gd name="connsiteX56" fmla="*/ 778289 w 1008541"/>
                  <a:gd name="connsiteY56" fmla="*/ 579577 h 1008269"/>
                  <a:gd name="connsiteX57" fmla="*/ 771229 w 1008541"/>
                  <a:gd name="connsiteY57" fmla="*/ 585278 h 1008269"/>
                  <a:gd name="connsiteX58" fmla="*/ 660432 w 1008541"/>
                  <a:gd name="connsiteY58" fmla="*/ 585278 h 1008269"/>
                  <a:gd name="connsiteX59" fmla="*/ 652829 w 1008541"/>
                  <a:gd name="connsiteY59" fmla="*/ 579034 h 1008269"/>
                  <a:gd name="connsiteX60" fmla="*/ 647126 w 1008541"/>
                  <a:gd name="connsiteY60" fmla="*/ 557857 h 1008269"/>
                  <a:gd name="connsiteX61" fmla="*/ 643324 w 1008541"/>
                  <a:gd name="connsiteY61" fmla="*/ 559486 h 1008269"/>
                  <a:gd name="connsiteX62" fmla="*/ 330759 w 1008541"/>
                  <a:gd name="connsiteY62" fmla="*/ 777226 h 1008269"/>
                  <a:gd name="connsiteX63" fmla="*/ 325600 w 1008541"/>
                  <a:gd name="connsiteY63" fmla="*/ 787000 h 1008269"/>
                  <a:gd name="connsiteX64" fmla="*/ 325328 w 1008541"/>
                  <a:gd name="connsiteY64" fmla="*/ 815507 h 1008269"/>
                  <a:gd name="connsiteX65" fmla="*/ 246847 w 1008541"/>
                  <a:gd name="connsiteY65" fmla="*/ 876594 h 1008269"/>
                  <a:gd name="connsiteX66" fmla="*/ 210730 w 1008541"/>
                  <a:gd name="connsiteY66" fmla="*/ 860576 h 1008269"/>
                  <a:gd name="connsiteX67" fmla="*/ 134422 w 1008541"/>
                  <a:gd name="connsiteY67" fmla="*/ 914061 h 1008269"/>
                  <a:gd name="connsiteX68" fmla="*/ 130348 w 1008541"/>
                  <a:gd name="connsiteY68" fmla="*/ 924378 h 1008269"/>
                  <a:gd name="connsiteX69" fmla="*/ 120844 w 1008541"/>
                  <a:gd name="connsiteY69" fmla="*/ 974876 h 1008269"/>
                  <a:gd name="connsiteX70" fmla="*/ 178958 w 1008541"/>
                  <a:gd name="connsiteY70" fmla="*/ 438942 h 1008269"/>
                  <a:gd name="connsiteX71" fmla="*/ 190363 w 1008541"/>
                  <a:gd name="connsiteY71" fmla="*/ 438942 h 1008269"/>
                  <a:gd name="connsiteX72" fmla="*/ 306319 w 1008541"/>
                  <a:gd name="connsiteY72" fmla="*/ 438942 h 1008269"/>
                  <a:gd name="connsiteX73" fmla="*/ 350583 w 1008541"/>
                  <a:gd name="connsiteY73" fmla="*/ 426453 h 1008269"/>
                  <a:gd name="connsiteX74" fmla="*/ 462194 w 1008541"/>
                  <a:gd name="connsiteY74" fmla="*/ 340117 h 1008269"/>
                  <a:gd name="connsiteX75" fmla="*/ 469798 w 1008541"/>
                  <a:gd name="connsiteY75" fmla="*/ 311610 h 1008269"/>
                  <a:gd name="connsiteX76" fmla="*/ 445629 w 1008541"/>
                  <a:gd name="connsiteY76" fmla="*/ 292877 h 1008269"/>
                  <a:gd name="connsiteX77" fmla="*/ 416300 w 1008541"/>
                  <a:gd name="connsiteY77" fmla="*/ 301293 h 1008269"/>
                  <a:gd name="connsiteX78" fmla="*/ 313923 w 1008541"/>
                  <a:gd name="connsiteY78" fmla="*/ 378127 h 1008269"/>
                  <a:gd name="connsiteX79" fmla="*/ 277262 w 1008541"/>
                  <a:gd name="connsiteY79" fmla="*/ 390344 h 1008269"/>
                  <a:gd name="connsiteX80" fmla="*/ 149358 w 1008541"/>
                  <a:gd name="connsiteY80" fmla="*/ 390344 h 1008269"/>
                  <a:gd name="connsiteX81" fmla="*/ 32316 w 1008541"/>
                  <a:gd name="connsiteY81" fmla="*/ 507087 h 1008269"/>
                  <a:gd name="connsiteX82" fmla="*/ 32316 w 1008541"/>
                  <a:gd name="connsiteY82" fmla="*/ 631161 h 1008269"/>
                  <a:gd name="connsiteX83" fmla="*/ 84455 w 1008541"/>
                  <a:gd name="connsiteY83" fmla="*/ 683289 h 1008269"/>
                  <a:gd name="connsiteX84" fmla="*/ 191178 w 1008541"/>
                  <a:gd name="connsiteY84" fmla="*/ 683289 h 1008269"/>
                  <a:gd name="connsiteX85" fmla="*/ 227567 w 1008541"/>
                  <a:gd name="connsiteY85" fmla="*/ 719941 h 1008269"/>
                  <a:gd name="connsiteX86" fmla="*/ 227567 w 1008541"/>
                  <a:gd name="connsiteY86" fmla="*/ 813335 h 1008269"/>
                  <a:gd name="connsiteX87" fmla="*/ 259611 w 1008541"/>
                  <a:gd name="connsiteY87" fmla="*/ 845915 h 1008269"/>
                  <a:gd name="connsiteX88" fmla="*/ 292198 w 1008541"/>
                  <a:gd name="connsiteY88" fmla="*/ 813878 h 1008269"/>
                  <a:gd name="connsiteX89" fmla="*/ 292198 w 1008541"/>
                  <a:gd name="connsiteY89" fmla="*/ 665641 h 1008269"/>
                  <a:gd name="connsiteX90" fmla="*/ 244675 w 1008541"/>
                  <a:gd name="connsiteY90" fmla="*/ 618401 h 1008269"/>
                  <a:gd name="connsiteX91" fmla="*/ 187648 w 1008541"/>
                  <a:gd name="connsiteY91" fmla="*/ 618401 h 1008269"/>
                  <a:gd name="connsiteX92" fmla="*/ 178958 w 1008541"/>
                  <a:gd name="connsiteY92" fmla="*/ 617858 h 1008269"/>
                  <a:gd name="connsiteX93" fmla="*/ 178958 w 1008541"/>
                  <a:gd name="connsiteY93" fmla="*/ 438942 h 1008269"/>
                  <a:gd name="connsiteX94" fmla="*/ 324785 w 1008541"/>
                  <a:gd name="connsiteY94" fmla="*/ 740846 h 1008269"/>
                  <a:gd name="connsiteX95" fmla="*/ 620513 w 1008541"/>
                  <a:gd name="connsiteY95" fmla="*/ 535052 h 1008269"/>
                  <a:gd name="connsiteX96" fmla="*/ 594715 w 1008541"/>
                  <a:gd name="connsiteY96" fmla="*/ 523106 h 1008269"/>
                  <a:gd name="connsiteX97" fmla="*/ 583853 w 1008541"/>
                  <a:gd name="connsiteY97" fmla="*/ 523649 h 1008269"/>
                  <a:gd name="connsiteX98" fmla="*/ 553710 w 1008541"/>
                  <a:gd name="connsiteY98" fmla="*/ 542111 h 1008269"/>
                  <a:gd name="connsiteX99" fmla="*/ 465724 w 1008541"/>
                  <a:gd name="connsiteY99" fmla="*/ 454417 h 1008269"/>
                  <a:gd name="connsiteX100" fmla="*/ 484190 w 1008541"/>
                  <a:gd name="connsiteY100" fmla="*/ 424281 h 1008269"/>
                  <a:gd name="connsiteX101" fmla="*/ 486363 w 1008541"/>
                  <a:gd name="connsiteY101" fmla="*/ 416951 h 1008269"/>
                  <a:gd name="connsiteX102" fmla="*/ 468168 w 1008541"/>
                  <a:gd name="connsiteY102" fmla="*/ 377041 h 1008269"/>
                  <a:gd name="connsiteX103" fmla="*/ 380998 w 1008541"/>
                  <a:gd name="connsiteY103" fmla="*/ 444915 h 1008269"/>
                  <a:gd name="connsiteX104" fmla="*/ 310935 w 1008541"/>
                  <a:gd name="connsiteY104" fmla="*/ 471521 h 1008269"/>
                  <a:gd name="connsiteX105" fmla="*/ 268301 w 1008541"/>
                  <a:gd name="connsiteY105" fmla="*/ 471793 h 1008269"/>
                  <a:gd name="connsiteX106" fmla="*/ 211545 w 1008541"/>
                  <a:gd name="connsiteY106" fmla="*/ 471793 h 1008269"/>
                  <a:gd name="connsiteX107" fmla="*/ 211545 w 1008541"/>
                  <a:gd name="connsiteY107" fmla="*/ 585550 h 1008269"/>
                  <a:gd name="connsiteX108" fmla="*/ 223222 w 1008541"/>
                  <a:gd name="connsiteY108" fmla="*/ 585550 h 1008269"/>
                  <a:gd name="connsiteX109" fmla="*/ 325057 w 1008541"/>
                  <a:gd name="connsiteY109" fmla="*/ 687633 h 1008269"/>
                  <a:gd name="connsiteX110" fmla="*/ 324785 w 1008541"/>
                  <a:gd name="connsiteY110" fmla="*/ 740846 h 1008269"/>
                  <a:gd name="connsiteX111" fmla="*/ 454590 w 1008541"/>
                  <a:gd name="connsiteY111" fmla="*/ 257039 h 1008269"/>
                  <a:gd name="connsiteX112" fmla="*/ 454590 w 1008541"/>
                  <a:gd name="connsiteY112" fmla="*/ 259754 h 1008269"/>
                  <a:gd name="connsiteX113" fmla="*/ 460293 w 1008541"/>
                  <a:gd name="connsiteY113" fmla="*/ 262469 h 1008269"/>
                  <a:gd name="connsiteX114" fmla="*/ 497768 w 1008541"/>
                  <a:gd name="connsiteY114" fmla="*/ 345547 h 1008269"/>
                  <a:gd name="connsiteX115" fmla="*/ 497225 w 1008541"/>
                  <a:gd name="connsiteY115" fmla="*/ 355864 h 1008269"/>
                  <a:gd name="connsiteX116" fmla="*/ 520036 w 1008541"/>
                  <a:gd name="connsiteY116" fmla="*/ 408806 h 1008269"/>
                  <a:gd name="connsiteX117" fmla="*/ 519221 w 1008541"/>
                  <a:gd name="connsiteY117" fmla="*/ 429439 h 1008269"/>
                  <a:gd name="connsiteX118" fmla="*/ 506458 w 1008541"/>
                  <a:gd name="connsiteY118" fmla="*/ 449530 h 1008269"/>
                  <a:gd name="connsiteX119" fmla="*/ 557511 w 1008541"/>
                  <a:gd name="connsiteY119" fmla="*/ 500843 h 1008269"/>
                  <a:gd name="connsiteX120" fmla="*/ 582766 w 1008541"/>
                  <a:gd name="connsiteY120" fmla="*/ 485639 h 1008269"/>
                  <a:gd name="connsiteX121" fmla="*/ 594172 w 1008541"/>
                  <a:gd name="connsiteY121" fmla="*/ 485639 h 1008269"/>
                  <a:gd name="connsiteX122" fmla="*/ 663419 w 1008541"/>
                  <a:gd name="connsiteY122" fmla="*/ 514146 h 1008269"/>
                  <a:gd name="connsiteX123" fmla="*/ 671566 w 1008541"/>
                  <a:gd name="connsiteY123" fmla="*/ 522563 h 1008269"/>
                  <a:gd name="connsiteX124" fmla="*/ 678898 w 1008541"/>
                  <a:gd name="connsiteY124" fmla="*/ 552156 h 1008269"/>
                  <a:gd name="connsiteX125" fmla="*/ 750862 w 1008541"/>
                  <a:gd name="connsiteY125" fmla="*/ 552156 h 1008269"/>
                  <a:gd name="connsiteX126" fmla="*/ 758194 w 1008541"/>
                  <a:gd name="connsiteY126" fmla="*/ 522563 h 1008269"/>
                  <a:gd name="connsiteX127" fmla="*/ 766340 w 1008541"/>
                  <a:gd name="connsiteY127" fmla="*/ 514418 h 1008269"/>
                  <a:gd name="connsiteX128" fmla="*/ 835588 w 1008541"/>
                  <a:gd name="connsiteY128" fmla="*/ 485911 h 1008269"/>
                  <a:gd name="connsiteX129" fmla="*/ 846994 w 1008541"/>
                  <a:gd name="connsiteY129" fmla="*/ 485911 h 1008269"/>
                  <a:gd name="connsiteX130" fmla="*/ 871434 w 1008541"/>
                  <a:gd name="connsiteY130" fmla="*/ 500572 h 1008269"/>
                  <a:gd name="connsiteX131" fmla="*/ 923302 w 1008541"/>
                  <a:gd name="connsiteY131" fmla="*/ 449259 h 1008269"/>
                  <a:gd name="connsiteX132" fmla="*/ 908638 w 1008541"/>
                  <a:gd name="connsiteY132" fmla="*/ 425910 h 1008269"/>
                  <a:gd name="connsiteX133" fmla="*/ 908094 w 1008541"/>
                  <a:gd name="connsiteY133" fmla="*/ 412335 h 1008269"/>
                  <a:gd name="connsiteX134" fmla="*/ 936880 w 1008541"/>
                  <a:gd name="connsiteY134" fmla="*/ 344461 h 1008269"/>
                  <a:gd name="connsiteX135" fmla="*/ 945841 w 1008541"/>
                  <a:gd name="connsiteY135" fmla="*/ 335773 h 1008269"/>
                  <a:gd name="connsiteX136" fmla="*/ 974626 w 1008541"/>
                  <a:gd name="connsiteY136" fmla="*/ 328714 h 1008269"/>
                  <a:gd name="connsiteX137" fmla="*/ 974626 w 1008541"/>
                  <a:gd name="connsiteY137" fmla="*/ 256768 h 1008269"/>
                  <a:gd name="connsiteX138" fmla="*/ 945570 w 1008541"/>
                  <a:gd name="connsiteY138" fmla="*/ 249709 h 1008269"/>
                  <a:gd name="connsiteX139" fmla="*/ 936880 w 1008541"/>
                  <a:gd name="connsiteY139" fmla="*/ 241835 h 1008269"/>
                  <a:gd name="connsiteX140" fmla="*/ 907823 w 1008541"/>
                  <a:gd name="connsiteY140" fmla="*/ 171789 h 1008269"/>
                  <a:gd name="connsiteX141" fmla="*/ 908366 w 1008541"/>
                  <a:gd name="connsiteY141" fmla="*/ 160387 h 1008269"/>
                  <a:gd name="connsiteX142" fmla="*/ 923030 w 1008541"/>
                  <a:gd name="connsiteY142" fmla="*/ 135952 h 1008269"/>
                  <a:gd name="connsiteX143" fmla="*/ 871706 w 1008541"/>
                  <a:gd name="connsiteY143" fmla="*/ 84368 h 1008269"/>
                  <a:gd name="connsiteX144" fmla="*/ 848623 w 1008541"/>
                  <a:gd name="connsiteY144" fmla="*/ 98757 h 1008269"/>
                  <a:gd name="connsiteX145" fmla="*/ 833959 w 1008541"/>
                  <a:gd name="connsiteY145" fmla="*/ 99300 h 1008269"/>
                  <a:gd name="connsiteX146" fmla="*/ 766884 w 1008541"/>
                  <a:gd name="connsiteY146" fmla="*/ 71336 h 1008269"/>
                  <a:gd name="connsiteX147" fmla="*/ 757379 w 1008541"/>
                  <a:gd name="connsiteY147" fmla="*/ 61290 h 1008269"/>
                  <a:gd name="connsiteX148" fmla="*/ 750590 w 1008541"/>
                  <a:gd name="connsiteY148" fmla="*/ 32783 h 1008269"/>
                  <a:gd name="connsiteX149" fmla="*/ 678627 w 1008541"/>
                  <a:gd name="connsiteY149" fmla="*/ 32783 h 1008269"/>
                  <a:gd name="connsiteX150" fmla="*/ 671566 w 1008541"/>
                  <a:gd name="connsiteY150" fmla="*/ 61562 h 1008269"/>
                  <a:gd name="connsiteX151" fmla="*/ 663148 w 1008541"/>
                  <a:gd name="connsiteY151" fmla="*/ 70793 h 1008269"/>
                  <a:gd name="connsiteX152" fmla="*/ 594172 w 1008541"/>
                  <a:gd name="connsiteY152" fmla="*/ 99571 h 1008269"/>
                  <a:gd name="connsiteX153" fmla="*/ 582766 w 1008541"/>
                  <a:gd name="connsiteY153" fmla="*/ 99300 h 1008269"/>
                  <a:gd name="connsiteX154" fmla="*/ 558598 w 1008541"/>
                  <a:gd name="connsiteY154" fmla="*/ 84639 h 1008269"/>
                  <a:gd name="connsiteX155" fmla="*/ 507001 w 1008541"/>
                  <a:gd name="connsiteY155" fmla="*/ 136223 h 1008269"/>
                  <a:gd name="connsiteX156" fmla="*/ 520851 w 1008541"/>
                  <a:gd name="connsiteY156" fmla="*/ 158486 h 1008269"/>
                  <a:gd name="connsiteX157" fmla="*/ 521394 w 1008541"/>
                  <a:gd name="connsiteY157" fmla="*/ 173961 h 1008269"/>
                  <a:gd name="connsiteX158" fmla="*/ 493966 w 1008541"/>
                  <a:gd name="connsiteY158" fmla="*/ 240206 h 1008269"/>
                  <a:gd name="connsiteX159" fmla="*/ 483376 w 1008541"/>
                  <a:gd name="connsiteY159" fmla="*/ 250252 h 1008269"/>
                  <a:gd name="connsiteX160" fmla="*/ 454590 w 1008541"/>
                  <a:gd name="connsiteY160" fmla="*/ 257039 h 1008269"/>
                  <a:gd name="connsiteX161" fmla="*/ 162936 w 1008541"/>
                  <a:gd name="connsiteY161" fmla="*/ 195138 h 1008269"/>
                  <a:gd name="connsiteX162" fmla="*/ 80925 w 1008541"/>
                  <a:gd name="connsiteY162" fmla="*/ 276044 h 1008269"/>
                  <a:gd name="connsiteX163" fmla="*/ 161035 w 1008541"/>
                  <a:gd name="connsiteY163" fmla="*/ 357764 h 1008269"/>
                  <a:gd name="connsiteX164" fmla="*/ 243589 w 1008541"/>
                  <a:gd name="connsiteY164" fmla="*/ 277401 h 1008269"/>
                  <a:gd name="connsiteX165" fmla="*/ 162936 w 1008541"/>
                  <a:gd name="connsiteY165" fmla="*/ 195138 h 1008269"/>
                  <a:gd name="connsiteX166" fmla="*/ 33402 w 1008541"/>
                  <a:gd name="connsiteY166" fmla="*/ 699850 h 1008269"/>
                  <a:gd name="connsiteX167" fmla="*/ 32316 w 1008541"/>
                  <a:gd name="connsiteY167" fmla="*/ 702836 h 1008269"/>
                  <a:gd name="connsiteX168" fmla="*/ 32587 w 1008541"/>
                  <a:gd name="connsiteY168" fmla="*/ 944740 h 1008269"/>
                  <a:gd name="connsiteX169" fmla="*/ 39105 w 1008541"/>
                  <a:gd name="connsiteY169" fmla="*/ 962387 h 1008269"/>
                  <a:gd name="connsiteX170" fmla="*/ 74950 w 1008541"/>
                  <a:gd name="connsiteY170" fmla="*/ 974061 h 1008269"/>
                  <a:gd name="connsiteX171" fmla="*/ 97218 w 1008541"/>
                  <a:gd name="connsiteY171" fmla="*/ 941210 h 1008269"/>
                  <a:gd name="connsiteX172" fmla="*/ 97218 w 1008541"/>
                  <a:gd name="connsiteY172" fmla="*/ 722656 h 1008269"/>
                  <a:gd name="connsiteX173" fmla="*/ 96404 w 1008541"/>
                  <a:gd name="connsiteY173" fmla="*/ 715325 h 1008269"/>
                  <a:gd name="connsiteX174" fmla="*/ 33402 w 1008541"/>
                  <a:gd name="connsiteY174" fmla="*/ 699850 h 1008269"/>
                  <a:gd name="connsiteX175" fmla="*/ 130077 w 1008541"/>
                  <a:gd name="connsiteY175" fmla="*/ 876323 h 1008269"/>
                  <a:gd name="connsiteX176" fmla="*/ 192264 w 1008541"/>
                  <a:gd name="connsiteY176" fmla="*/ 832612 h 1008269"/>
                  <a:gd name="connsiteX177" fmla="*/ 196066 w 1008541"/>
                  <a:gd name="connsiteY177" fmla="*/ 825553 h 1008269"/>
                  <a:gd name="connsiteX178" fmla="*/ 194708 w 1008541"/>
                  <a:gd name="connsiteY178" fmla="*/ 772068 h 1008269"/>
                  <a:gd name="connsiteX179" fmla="*/ 194708 w 1008541"/>
                  <a:gd name="connsiteY179" fmla="*/ 716140 h 1008269"/>
                  <a:gd name="connsiteX180" fmla="*/ 130077 w 1008541"/>
                  <a:gd name="connsiteY180" fmla="*/ 716140 h 1008269"/>
                  <a:gd name="connsiteX181" fmla="*/ 130077 w 1008541"/>
                  <a:gd name="connsiteY181" fmla="*/ 876323 h 100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008541" h="1008269">
                    <a:moveTo>
                      <a:pt x="92873" y="366995"/>
                    </a:moveTo>
                    <a:cubicBezTo>
                      <a:pt x="34488" y="317854"/>
                      <a:pt x="39105" y="245365"/>
                      <a:pt x="75493" y="202740"/>
                    </a:cubicBezTo>
                    <a:cubicBezTo>
                      <a:pt x="115141" y="156586"/>
                      <a:pt x="183031" y="149527"/>
                      <a:pt x="231097" y="185636"/>
                    </a:cubicBezTo>
                    <a:cubicBezTo>
                      <a:pt x="272646" y="216858"/>
                      <a:pt x="300616" y="291248"/>
                      <a:pt x="243317" y="357221"/>
                    </a:cubicBezTo>
                    <a:cubicBezTo>
                      <a:pt x="265857" y="357493"/>
                      <a:pt x="287038" y="360479"/>
                      <a:pt x="306591" y="343647"/>
                    </a:cubicBezTo>
                    <a:cubicBezTo>
                      <a:pt x="333475" y="320298"/>
                      <a:pt x="363075" y="300479"/>
                      <a:pt x="391589" y="279302"/>
                    </a:cubicBezTo>
                    <a:cubicBezTo>
                      <a:pt x="400822" y="272515"/>
                      <a:pt x="410869" y="266813"/>
                      <a:pt x="422275" y="259483"/>
                    </a:cubicBezTo>
                    <a:cubicBezTo>
                      <a:pt x="422275" y="254867"/>
                      <a:pt x="422546" y="247808"/>
                      <a:pt x="422275" y="241021"/>
                    </a:cubicBezTo>
                    <a:cubicBezTo>
                      <a:pt x="421732" y="233962"/>
                      <a:pt x="423089" y="229890"/>
                      <a:pt x="431508" y="228804"/>
                    </a:cubicBezTo>
                    <a:cubicBezTo>
                      <a:pt x="440741" y="227718"/>
                      <a:pt x="449974" y="225003"/>
                      <a:pt x="459207" y="222016"/>
                    </a:cubicBezTo>
                    <a:cubicBezTo>
                      <a:pt x="462466" y="220930"/>
                      <a:pt x="465724" y="217672"/>
                      <a:pt x="467082" y="214686"/>
                    </a:cubicBezTo>
                    <a:cubicBezTo>
                      <a:pt x="473328" y="200839"/>
                      <a:pt x="479302" y="186722"/>
                      <a:pt x="484462" y="172604"/>
                    </a:cubicBezTo>
                    <a:cubicBezTo>
                      <a:pt x="485820" y="169346"/>
                      <a:pt x="485548" y="164187"/>
                      <a:pt x="483919" y="160930"/>
                    </a:cubicBezTo>
                    <a:cubicBezTo>
                      <a:pt x="478216" y="150341"/>
                      <a:pt x="471427" y="140024"/>
                      <a:pt x="465453" y="130250"/>
                    </a:cubicBezTo>
                    <a:cubicBezTo>
                      <a:pt x="494510" y="100929"/>
                      <a:pt x="523295" y="72422"/>
                      <a:pt x="552895" y="42829"/>
                    </a:cubicBezTo>
                    <a:cubicBezTo>
                      <a:pt x="562399" y="48801"/>
                      <a:pt x="572719" y="55589"/>
                      <a:pt x="583853" y="61290"/>
                    </a:cubicBezTo>
                    <a:cubicBezTo>
                      <a:pt x="587111" y="62919"/>
                      <a:pt x="591999" y="63191"/>
                      <a:pt x="595530" y="61833"/>
                    </a:cubicBezTo>
                    <a:cubicBezTo>
                      <a:pt x="609379" y="56675"/>
                      <a:pt x="623229" y="50973"/>
                      <a:pt x="636535" y="44729"/>
                    </a:cubicBezTo>
                    <a:cubicBezTo>
                      <a:pt x="640065" y="43100"/>
                      <a:pt x="643867" y="39028"/>
                      <a:pt x="644953" y="35498"/>
                    </a:cubicBezTo>
                    <a:cubicBezTo>
                      <a:pt x="648212" y="25996"/>
                      <a:pt x="649570" y="15679"/>
                      <a:pt x="652557" y="5905"/>
                    </a:cubicBezTo>
                    <a:cubicBezTo>
                      <a:pt x="653372" y="3462"/>
                      <a:pt x="657174" y="204"/>
                      <a:pt x="659889" y="204"/>
                    </a:cubicBezTo>
                    <a:cubicBezTo>
                      <a:pt x="696821" y="-68"/>
                      <a:pt x="733753" y="-68"/>
                      <a:pt x="770685" y="204"/>
                    </a:cubicBezTo>
                    <a:cubicBezTo>
                      <a:pt x="773401" y="204"/>
                      <a:pt x="777474" y="3733"/>
                      <a:pt x="778289" y="6448"/>
                    </a:cubicBezTo>
                    <a:cubicBezTo>
                      <a:pt x="781819" y="17851"/>
                      <a:pt x="781005" y="31969"/>
                      <a:pt x="787794" y="40114"/>
                    </a:cubicBezTo>
                    <a:cubicBezTo>
                      <a:pt x="794583" y="47987"/>
                      <a:pt x="809518" y="48258"/>
                      <a:pt x="819295" y="54503"/>
                    </a:cubicBezTo>
                    <a:cubicBezTo>
                      <a:pt x="835860" y="65363"/>
                      <a:pt x="849981" y="63462"/>
                      <a:pt x="864373" y="50973"/>
                    </a:cubicBezTo>
                    <a:cubicBezTo>
                      <a:pt x="868447" y="47444"/>
                      <a:pt x="873606" y="45272"/>
                      <a:pt x="877137" y="43100"/>
                    </a:cubicBezTo>
                    <a:cubicBezTo>
                      <a:pt x="906465" y="72422"/>
                      <a:pt x="935250" y="101200"/>
                      <a:pt x="964850" y="131065"/>
                    </a:cubicBezTo>
                    <a:cubicBezTo>
                      <a:pt x="959419" y="139753"/>
                      <a:pt x="952630" y="150341"/>
                      <a:pt x="946656" y="161201"/>
                    </a:cubicBezTo>
                    <a:cubicBezTo>
                      <a:pt x="945027" y="164187"/>
                      <a:pt x="945027" y="168803"/>
                      <a:pt x="946113" y="172061"/>
                    </a:cubicBezTo>
                    <a:cubicBezTo>
                      <a:pt x="951544" y="186179"/>
                      <a:pt x="957247" y="200297"/>
                      <a:pt x="963764" y="214143"/>
                    </a:cubicBezTo>
                    <a:cubicBezTo>
                      <a:pt x="965393" y="217401"/>
                      <a:pt x="968924" y="220930"/>
                      <a:pt x="972454" y="222016"/>
                    </a:cubicBezTo>
                    <a:cubicBezTo>
                      <a:pt x="982230" y="225003"/>
                      <a:pt x="992278" y="226632"/>
                      <a:pt x="1001782" y="229618"/>
                    </a:cubicBezTo>
                    <a:cubicBezTo>
                      <a:pt x="1004498" y="230433"/>
                      <a:pt x="1006399" y="234505"/>
                      <a:pt x="1008300" y="237492"/>
                    </a:cubicBezTo>
                    <a:cubicBezTo>
                      <a:pt x="1008843" y="238306"/>
                      <a:pt x="1008300" y="240206"/>
                      <a:pt x="1008300" y="241564"/>
                    </a:cubicBezTo>
                    <a:cubicBezTo>
                      <a:pt x="1008300" y="493513"/>
                      <a:pt x="1008300" y="745733"/>
                      <a:pt x="1008300" y="997682"/>
                    </a:cubicBezTo>
                    <a:cubicBezTo>
                      <a:pt x="1008300" y="1000668"/>
                      <a:pt x="1008300" y="1003655"/>
                      <a:pt x="1008300" y="1008270"/>
                    </a:cubicBezTo>
                    <a:cubicBezTo>
                      <a:pt x="1004226" y="1008270"/>
                      <a:pt x="1000696" y="1008270"/>
                      <a:pt x="997166" y="1008270"/>
                    </a:cubicBezTo>
                    <a:cubicBezTo>
                      <a:pt x="688131" y="1008270"/>
                      <a:pt x="379097" y="1008270"/>
                      <a:pt x="70062" y="1008270"/>
                    </a:cubicBezTo>
                    <a:cubicBezTo>
                      <a:pt x="26884" y="1008270"/>
                      <a:pt x="0" y="981120"/>
                      <a:pt x="0" y="937681"/>
                    </a:cubicBezTo>
                    <a:cubicBezTo>
                      <a:pt x="0" y="795417"/>
                      <a:pt x="0" y="653153"/>
                      <a:pt x="0" y="510888"/>
                    </a:cubicBezTo>
                    <a:cubicBezTo>
                      <a:pt x="0" y="444643"/>
                      <a:pt x="29872" y="397131"/>
                      <a:pt x="90158" y="369439"/>
                    </a:cubicBezTo>
                    <a:cubicBezTo>
                      <a:pt x="90701" y="368896"/>
                      <a:pt x="91515" y="368081"/>
                      <a:pt x="92873" y="366995"/>
                    </a:cubicBezTo>
                    <a:close/>
                    <a:moveTo>
                      <a:pt x="120844" y="974876"/>
                    </a:moveTo>
                    <a:cubicBezTo>
                      <a:pt x="406524" y="974876"/>
                      <a:pt x="690847" y="974876"/>
                      <a:pt x="974898" y="974876"/>
                    </a:cubicBezTo>
                    <a:cubicBezTo>
                      <a:pt x="974898" y="770439"/>
                      <a:pt x="974898" y="566545"/>
                      <a:pt x="974898" y="362923"/>
                    </a:cubicBezTo>
                    <a:cubicBezTo>
                      <a:pt x="974083" y="362380"/>
                      <a:pt x="973269" y="361565"/>
                      <a:pt x="972454" y="361022"/>
                    </a:cubicBezTo>
                    <a:cubicBezTo>
                      <a:pt x="969467" y="364552"/>
                      <a:pt x="965122" y="367538"/>
                      <a:pt x="963221" y="371611"/>
                    </a:cubicBezTo>
                    <a:cubicBezTo>
                      <a:pt x="956975" y="385186"/>
                      <a:pt x="951272" y="398760"/>
                      <a:pt x="946113" y="412607"/>
                    </a:cubicBezTo>
                    <a:cubicBezTo>
                      <a:pt x="944755" y="416136"/>
                      <a:pt x="945027" y="421023"/>
                      <a:pt x="946656" y="424281"/>
                    </a:cubicBezTo>
                    <a:cubicBezTo>
                      <a:pt x="952359" y="434869"/>
                      <a:pt x="959148" y="445186"/>
                      <a:pt x="965122" y="454689"/>
                    </a:cubicBezTo>
                    <a:cubicBezTo>
                      <a:pt x="935793" y="484010"/>
                      <a:pt x="906737" y="513060"/>
                      <a:pt x="877408" y="542382"/>
                    </a:cubicBezTo>
                    <a:cubicBezTo>
                      <a:pt x="867904" y="536409"/>
                      <a:pt x="857856" y="529893"/>
                      <a:pt x="846994" y="523920"/>
                    </a:cubicBezTo>
                    <a:cubicBezTo>
                      <a:pt x="843735" y="522291"/>
                      <a:pt x="838847" y="522020"/>
                      <a:pt x="835316" y="523377"/>
                    </a:cubicBezTo>
                    <a:cubicBezTo>
                      <a:pt x="821467" y="528536"/>
                      <a:pt x="807617" y="534237"/>
                      <a:pt x="794311" y="540753"/>
                    </a:cubicBezTo>
                    <a:cubicBezTo>
                      <a:pt x="790781" y="542382"/>
                      <a:pt x="786979" y="546183"/>
                      <a:pt x="785893" y="549984"/>
                    </a:cubicBezTo>
                    <a:cubicBezTo>
                      <a:pt x="782634" y="559486"/>
                      <a:pt x="781276" y="569803"/>
                      <a:pt x="778289" y="579577"/>
                    </a:cubicBezTo>
                    <a:cubicBezTo>
                      <a:pt x="777474" y="582021"/>
                      <a:pt x="773673" y="585278"/>
                      <a:pt x="771229" y="585278"/>
                    </a:cubicBezTo>
                    <a:cubicBezTo>
                      <a:pt x="734296" y="585550"/>
                      <a:pt x="697364" y="585550"/>
                      <a:pt x="660432" y="585278"/>
                    </a:cubicBezTo>
                    <a:cubicBezTo>
                      <a:pt x="657717" y="585278"/>
                      <a:pt x="653643" y="581749"/>
                      <a:pt x="652829" y="579034"/>
                    </a:cubicBezTo>
                    <a:cubicBezTo>
                      <a:pt x="650113" y="572247"/>
                      <a:pt x="649027" y="564916"/>
                      <a:pt x="647126" y="557857"/>
                    </a:cubicBezTo>
                    <a:cubicBezTo>
                      <a:pt x="645225" y="558672"/>
                      <a:pt x="644139" y="558943"/>
                      <a:pt x="643324" y="559486"/>
                    </a:cubicBezTo>
                    <a:cubicBezTo>
                      <a:pt x="539045" y="631976"/>
                      <a:pt x="434767" y="704465"/>
                      <a:pt x="330759" y="777226"/>
                    </a:cubicBezTo>
                    <a:cubicBezTo>
                      <a:pt x="328044" y="779127"/>
                      <a:pt x="325871" y="783471"/>
                      <a:pt x="325600" y="787000"/>
                    </a:cubicBezTo>
                    <a:cubicBezTo>
                      <a:pt x="324785" y="796503"/>
                      <a:pt x="325600" y="806005"/>
                      <a:pt x="325328" y="815507"/>
                    </a:cubicBezTo>
                    <a:cubicBezTo>
                      <a:pt x="323970" y="855960"/>
                      <a:pt x="286224" y="886097"/>
                      <a:pt x="246847" y="876594"/>
                    </a:cubicBezTo>
                    <a:cubicBezTo>
                      <a:pt x="234627" y="873608"/>
                      <a:pt x="223765" y="866549"/>
                      <a:pt x="210730" y="860576"/>
                    </a:cubicBezTo>
                    <a:cubicBezTo>
                      <a:pt x="186561" y="877409"/>
                      <a:pt x="160220" y="895599"/>
                      <a:pt x="134422" y="914061"/>
                    </a:cubicBezTo>
                    <a:cubicBezTo>
                      <a:pt x="131978" y="915961"/>
                      <a:pt x="130348" y="920848"/>
                      <a:pt x="130348" y="924378"/>
                    </a:cubicBezTo>
                    <a:cubicBezTo>
                      <a:pt x="129805" y="941210"/>
                      <a:pt x="130620" y="958586"/>
                      <a:pt x="120844" y="974876"/>
                    </a:cubicBezTo>
                    <a:close/>
                    <a:moveTo>
                      <a:pt x="178958" y="438942"/>
                    </a:moveTo>
                    <a:cubicBezTo>
                      <a:pt x="183031" y="438942"/>
                      <a:pt x="186561" y="438942"/>
                      <a:pt x="190363" y="438942"/>
                    </a:cubicBezTo>
                    <a:cubicBezTo>
                      <a:pt x="228925" y="438942"/>
                      <a:pt x="267486" y="438942"/>
                      <a:pt x="306319" y="438942"/>
                    </a:cubicBezTo>
                    <a:cubicBezTo>
                      <a:pt x="322341" y="438942"/>
                      <a:pt x="337820" y="435955"/>
                      <a:pt x="350583" y="426453"/>
                    </a:cubicBezTo>
                    <a:cubicBezTo>
                      <a:pt x="388330" y="398217"/>
                      <a:pt x="425262" y="369167"/>
                      <a:pt x="462194" y="340117"/>
                    </a:cubicBezTo>
                    <a:cubicBezTo>
                      <a:pt x="471155" y="333058"/>
                      <a:pt x="473599" y="322741"/>
                      <a:pt x="469798" y="311610"/>
                    </a:cubicBezTo>
                    <a:cubicBezTo>
                      <a:pt x="465996" y="300207"/>
                      <a:pt x="457577" y="293963"/>
                      <a:pt x="445629" y="292877"/>
                    </a:cubicBezTo>
                    <a:cubicBezTo>
                      <a:pt x="434767" y="291519"/>
                      <a:pt x="425262" y="294506"/>
                      <a:pt x="416300" y="301293"/>
                    </a:cubicBezTo>
                    <a:cubicBezTo>
                      <a:pt x="382356" y="327085"/>
                      <a:pt x="348139" y="352335"/>
                      <a:pt x="313923" y="378127"/>
                    </a:cubicBezTo>
                    <a:cubicBezTo>
                      <a:pt x="303060" y="386543"/>
                      <a:pt x="291112" y="390344"/>
                      <a:pt x="277262" y="390344"/>
                    </a:cubicBezTo>
                    <a:cubicBezTo>
                      <a:pt x="234627" y="390073"/>
                      <a:pt x="191992" y="390073"/>
                      <a:pt x="149358" y="390344"/>
                    </a:cubicBezTo>
                    <a:cubicBezTo>
                      <a:pt x="82011" y="390616"/>
                      <a:pt x="32587" y="439756"/>
                      <a:pt x="32316" y="507087"/>
                    </a:cubicBezTo>
                    <a:cubicBezTo>
                      <a:pt x="32044" y="548355"/>
                      <a:pt x="32316" y="589622"/>
                      <a:pt x="32316" y="631161"/>
                    </a:cubicBezTo>
                    <a:cubicBezTo>
                      <a:pt x="32316" y="662926"/>
                      <a:pt x="52683" y="683289"/>
                      <a:pt x="84455" y="683289"/>
                    </a:cubicBezTo>
                    <a:cubicBezTo>
                      <a:pt x="120029" y="683289"/>
                      <a:pt x="155604" y="683289"/>
                      <a:pt x="191178" y="683289"/>
                    </a:cubicBezTo>
                    <a:cubicBezTo>
                      <a:pt x="214532" y="683289"/>
                      <a:pt x="227567" y="696321"/>
                      <a:pt x="227567" y="719941"/>
                    </a:cubicBezTo>
                    <a:cubicBezTo>
                      <a:pt x="227567" y="751163"/>
                      <a:pt x="227295" y="782385"/>
                      <a:pt x="227567" y="813335"/>
                    </a:cubicBezTo>
                    <a:cubicBezTo>
                      <a:pt x="227838" y="831797"/>
                      <a:pt x="241959" y="845644"/>
                      <a:pt x="259611" y="845915"/>
                    </a:cubicBezTo>
                    <a:cubicBezTo>
                      <a:pt x="277262" y="846187"/>
                      <a:pt x="292198" y="832069"/>
                      <a:pt x="292198" y="813878"/>
                    </a:cubicBezTo>
                    <a:cubicBezTo>
                      <a:pt x="292469" y="764466"/>
                      <a:pt x="292741" y="715054"/>
                      <a:pt x="292198" y="665641"/>
                    </a:cubicBezTo>
                    <a:cubicBezTo>
                      <a:pt x="291926" y="639578"/>
                      <a:pt x="270745" y="618944"/>
                      <a:pt x="244675" y="618401"/>
                    </a:cubicBezTo>
                    <a:cubicBezTo>
                      <a:pt x="225666" y="618130"/>
                      <a:pt x="206657" y="618401"/>
                      <a:pt x="187648" y="618401"/>
                    </a:cubicBezTo>
                    <a:cubicBezTo>
                      <a:pt x="184660" y="618401"/>
                      <a:pt x="181945" y="618130"/>
                      <a:pt x="178958" y="617858"/>
                    </a:cubicBezTo>
                    <a:cubicBezTo>
                      <a:pt x="178958" y="557586"/>
                      <a:pt x="178958" y="498943"/>
                      <a:pt x="178958" y="438942"/>
                    </a:cubicBezTo>
                    <a:close/>
                    <a:moveTo>
                      <a:pt x="324785" y="740846"/>
                    </a:moveTo>
                    <a:cubicBezTo>
                      <a:pt x="424176" y="671614"/>
                      <a:pt x="521665" y="603740"/>
                      <a:pt x="620513" y="535052"/>
                    </a:cubicBezTo>
                    <a:cubicBezTo>
                      <a:pt x="611009" y="530708"/>
                      <a:pt x="603133" y="526364"/>
                      <a:pt x="594715" y="523106"/>
                    </a:cubicBezTo>
                    <a:cubicBezTo>
                      <a:pt x="591456" y="522020"/>
                      <a:pt x="586840" y="522020"/>
                      <a:pt x="583853" y="523649"/>
                    </a:cubicBezTo>
                    <a:cubicBezTo>
                      <a:pt x="572990" y="529622"/>
                      <a:pt x="562399" y="536409"/>
                      <a:pt x="553710" y="542111"/>
                    </a:cubicBezTo>
                    <a:cubicBezTo>
                      <a:pt x="523838" y="512517"/>
                      <a:pt x="495053" y="483467"/>
                      <a:pt x="465724" y="454417"/>
                    </a:cubicBezTo>
                    <a:cubicBezTo>
                      <a:pt x="471699" y="444915"/>
                      <a:pt x="477944" y="434598"/>
                      <a:pt x="484190" y="424281"/>
                    </a:cubicBezTo>
                    <a:cubicBezTo>
                      <a:pt x="485548" y="422109"/>
                      <a:pt x="487177" y="418851"/>
                      <a:pt x="486363" y="416951"/>
                    </a:cubicBezTo>
                    <a:cubicBezTo>
                      <a:pt x="480660" y="403647"/>
                      <a:pt x="474414" y="390887"/>
                      <a:pt x="468168" y="377041"/>
                    </a:cubicBezTo>
                    <a:cubicBezTo>
                      <a:pt x="438568" y="400118"/>
                      <a:pt x="409783" y="422381"/>
                      <a:pt x="380998" y="444915"/>
                    </a:cubicBezTo>
                    <a:cubicBezTo>
                      <a:pt x="360359" y="461205"/>
                      <a:pt x="337277" y="470707"/>
                      <a:pt x="310935" y="471521"/>
                    </a:cubicBezTo>
                    <a:cubicBezTo>
                      <a:pt x="296814" y="472064"/>
                      <a:pt x="282422" y="471793"/>
                      <a:pt x="268301" y="471793"/>
                    </a:cubicBezTo>
                    <a:cubicBezTo>
                      <a:pt x="249563" y="471793"/>
                      <a:pt x="230554" y="471793"/>
                      <a:pt x="211545" y="471793"/>
                    </a:cubicBezTo>
                    <a:cubicBezTo>
                      <a:pt x="211545" y="510345"/>
                      <a:pt x="211545" y="547540"/>
                      <a:pt x="211545" y="585550"/>
                    </a:cubicBezTo>
                    <a:cubicBezTo>
                      <a:pt x="215890" y="585550"/>
                      <a:pt x="219691" y="585821"/>
                      <a:pt x="223222" y="585550"/>
                    </a:cubicBezTo>
                    <a:cubicBezTo>
                      <a:pt x="288668" y="579306"/>
                      <a:pt x="330759" y="620302"/>
                      <a:pt x="325057" y="687633"/>
                    </a:cubicBezTo>
                    <a:cubicBezTo>
                      <a:pt x="323699" y="704465"/>
                      <a:pt x="324785" y="721841"/>
                      <a:pt x="324785" y="740846"/>
                    </a:cubicBezTo>
                    <a:close/>
                    <a:moveTo>
                      <a:pt x="454590" y="257039"/>
                    </a:moveTo>
                    <a:cubicBezTo>
                      <a:pt x="454590" y="257854"/>
                      <a:pt x="454590" y="258940"/>
                      <a:pt x="454590" y="259754"/>
                    </a:cubicBezTo>
                    <a:cubicBezTo>
                      <a:pt x="456491" y="260569"/>
                      <a:pt x="458392" y="261655"/>
                      <a:pt x="460293" y="262469"/>
                    </a:cubicBezTo>
                    <a:cubicBezTo>
                      <a:pt x="497225" y="275501"/>
                      <a:pt x="512432" y="309438"/>
                      <a:pt x="497768" y="345547"/>
                    </a:cubicBezTo>
                    <a:cubicBezTo>
                      <a:pt x="496410" y="348534"/>
                      <a:pt x="495867" y="352878"/>
                      <a:pt x="497225" y="355864"/>
                    </a:cubicBezTo>
                    <a:cubicBezTo>
                      <a:pt x="504286" y="373783"/>
                      <a:pt x="511346" y="391702"/>
                      <a:pt x="520036" y="408806"/>
                    </a:cubicBezTo>
                    <a:cubicBezTo>
                      <a:pt x="524381" y="416951"/>
                      <a:pt x="524653" y="422381"/>
                      <a:pt x="519221" y="429439"/>
                    </a:cubicBezTo>
                    <a:cubicBezTo>
                      <a:pt x="514333" y="436227"/>
                      <a:pt x="510260" y="443557"/>
                      <a:pt x="506458" y="449530"/>
                    </a:cubicBezTo>
                    <a:cubicBezTo>
                      <a:pt x="523838" y="466906"/>
                      <a:pt x="540403" y="483739"/>
                      <a:pt x="557511" y="500843"/>
                    </a:cubicBezTo>
                    <a:cubicBezTo>
                      <a:pt x="565387" y="495956"/>
                      <a:pt x="573805" y="490255"/>
                      <a:pt x="582766" y="485639"/>
                    </a:cubicBezTo>
                    <a:cubicBezTo>
                      <a:pt x="585753" y="484010"/>
                      <a:pt x="591456" y="484010"/>
                      <a:pt x="594172" y="485639"/>
                    </a:cubicBezTo>
                    <a:cubicBezTo>
                      <a:pt x="615897" y="498400"/>
                      <a:pt x="638979" y="507902"/>
                      <a:pt x="663419" y="514146"/>
                    </a:cubicBezTo>
                    <a:cubicBezTo>
                      <a:pt x="666678" y="514961"/>
                      <a:pt x="670480" y="519033"/>
                      <a:pt x="671566" y="522563"/>
                    </a:cubicBezTo>
                    <a:cubicBezTo>
                      <a:pt x="674553" y="532065"/>
                      <a:pt x="676454" y="542111"/>
                      <a:pt x="678898" y="552156"/>
                    </a:cubicBezTo>
                    <a:cubicBezTo>
                      <a:pt x="703067" y="552156"/>
                      <a:pt x="726693" y="552156"/>
                      <a:pt x="750862" y="552156"/>
                    </a:cubicBezTo>
                    <a:cubicBezTo>
                      <a:pt x="753306" y="542111"/>
                      <a:pt x="754935" y="532065"/>
                      <a:pt x="758194" y="522563"/>
                    </a:cubicBezTo>
                    <a:cubicBezTo>
                      <a:pt x="759280" y="519305"/>
                      <a:pt x="763082" y="515232"/>
                      <a:pt x="766340" y="514418"/>
                    </a:cubicBezTo>
                    <a:cubicBezTo>
                      <a:pt x="790781" y="508173"/>
                      <a:pt x="813863" y="498671"/>
                      <a:pt x="835588" y="485911"/>
                    </a:cubicBezTo>
                    <a:cubicBezTo>
                      <a:pt x="838575" y="484282"/>
                      <a:pt x="844006" y="484282"/>
                      <a:pt x="846994" y="485911"/>
                    </a:cubicBezTo>
                    <a:cubicBezTo>
                      <a:pt x="855955" y="490526"/>
                      <a:pt x="864373" y="496228"/>
                      <a:pt x="871434" y="500572"/>
                    </a:cubicBezTo>
                    <a:cubicBezTo>
                      <a:pt x="889085" y="483196"/>
                      <a:pt x="905922" y="466363"/>
                      <a:pt x="923302" y="449259"/>
                    </a:cubicBezTo>
                    <a:cubicBezTo>
                      <a:pt x="918685" y="441928"/>
                      <a:pt x="914069" y="433783"/>
                      <a:pt x="908638" y="425910"/>
                    </a:cubicBezTo>
                    <a:cubicBezTo>
                      <a:pt x="905379" y="421295"/>
                      <a:pt x="905650" y="417494"/>
                      <a:pt x="908094" y="412335"/>
                    </a:cubicBezTo>
                    <a:cubicBezTo>
                      <a:pt x="918142" y="389801"/>
                      <a:pt x="926832" y="366995"/>
                      <a:pt x="936880" y="344461"/>
                    </a:cubicBezTo>
                    <a:cubicBezTo>
                      <a:pt x="938509" y="340932"/>
                      <a:pt x="942311" y="337131"/>
                      <a:pt x="945841" y="335773"/>
                    </a:cubicBezTo>
                    <a:cubicBezTo>
                      <a:pt x="955346" y="332515"/>
                      <a:pt x="965122" y="330886"/>
                      <a:pt x="974626" y="328714"/>
                    </a:cubicBezTo>
                    <a:cubicBezTo>
                      <a:pt x="974626" y="304008"/>
                      <a:pt x="974626" y="280388"/>
                      <a:pt x="974626" y="256768"/>
                    </a:cubicBezTo>
                    <a:cubicBezTo>
                      <a:pt x="964579" y="254324"/>
                      <a:pt x="954803" y="252695"/>
                      <a:pt x="945570" y="249709"/>
                    </a:cubicBezTo>
                    <a:cubicBezTo>
                      <a:pt x="942039" y="248623"/>
                      <a:pt x="937694" y="245093"/>
                      <a:pt x="936880" y="241835"/>
                    </a:cubicBezTo>
                    <a:cubicBezTo>
                      <a:pt x="930634" y="217129"/>
                      <a:pt x="920858" y="193781"/>
                      <a:pt x="907823" y="171789"/>
                    </a:cubicBezTo>
                    <a:cubicBezTo>
                      <a:pt x="906193" y="169074"/>
                      <a:pt x="906737" y="163373"/>
                      <a:pt x="908366" y="160387"/>
                    </a:cubicBezTo>
                    <a:cubicBezTo>
                      <a:pt x="912982" y="151427"/>
                      <a:pt x="918685" y="143011"/>
                      <a:pt x="923030" y="135952"/>
                    </a:cubicBezTo>
                    <a:cubicBezTo>
                      <a:pt x="905379" y="118305"/>
                      <a:pt x="888814" y="101743"/>
                      <a:pt x="871706" y="84368"/>
                    </a:cubicBezTo>
                    <a:cubicBezTo>
                      <a:pt x="864645" y="88711"/>
                      <a:pt x="856227" y="93327"/>
                      <a:pt x="848623" y="98757"/>
                    </a:cubicBezTo>
                    <a:cubicBezTo>
                      <a:pt x="843463" y="102286"/>
                      <a:pt x="839661" y="101743"/>
                      <a:pt x="833959" y="99300"/>
                    </a:cubicBezTo>
                    <a:cubicBezTo>
                      <a:pt x="811962" y="89526"/>
                      <a:pt x="789423" y="80024"/>
                      <a:pt x="766884" y="71336"/>
                    </a:cubicBezTo>
                    <a:cubicBezTo>
                      <a:pt x="761181" y="69164"/>
                      <a:pt x="758465" y="66992"/>
                      <a:pt x="757379" y="61290"/>
                    </a:cubicBezTo>
                    <a:cubicBezTo>
                      <a:pt x="755478" y="51788"/>
                      <a:pt x="753034" y="42286"/>
                      <a:pt x="750590" y="32783"/>
                    </a:cubicBezTo>
                    <a:cubicBezTo>
                      <a:pt x="726421" y="32783"/>
                      <a:pt x="702796" y="32783"/>
                      <a:pt x="678627" y="32783"/>
                    </a:cubicBezTo>
                    <a:cubicBezTo>
                      <a:pt x="676183" y="42557"/>
                      <a:pt x="674553" y="52331"/>
                      <a:pt x="671566" y="61562"/>
                    </a:cubicBezTo>
                    <a:cubicBezTo>
                      <a:pt x="670208" y="65091"/>
                      <a:pt x="666678" y="69707"/>
                      <a:pt x="663148" y="70793"/>
                    </a:cubicBezTo>
                    <a:cubicBezTo>
                      <a:pt x="638708" y="77037"/>
                      <a:pt x="615897" y="86811"/>
                      <a:pt x="594172" y="99571"/>
                    </a:cubicBezTo>
                    <a:cubicBezTo>
                      <a:pt x="591185" y="101200"/>
                      <a:pt x="585753" y="100929"/>
                      <a:pt x="582766" y="99300"/>
                    </a:cubicBezTo>
                    <a:cubicBezTo>
                      <a:pt x="573805" y="94684"/>
                      <a:pt x="565387" y="88983"/>
                      <a:pt x="558598" y="84639"/>
                    </a:cubicBezTo>
                    <a:cubicBezTo>
                      <a:pt x="540946" y="102286"/>
                      <a:pt x="524110" y="119119"/>
                      <a:pt x="507001" y="136223"/>
                    </a:cubicBezTo>
                    <a:cubicBezTo>
                      <a:pt x="511075" y="143011"/>
                      <a:pt x="515691" y="150884"/>
                      <a:pt x="520851" y="158486"/>
                    </a:cubicBezTo>
                    <a:cubicBezTo>
                      <a:pt x="524653" y="163916"/>
                      <a:pt x="524110" y="167988"/>
                      <a:pt x="521394" y="173961"/>
                    </a:cubicBezTo>
                    <a:cubicBezTo>
                      <a:pt x="511618" y="195681"/>
                      <a:pt x="502385" y="217944"/>
                      <a:pt x="493966" y="240206"/>
                    </a:cubicBezTo>
                    <a:cubicBezTo>
                      <a:pt x="491794" y="246179"/>
                      <a:pt x="489350" y="249166"/>
                      <a:pt x="483376" y="250252"/>
                    </a:cubicBezTo>
                    <a:cubicBezTo>
                      <a:pt x="473871" y="252152"/>
                      <a:pt x="464366" y="254596"/>
                      <a:pt x="454590" y="257039"/>
                    </a:cubicBezTo>
                    <a:close/>
                    <a:moveTo>
                      <a:pt x="162936" y="195138"/>
                    </a:moveTo>
                    <a:cubicBezTo>
                      <a:pt x="118128" y="194867"/>
                      <a:pt x="81196" y="231247"/>
                      <a:pt x="80925" y="276044"/>
                    </a:cubicBezTo>
                    <a:cubicBezTo>
                      <a:pt x="80653" y="320298"/>
                      <a:pt x="116771" y="357221"/>
                      <a:pt x="161035" y="357764"/>
                    </a:cubicBezTo>
                    <a:cubicBezTo>
                      <a:pt x="206114" y="358307"/>
                      <a:pt x="243046" y="322198"/>
                      <a:pt x="243589" y="277401"/>
                    </a:cubicBezTo>
                    <a:cubicBezTo>
                      <a:pt x="243860" y="232333"/>
                      <a:pt x="207743" y="195410"/>
                      <a:pt x="162936" y="195138"/>
                    </a:cubicBezTo>
                    <a:close/>
                    <a:moveTo>
                      <a:pt x="33402" y="699850"/>
                    </a:moveTo>
                    <a:cubicBezTo>
                      <a:pt x="32587" y="701750"/>
                      <a:pt x="32316" y="702293"/>
                      <a:pt x="32316" y="702836"/>
                    </a:cubicBezTo>
                    <a:cubicBezTo>
                      <a:pt x="32316" y="783471"/>
                      <a:pt x="32044" y="864105"/>
                      <a:pt x="32587" y="944740"/>
                    </a:cubicBezTo>
                    <a:cubicBezTo>
                      <a:pt x="32587" y="950713"/>
                      <a:pt x="35574" y="957229"/>
                      <a:pt x="39105" y="962387"/>
                    </a:cubicBezTo>
                    <a:cubicBezTo>
                      <a:pt x="47251" y="974333"/>
                      <a:pt x="61644" y="978405"/>
                      <a:pt x="74950" y="974061"/>
                    </a:cubicBezTo>
                    <a:cubicBezTo>
                      <a:pt x="89071" y="969446"/>
                      <a:pt x="97218" y="957500"/>
                      <a:pt x="97218" y="941210"/>
                    </a:cubicBezTo>
                    <a:cubicBezTo>
                      <a:pt x="97218" y="868449"/>
                      <a:pt x="97218" y="795417"/>
                      <a:pt x="97218" y="722656"/>
                    </a:cubicBezTo>
                    <a:cubicBezTo>
                      <a:pt x="97218" y="720484"/>
                      <a:pt x="96675" y="718312"/>
                      <a:pt x="96404" y="715325"/>
                    </a:cubicBezTo>
                    <a:cubicBezTo>
                      <a:pt x="73593" y="716954"/>
                      <a:pt x="52411" y="713696"/>
                      <a:pt x="33402" y="699850"/>
                    </a:cubicBezTo>
                    <a:close/>
                    <a:moveTo>
                      <a:pt x="130077" y="876323"/>
                    </a:moveTo>
                    <a:cubicBezTo>
                      <a:pt x="151802" y="861119"/>
                      <a:pt x="172169" y="847001"/>
                      <a:pt x="192264" y="832612"/>
                    </a:cubicBezTo>
                    <a:cubicBezTo>
                      <a:pt x="194165" y="831254"/>
                      <a:pt x="196066" y="827996"/>
                      <a:pt x="196066" y="825553"/>
                    </a:cubicBezTo>
                    <a:cubicBezTo>
                      <a:pt x="195794" y="807634"/>
                      <a:pt x="194980" y="789715"/>
                      <a:pt x="194708" y="772068"/>
                    </a:cubicBezTo>
                    <a:cubicBezTo>
                      <a:pt x="194436" y="753606"/>
                      <a:pt x="194708" y="735145"/>
                      <a:pt x="194708" y="716140"/>
                    </a:cubicBezTo>
                    <a:cubicBezTo>
                      <a:pt x="172440" y="716140"/>
                      <a:pt x="151530" y="716140"/>
                      <a:pt x="130077" y="716140"/>
                    </a:cubicBezTo>
                    <a:cubicBezTo>
                      <a:pt x="130077" y="769353"/>
                      <a:pt x="130077" y="821752"/>
                      <a:pt x="130077" y="876323"/>
                    </a:cubicBezTo>
                    <a:close/>
                  </a:path>
                </a:pathLst>
              </a:custGeom>
              <a:grpFill/>
              <a:ln w="2705"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C7E402EA-810B-488D-CDBF-87139D17919C}"/>
                  </a:ext>
                </a:extLst>
              </p:cNvPr>
              <p:cNvSpPr/>
              <p:nvPr/>
            </p:nvSpPr>
            <p:spPr>
              <a:xfrm>
                <a:off x="5136726" y="2858871"/>
                <a:ext cx="240058" cy="180816"/>
              </a:xfrm>
              <a:custGeom>
                <a:avLst/>
                <a:gdLst>
                  <a:gd name="connsiteX0" fmla="*/ 18738 w 240058"/>
                  <a:gd name="connsiteY0" fmla="*/ 180817 h 180816"/>
                  <a:gd name="connsiteX1" fmla="*/ 0 w 240058"/>
                  <a:gd name="connsiteY1" fmla="*/ 154210 h 180816"/>
                  <a:gd name="connsiteX2" fmla="*/ 221321 w 240058"/>
                  <a:gd name="connsiteY2" fmla="*/ 0 h 180816"/>
                  <a:gd name="connsiteX3" fmla="*/ 240058 w 240058"/>
                  <a:gd name="connsiteY3" fmla="*/ 26607 h 180816"/>
                  <a:gd name="connsiteX4" fmla="*/ 18738 w 240058"/>
                  <a:gd name="connsiteY4" fmla="*/ 180817 h 18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8" h="180816">
                    <a:moveTo>
                      <a:pt x="18738" y="180817"/>
                    </a:moveTo>
                    <a:cubicBezTo>
                      <a:pt x="12492" y="171586"/>
                      <a:pt x="6517" y="163169"/>
                      <a:pt x="0" y="154210"/>
                    </a:cubicBezTo>
                    <a:cubicBezTo>
                      <a:pt x="73864" y="102897"/>
                      <a:pt x="146914" y="51856"/>
                      <a:pt x="221321" y="0"/>
                    </a:cubicBezTo>
                    <a:cubicBezTo>
                      <a:pt x="227567" y="8688"/>
                      <a:pt x="233269" y="17104"/>
                      <a:pt x="240058" y="26607"/>
                    </a:cubicBezTo>
                    <a:cubicBezTo>
                      <a:pt x="166194" y="78191"/>
                      <a:pt x="92873" y="129232"/>
                      <a:pt x="18738" y="180817"/>
                    </a:cubicBezTo>
                    <a:close/>
                  </a:path>
                </a:pathLst>
              </a:custGeom>
              <a:grpFill/>
              <a:ln w="2705"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404159A2-59AF-5C66-9335-ADF49346EA9C}"/>
                  </a:ext>
                </a:extLst>
              </p:cNvPr>
              <p:cNvSpPr/>
              <p:nvPr/>
            </p:nvSpPr>
            <p:spPr>
              <a:xfrm>
                <a:off x="5634223" y="3035343"/>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131"/>
                      <a:pt x="0" y="0"/>
                    </a:cubicBezTo>
                    <a:close/>
                  </a:path>
                </a:pathLst>
              </a:custGeom>
              <a:grpFill/>
              <a:ln w="2705"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BC8746E2-854A-3251-77A4-CAF66713EF40}"/>
                  </a:ext>
                </a:extLst>
              </p:cNvPr>
              <p:cNvSpPr/>
              <p:nvPr/>
            </p:nvSpPr>
            <p:spPr>
              <a:xfrm>
                <a:off x="5633952" y="3100231"/>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591" y="0"/>
                      <a:pt x="20639" y="0"/>
                      <a:pt x="31229" y="0"/>
                    </a:cubicBezTo>
                    <a:cubicBezTo>
                      <a:pt x="31229" y="10317"/>
                      <a:pt x="31229" y="20634"/>
                      <a:pt x="31229" y="31494"/>
                    </a:cubicBezTo>
                    <a:cubicBezTo>
                      <a:pt x="20910" y="31494"/>
                      <a:pt x="10591" y="31494"/>
                      <a:pt x="0" y="31494"/>
                    </a:cubicBezTo>
                    <a:cubicBezTo>
                      <a:pt x="0" y="21177"/>
                      <a:pt x="0" y="11403"/>
                      <a:pt x="0" y="0"/>
                    </a:cubicBezTo>
                    <a:close/>
                  </a:path>
                </a:pathLst>
              </a:custGeom>
              <a:grpFill/>
              <a:ln w="2705"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9AF94983-F313-C35E-84B6-4C0C3E13A95A}"/>
                  </a:ext>
                </a:extLst>
              </p:cNvPr>
              <p:cNvSpPr/>
              <p:nvPr/>
            </p:nvSpPr>
            <p:spPr>
              <a:xfrm>
                <a:off x="4885806" y="3165390"/>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403"/>
                      <a:pt x="0" y="0"/>
                    </a:cubicBezTo>
                    <a:close/>
                  </a:path>
                </a:pathLst>
              </a:custGeom>
              <a:grpFill/>
              <a:ln w="2705"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C35B9FD3-39FB-6895-EAAB-A80DA191A988}"/>
                  </a:ext>
                </a:extLst>
              </p:cNvPr>
              <p:cNvSpPr/>
              <p:nvPr/>
            </p:nvSpPr>
            <p:spPr>
              <a:xfrm>
                <a:off x="4950708" y="316566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405" y="31222"/>
                      <a:pt x="0" y="31222"/>
                    </a:cubicBezTo>
                    <a:close/>
                  </a:path>
                </a:pathLst>
              </a:custGeom>
              <a:grpFill/>
              <a:ln w="2705"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48605CF7-D25E-6C43-2E28-0D7F569D0606}"/>
                  </a:ext>
                </a:extLst>
              </p:cNvPr>
              <p:cNvSpPr/>
              <p:nvPr/>
            </p:nvSpPr>
            <p:spPr>
              <a:xfrm>
                <a:off x="5015883" y="316566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134" y="31222"/>
                      <a:pt x="0" y="31222"/>
                    </a:cubicBezTo>
                    <a:close/>
                  </a:path>
                </a:pathLst>
              </a:custGeom>
              <a:grpFill/>
              <a:ln w="2705"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DD13F851-FA67-EF31-45D1-CEEEA84F2B6B}"/>
                  </a:ext>
                </a:extLst>
              </p:cNvPr>
              <p:cNvSpPr/>
              <p:nvPr/>
            </p:nvSpPr>
            <p:spPr>
              <a:xfrm>
                <a:off x="5634223" y="3165661"/>
                <a:ext cx="31500" cy="30950"/>
              </a:xfrm>
              <a:custGeom>
                <a:avLst/>
                <a:gdLst>
                  <a:gd name="connsiteX0" fmla="*/ 31501 w 31500"/>
                  <a:gd name="connsiteY0" fmla="*/ 0 h 30950"/>
                  <a:gd name="connsiteX1" fmla="*/ 31501 w 31500"/>
                  <a:gd name="connsiteY1" fmla="*/ 30951 h 30950"/>
                  <a:gd name="connsiteX2" fmla="*/ 0 w 31500"/>
                  <a:gd name="connsiteY2" fmla="*/ 30951 h 30950"/>
                  <a:gd name="connsiteX3" fmla="*/ 0 w 31500"/>
                  <a:gd name="connsiteY3" fmla="*/ 0 h 30950"/>
                  <a:gd name="connsiteX4" fmla="*/ 31501 w 31500"/>
                  <a:gd name="connsiteY4" fmla="*/ 0 h 3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0950">
                    <a:moveTo>
                      <a:pt x="31501" y="0"/>
                    </a:moveTo>
                    <a:cubicBezTo>
                      <a:pt x="31501" y="10317"/>
                      <a:pt x="31501" y="20362"/>
                      <a:pt x="31501" y="30951"/>
                    </a:cubicBezTo>
                    <a:cubicBezTo>
                      <a:pt x="20910" y="30951"/>
                      <a:pt x="10591" y="30951"/>
                      <a:pt x="0" y="30951"/>
                    </a:cubicBezTo>
                    <a:cubicBezTo>
                      <a:pt x="0" y="20634"/>
                      <a:pt x="0" y="10588"/>
                      <a:pt x="0" y="0"/>
                    </a:cubicBezTo>
                    <a:cubicBezTo>
                      <a:pt x="9776" y="0"/>
                      <a:pt x="20095" y="0"/>
                      <a:pt x="31501" y="0"/>
                    </a:cubicBezTo>
                    <a:close/>
                  </a:path>
                </a:pathLst>
              </a:custGeom>
              <a:grpFill/>
              <a:ln w="2705"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13C8B94A-3F70-5218-C14C-8A7F59741E0F}"/>
                  </a:ext>
                </a:extLst>
              </p:cNvPr>
              <p:cNvSpPr/>
              <p:nvPr/>
            </p:nvSpPr>
            <p:spPr>
              <a:xfrm>
                <a:off x="5077798" y="3035886"/>
                <a:ext cx="45078" cy="45068"/>
              </a:xfrm>
              <a:custGeom>
                <a:avLst/>
                <a:gdLst>
                  <a:gd name="connsiteX0" fmla="*/ 26613 w 45078"/>
                  <a:gd name="connsiteY0" fmla="*/ 0 h 45068"/>
                  <a:gd name="connsiteX1" fmla="*/ 45079 w 45078"/>
                  <a:gd name="connsiteY1" fmla="*/ 26607 h 45068"/>
                  <a:gd name="connsiteX2" fmla="*/ 18738 w 45078"/>
                  <a:gd name="connsiteY2" fmla="*/ 45068 h 45068"/>
                  <a:gd name="connsiteX3" fmla="*/ 0 w 45078"/>
                  <a:gd name="connsiteY3" fmla="*/ 18462 h 45068"/>
                  <a:gd name="connsiteX4" fmla="*/ 26613 w 45078"/>
                  <a:gd name="connsiteY4" fmla="*/ 0 h 4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8" h="45068">
                    <a:moveTo>
                      <a:pt x="26613" y="0"/>
                    </a:moveTo>
                    <a:cubicBezTo>
                      <a:pt x="32859" y="9231"/>
                      <a:pt x="38833" y="17376"/>
                      <a:pt x="45079" y="26607"/>
                    </a:cubicBezTo>
                    <a:cubicBezTo>
                      <a:pt x="36389" y="32851"/>
                      <a:pt x="27971" y="38552"/>
                      <a:pt x="18738" y="45068"/>
                    </a:cubicBezTo>
                    <a:cubicBezTo>
                      <a:pt x="12220" y="35837"/>
                      <a:pt x="6517" y="27421"/>
                      <a:pt x="0" y="18462"/>
                    </a:cubicBezTo>
                    <a:cubicBezTo>
                      <a:pt x="8961" y="12217"/>
                      <a:pt x="17108" y="6516"/>
                      <a:pt x="26613" y="0"/>
                    </a:cubicBezTo>
                    <a:close/>
                  </a:path>
                </a:pathLst>
              </a:custGeom>
              <a:grpFill/>
              <a:ln w="2705"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C9344F31-C8C5-7737-09DA-DFA4C59903E5}"/>
                  </a:ext>
                </a:extLst>
              </p:cNvPr>
              <p:cNvSpPr/>
              <p:nvPr/>
            </p:nvSpPr>
            <p:spPr>
              <a:xfrm>
                <a:off x="5243177" y="2351715"/>
                <a:ext cx="390232" cy="390140"/>
              </a:xfrm>
              <a:custGeom>
                <a:avLst/>
                <a:gdLst>
                  <a:gd name="connsiteX0" fmla="*/ 195523 w 390232"/>
                  <a:gd name="connsiteY0" fmla="*/ 0 h 390140"/>
                  <a:gd name="connsiteX1" fmla="*/ 390231 w 390232"/>
                  <a:gd name="connsiteY1" fmla="*/ 195477 h 390140"/>
                  <a:gd name="connsiteX2" fmla="*/ 194709 w 390232"/>
                  <a:gd name="connsiteY2" fmla="*/ 390140 h 390140"/>
                  <a:gd name="connsiteX3" fmla="*/ 1 w 390232"/>
                  <a:gd name="connsiteY3" fmla="*/ 194663 h 390140"/>
                  <a:gd name="connsiteX4" fmla="*/ 195523 w 390232"/>
                  <a:gd name="connsiteY4" fmla="*/ 0 h 390140"/>
                  <a:gd name="connsiteX5" fmla="*/ 194980 w 390232"/>
                  <a:gd name="connsiteY5" fmla="*/ 32580 h 390140"/>
                  <a:gd name="connsiteX6" fmla="*/ 32588 w 390232"/>
                  <a:gd name="connsiteY6" fmla="*/ 194663 h 390140"/>
                  <a:gd name="connsiteX7" fmla="*/ 195252 w 390232"/>
                  <a:gd name="connsiteY7" fmla="*/ 357832 h 390140"/>
                  <a:gd name="connsiteX8" fmla="*/ 357916 w 390232"/>
                  <a:gd name="connsiteY8" fmla="*/ 195477 h 390140"/>
                  <a:gd name="connsiteX9" fmla="*/ 194980 w 390232"/>
                  <a:gd name="connsiteY9" fmla="*/ 32580 h 39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232" h="390140">
                    <a:moveTo>
                      <a:pt x="195523" y="0"/>
                    </a:moveTo>
                    <a:cubicBezTo>
                      <a:pt x="303061" y="271"/>
                      <a:pt x="390503" y="87965"/>
                      <a:pt x="390231" y="195477"/>
                    </a:cubicBezTo>
                    <a:cubicBezTo>
                      <a:pt x="389960" y="302990"/>
                      <a:pt x="302246" y="390412"/>
                      <a:pt x="194709" y="390140"/>
                    </a:cubicBezTo>
                    <a:cubicBezTo>
                      <a:pt x="87171" y="389869"/>
                      <a:pt x="-271" y="302176"/>
                      <a:pt x="1" y="194663"/>
                    </a:cubicBezTo>
                    <a:cubicBezTo>
                      <a:pt x="272" y="87422"/>
                      <a:pt x="87986" y="0"/>
                      <a:pt x="195523" y="0"/>
                    </a:cubicBezTo>
                    <a:close/>
                    <a:moveTo>
                      <a:pt x="194980" y="32580"/>
                    </a:moveTo>
                    <a:cubicBezTo>
                      <a:pt x="105637" y="32580"/>
                      <a:pt x="32588" y="105341"/>
                      <a:pt x="32588" y="194663"/>
                    </a:cubicBezTo>
                    <a:cubicBezTo>
                      <a:pt x="32316" y="284528"/>
                      <a:pt x="105637" y="357832"/>
                      <a:pt x="195252" y="357832"/>
                    </a:cubicBezTo>
                    <a:cubicBezTo>
                      <a:pt x="284595" y="357832"/>
                      <a:pt x="357644" y="284800"/>
                      <a:pt x="357916" y="195477"/>
                    </a:cubicBezTo>
                    <a:cubicBezTo>
                      <a:pt x="357916" y="105884"/>
                      <a:pt x="284866" y="32580"/>
                      <a:pt x="194980" y="32580"/>
                    </a:cubicBezTo>
                    <a:close/>
                  </a:path>
                </a:pathLst>
              </a:custGeom>
              <a:grpFill/>
              <a:ln w="2705"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36E15C25-8246-3535-6C82-E672C63730EE}"/>
                  </a:ext>
                </a:extLst>
              </p:cNvPr>
              <p:cNvSpPr/>
              <p:nvPr/>
            </p:nvSpPr>
            <p:spPr>
              <a:xfrm>
                <a:off x="5340668" y="2449182"/>
                <a:ext cx="195251" cy="195205"/>
              </a:xfrm>
              <a:custGeom>
                <a:avLst/>
                <a:gdLst>
                  <a:gd name="connsiteX0" fmla="*/ 195251 w 195251"/>
                  <a:gd name="connsiteY0" fmla="*/ 97739 h 195205"/>
                  <a:gd name="connsiteX1" fmla="*/ 97490 w 195251"/>
                  <a:gd name="connsiteY1" fmla="*/ 195206 h 195205"/>
                  <a:gd name="connsiteX2" fmla="*/ 0 w 195251"/>
                  <a:gd name="connsiteY2" fmla="*/ 97467 h 195205"/>
                  <a:gd name="connsiteX3" fmla="*/ 97761 w 195251"/>
                  <a:gd name="connsiteY3" fmla="*/ 0 h 195205"/>
                  <a:gd name="connsiteX4" fmla="*/ 195251 w 195251"/>
                  <a:gd name="connsiteY4" fmla="*/ 97739 h 195205"/>
                  <a:gd name="connsiteX5" fmla="*/ 162664 w 195251"/>
                  <a:gd name="connsiteY5" fmla="*/ 98010 h 195205"/>
                  <a:gd name="connsiteX6" fmla="*/ 97490 w 195251"/>
                  <a:gd name="connsiteY6" fmla="*/ 32851 h 195205"/>
                  <a:gd name="connsiteX7" fmla="*/ 32587 w 195251"/>
                  <a:gd name="connsiteY7" fmla="*/ 97196 h 195205"/>
                  <a:gd name="connsiteX8" fmla="*/ 97218 w 195251"/>
                  <a:gd name="connsiteY8" fmla="*/ 162898 h 195205"/>
                  <a:gd name="connsiteX9" fmla="*/ 162664 w 195251"/>
                  <a:gd name="connsiteY9" fmla="*/ 98010 h 19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51" h="195205">
                    <a:moveTo>
                      <a:pt x="195251" y="97739"/>
                    </a:moveTo>
                    <a:cubicBezTo>
                      <a:pt x="195251" y="151495"/>
                      <a:pt x="151259" y="195206"/>
                      <a:pt x="97490" y="195206"/>
                    </a:cubicBezTo>
                    <a:cubicBezTo>
                      <a:pt x="43993" y="195206"/>
                      <a:pt x="0" y="151224"/>
                      <a:pt x="0" y="97467"/>
                    </a:cubicBezTo>
                    <a:cubicBezTo>
                      <a:pt x="0" y="43711"/>
                      <a:pt x="43993" y="0"/>
                      <a:pt x="97761" y="0"/>
                    </a:cubicBezTo>
                    <a:cubicBezTo>
                      <a:pt x="151530" y="272"/>
                      <a:pt x="195251" y="44254"/>
                      <a:pt x="195251" y="97739"/>
                    </a:cubicBezTo>
                    <a:close/>
                    <a:moveTo>
                      <a:pt x="162664" y="98010"/>
                    </a:moveTo>
                    <a:cubicBezTo>
                      <a:pt x="162664" y="62173"/>
                      <a:pt x="133336" y="32851"/>
                      <a:pt x="97490" y="32851"/>
                    </a:cubicBezTo>
                    <a:cubicBezTo>
                      <a:pt x="61915" y="32851"/>
                      <a:pt x="32859" y="61901"/>
                      <a:pt x="32587" y="97196"/>
                    </a:cubicBezTo>
                    <a:cubicBezTo>
                      <a:pt x="32316" y="133033"/>
                      <a:pt x="61372" y="162626"/>
                      <a:pt x="97218" y="162898"/>
                    </a:cubicBezTo>
                    <a:cubicBezTo>
                      <a:pt x="133336" y="162898"/>
                      <a:pt x="162664" y="133848"/>
                      <a:pt x="162664" y="98010"/>
                    </a:cubicBezTo>
                    <a:close/>
                  </a:path>
                </a:pathLst>
              </a:custGeom>
              <a:grpFill/>
              <a:ln w="2705" cap="flat">
                <a:noFill/>
                <a:prstDash val="solid"/>
                <a:miter/>
              </a:ln>
            </p:spPr>
            <p:txBody>
              <a:bodyPr rtlCol="0" anchor="ctr"/>
              <a:lstStyle/>
              <a:p>
                <a:endParaRPr lang="en-US" dirty="0"/>
              </a:p>
            </p:txBody>
          </p:sp>
        </p:grpSp>
        <p:grpSp>
          <p:nvGrpSpPr>
            <p:cNvPr id="36" name="Graphic 2">
              <a:extLst>
                <a:ext uri="{FF2B5EF4-FFF2-40B4-BE49-F238E27FC236}">
                  <a16:creationId xmlns:a16="http://schemas.microsoft.com/office/drawing/2014/main" id="{3FDAD513-B887-6639-F985-E3E76C9F0F1C}"/>
                </a:ext>
              </a:extLst>
            </p:cNvPr>
            <p:cNvGrpSpPr/>
            <p:nvPr/>
          </p:nvGrpSpPr>
          <p:grpSpPr>
            <a:xfrm>
              <a:off x="5177732" y="2287099"/>
              <a:ext cx="520036" cy="519372"/>
              <a:chOff x="4594347" y="2258759"/>
              <a:chExt cx="520036" cy="519372"/>
            </a:xfrm>
            <a:grpFill/>
          </p:grpSpPr>
          <p:sp>
            <p:nvSpPr>
              <p:cNvPr id="37" name="Freeform 36">
                <a:extLst>
                  <a:ext uri="{FF2B5EF4-FFF2-40B4-BE49-F238E27FC236}">
                    <a16:creationId xmlns:a16="http://schemas.microsoft.com/office/drawing/2014/main" id="{8C7DF04B-003D-2A88-2600-3AFFC244C2EE}"/>
                  </a:ext>
                </a:extLst>
              </p:cNvPr>
              <p:cNvSpPr/>
              <p:nvPr/>
            </p:nvSpPr>
            <p:spPr>
              <a:xfrm>
                <a:off x="4594347" y="2258759"/>
                <a:ext cx="520036" cy="519372"/>
              </a:xfrm>
              <a:custGeom>
                <a:avLst/>
                <a:gdLst>
                  <a:gd name="connsiteX0" fmla="*/ 0 w 520036"/>
                  <a:gd name="connsiteY0" fmla="*/ 224256 h 519372"/>
                  <a:gd name="connsiteX1" fmla="*/ 28785 w 520036"/>
                  <a:gd name="connsiteY1" fmla="*/ 217469 h 519372"/>
                  <a:gd name="connsiteX2" fmla="*/ 39376 w 520036"/>
                  <a:gd name="connsiteY2" fmla="*/ 207423 h 519372"/>
                  <a:gd name="connsiteX3" fmla="*/ 66804 w 520036"/>
                  <a:gd name="connsiteY3" fmla="*/ 141178 h 519372"/>
                  <a:gd name="connsiteX4" fmla="*/ 66260 w 520036"/>
                  <a:gd name="connsiteY4" fmla="*/ 125703 h 519372"/>
                  <a:gd name="connsiteX5" fmla="*/ 52411 w 520036"/>
                  <a:gd name="connsiteY5" fmla="*/ 103440 h 519372"/>
                  <a:gd name="connsiteX6" fmla="*/ 104007 w 520036"/>
                  <a:gd name="connsiteY6" fmla="*/ 51856 h 519372"/>
                  <a:gd name="connsiteX7" fmla="*/ 128176 w 520036"/>
                  <a:gd name="connsiteY7" fmla="*/ 66517 h 519372"/>
                  <a:gd name="connsiteX8" fmla="*/ 139581 w 520036"/>
                  <a:gd name="connsiteY8" fmla="*/ 66788 h 519372"/>
                  <a:gd name="connsiteX9" fmla="*/ 208558 w 520036"/>
                  <a:gd name="connsiteY9" fmla="*/ 38010 h 519372"/>
                  <a:gd name="connsiteX10" fmla="*/ 216976 w 520036"/>
                  <a:gd name="connsiteY10" fmla="*/ 28779 h 519372"/>
                  <a:gd name="connsiteX11" fmla="*/ 224036 w 520036"/>
                  <a:gd name="connsiteY11" fmla="*/ 0 h 519372"/>
                  <a:gd name="connsiteX12" fmla="*/ 296000 w 520036"/>
                  <a:gd name="connsiteY12" fmla="*/ 0 h 519372"/>
                  <a:gd name="connsiteX13" fmla="*/ 302789 w 520036"/>
                  <a:gd name="connsiteY13" fmla="*/ 28507 h 519372"/>
                  <a:gd name="connsiteX14" fmla="*/ 312293 w 520036"/>
                  <a:gd name="connsiteY14" fmla="*/ 38552 h 519372"/>
                  <a:gd name="connsiteX15" fmla="*/ 379368 w 520036"/>
                  <a:gd name="connsiteY15" fmla="*/ 66517 h 519372"/>
                  <a:gd name="connsiteX16" fmla="*/ 394033 w 520036"/>
                  <a:gd name="connsiteY16" fmla="*/ 65974 h 519372"/>
                  <a:gd name="connsiteX17" fmla="*/ 417115 w 520036"/>
                  <a:gd name="connsiteY17" fmla="*/ 51584 h 519372"/>
                  <a:gd name="connsiteX18" fmla="*/ 468440 w 520036"/>
                  <a:gd name="connsiteY18" fmla="*/ 103169 h 519372"/>
                  <a:gd name="connsiteX19" fmla="*/ 453776 w 520036"/>
                  <a:gd name="connsiteY19" fmla="*/ 127603 h 519372"/>
                  <a:gd name="connsiteX20" fmla="*/ 453233 w 520036"/>
                  <a:gd name="connsiteY20" fmla="*/ 139006 h 519372"/>
                  <a:gd name="connsiteX21" fmla="*/ 482289 w 520036"/>
                  <a:gd name="connsiteY21" fmla="*/ 209052 h 519372"/>
                  <a:gd name="connsiteX22" fmla="*/ 490979 w 520036"/>
                  <a:gd name="connsiteY22" fmla="*/ 216926 h 519372"/>
                  <a:gd name="connsiteX23" fmla="*/ 520036 w 520036"/>
                  <a:gd name="connsiteY23" fmla="*/ 223985 h 519372"/>
                  <a:gd name="connsiteX24" fmla="*/ 520036 w 520036"/>
                  <a:gd name="connsiteY24" fmla="*/ 295931 h 519372"/>
                  <a:gd name="connsiteX25" fmla="*/ 491251 w 520036"/>
                  <a:gd name="connsiteY25" fmla="*/ 302990 h 519372"/>
                  <a:gd name="connsiteX26" fmla="*/ 482289 w 520036"/>
                  <a:gd name="connsiteY26" fmla="*/ 311678 h 519372"/>
                  <a:gd name="connsiteX27" fmla="*/ 453504 w 520036"/>
                  <a:gd name="connsiteY27" fmla="*/ 379552 h 519372"/>
                  <a:gd name="connsiteX28" fmla="*/ 454047 w 520036"/>
                  <a:gd name="connsiteY28" fmla="*/ 393127 h 519372"/>
                  <a:gd name="connsiteX29" fmla="*/ 468711 w 520036"/>
                  <a:gd name="connsiteY29" fmla="*/ 416476 h 519372"/>
                  <a:gd name="connsiteX30" fmla="*/ 416844 w 520036"/>
                  <a:gd name="connsiteY30" fmla="*/ 467788 h 519372"/>
                  <a:gd name="connsiteX31" fmla="*/ 392403 w 520036"/>
                  <a:gd name="connsiteY31" fmla="*/ 453128 h 519372"/>
                  <a:gd name="connsiteX32" fmla="*/ 380998 w 520036"/>
                  <a:gd name="connsiteY32" fmla="*/ 453128 h 519372"/>
                  <a:gd name="connsiteX33" fmla="*/ 311750 w 520036"/>
                  <a:gd name="connsiteY33" fmla="*/ 481635 h 519372"/>
                  <a:gd name="connsiteX34" fmla="*/ 303603 w 520036"/>
                  <a:gd name="connsiteY34" fmla="*/ 489780 h 519372"/>
                  <a:gd name="connsiteX35" fmla="*/ 296271 w 520036"/>
                  <a:gd name="connsiteY35" fmla="*/ 519373 h 519372"/>
                  <a:gd name="connsiteX36" fmla="*/ 224308 w 520036"/>
                  <a:gd name="connsiteY36" fmla="*/ 519373 h 519372"/>
                  <a:gd name="connsiteX37" fmla="*/ 216976 w 520036"/>
                  <a:gd name="connsiteY37" fmla="*/ 489780 h 519372"/>
                  <a:gd name="connsiteX38" fmla="*/ 208829 w 520036"/>
                  <a:gd name="connsiteY38" fmla="*/ 481363 h 519372"/>
                  <a:gd name="connsiteX39" fmla="*/ 139581 w 520036"/>
                  <a:gd name="connsiteY39" fmla="*/ 452856 h 519372"/>
                  <a:gd name="connsiteX40" fmla="*/ 128176 w 520036"/>
                  <a:gd name="connsiteY40" fmla="*/ 452856 h 519372"/>
                  <a:gd name="connsiteX41" fmla="*/ 102921 w 520036"/>
                  <a:gd name="connsiteY41" fmla="*/ 468060 h 519372"/>
                  <a:gd name="connsiteX42" fmla="*/ 51868 w 520036"/>
                  <a:gd name="connsiteY42" fmla="*/ 416747 h 519372"/>
                  <a:gd name="connsiteX43" fmla="*/ 64631 w 520036"/>
                  <a:gd name="connsiteY43" fmla="*/ 396656 h 519372"/>
                  <a:gd name="connsiteX44" fmla="*/ 65446 w 520036"/>
                  <a:gd name="connsiteY44" fmla="*/ 376023 h 519372"/>
                  <a:gd name="connsiteX45" fmla="*/ 42635 w 520036"/>
                  <a:gd name="connsiteY45" fmla="*/ 323081 h 519372"/>
                  <a:gd name="connsiteX46" fmla="*/ 43178 w 520036"/>
                  <a:gd name="connsiteY46" fmla="*/ 312764 h 519372"/>
                  <a:gd name="connsiteX47" fmla="*/ 5703 w 520036"/>
                  <a:gd name="connsiteY47" fmla="*/ 229686 h 519372"/>
                  <a:gd name="connsiteX48" fmla="*/ 0 w 520036"/>
                  <a:gd name="connsiteY48" fmla="*/ 226971 h 519372"/>
                  <a:gd name="connsiteX49" fmla="*/ 0 w 520036"/>
                  <a:gd name="connsiteY49" fmla="*/ 224256 h 519372"/>
                  <a:gd name="connsiteX50" fmla="*/ 260969 w 520036"/>
                  <a:gd name="connsiteY50" fmla="*/ 64616 h 519372"/>
                  <a:gd name="connsiteX51" fmla="*/ 65446 w 520036"/>
                  <a:gd name="connsiteY51" fmla="*/ 259279 h 519372"/>
                  <a:gd name="connsiteX52" fmla="*/ 260154 w 520036"/>
                  <a:gd name="connsiteY52" fmla="*/ 454757 h 519372"/>
                  <a:gd name="connsiteX53" fmla="*/ 455677 w 520036"/>
                  <a:gd name="connsiteY53" fmla="*/ 260094 h 519372"/>
                  <a:gd name="connsiteX54" fmla="*/ 260969 w 520036"/>
                  <a:gd name="connsiteY54" fmla="*/ 64616 h 51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0036" h="519372">
                    <a:moveTo>
                      <a:pt x="0" y="224256"/>
                    </a:moveTo>
                    <a:cubicBezTo>
                      <a:pt x="9505" y="221813"/>
                      <a:pt x="19009" y="219369"/>
                      <a:pt x="28785" y="217469"/>
                    </a:cubicBezTo>
                    <a:cubicBezTo>
                      <a:pt x="34760" y="216383"/>
                      <a:pt x="37204" y="213396"/>
                      <a:pt x="39376" y="207423"/>
                    </a:cubicBezTo>
                    <a:cubicBezTo>
                      <a:pt x="47794" y="185161"/>
                      <a:pt x="57027" y="162898"/>
                      <a:pt x="66804" y="141178"/>
                    </a:cubicBezTo>
                    <a:cubicBezTo>
                      <a:pt x="69519" y="135205"/>
                      <a:pt x="70062" y="131133"/>
                      <a:pt x="66260" y="125703"/>
                    </a:cubicBezTo>
                    <a:cubicBezTo>
                      <a:pt x="61101" y="118372"/>
                      <a:pt x="56484" y="110228"/>
                      <a:pt x="52411" y="103440"/>
                    </a:cubicBezTo>
                    <a:cubicBezTo>
                      <a:pt x="69519" y="86336"/>
                      <a:pt x="86356" y="69503"/>
                      <a:pt x="104007" y="51856"/>
                    </a:cubicBezTo>
                    <a:cubicBezTo>
                      <a:pt x="110796" y="56200"/>
                      <a:pt x="119215" y="61901"/>
                      <a:pt x="128176" y="66517"/>
                    </a:cubicBezTo>
                    <a:cubicBezTo>
                      <a:pt x="131163" y="68146"/>
                      <a:pt x="136866" y="68417"/>
                      <a:pt x="139581" y="66788"/>
                    </a:cubicBezTo>
                    <a:cubicBezTo>
                      <a:pt x="161306" y="54028"/>
                      <a:pt x="184389" y="44525"/>
                      <a:pt x="208558" y="38010"/>
                    </a:cubicBezTo>
                    <a:cubicBezTo>
                      <a:pt x="212088" y="37195"/>
                      <a:pt x="215890" y="32580"/>
                      <a:pt x="216976" y="28779"/>
                    </a:cubicBezTo>
                    <a:cubicBezTo>
                      <a:pt x="219963" y="19548"/>
                      <a:pt x="221864" y="9774"/>
                      <a:pt x="224036" y="0"/>
                    </a:cubicBezTo>
                    <a:cubicBezTo>
                      <a:pt x="247934" y="0"/>
                      <a:pt x="271559" y="0"/>
                      <a:pt x="296000" y="0"/>
                    </a:cubicBezTo>
                    <a:cubicBezTo>
                      <a:pt x="298172" y="9502"/>
                      <a:pt x="300888" y="19005"/>
                      <a:pt x="302789" y="28507"/>
                    </a:cubicBezTo>
                    <a:cubicBezTo>
                      <a:pt x="303875" y="34209"/>
                      <a:pt x="306590" y="36381"/>
                      <a:pt x="312293" y="38552"/>
                    </a:cubicBezTo>
                    <a:cubicBezTo>
                      <a:pt x="334833" y="47240"/>
                      <a:pt x="357372" y="56471"/>
                      <a:pt x="379368" y="66517"/>
                    </a:cubicBezTo>
                    <a:cubicBezTo>
                      <a:pt x="385071" y="68960"/>
                      <a:pt x="388873" y="69775"/>
                      <a:pt x="394033" y="65974"/>
                    </a:cubicBezTo>
                    <a:cubicBezTo>
                      <a:pt x="401636" y="60544"/>
                      <a:pt x="410055" y="55928"/>
                      <a:pt x="417115" y="51584"/>
                    </a:cubicBezTo>
                    <a:cubicBezTo>
                      <a:pt x="434223" y="68689"/>
                      <a:pt x="450788" y="85521"/>
                      <a:pt x="468440" y="103169"/>
                    </a:cubicBezTo>
                    <a:cubicBezTo>
                      <a:pt x="464095" y="110228"/>
                      <a:pt x="458392" y="118644"/>
                      <a:pt x="453776" y="127603"/>
                    </a:cubicBezTo>
                    <a:cubicBezTo>
                      <a:pt x="452146" y="130861"/>
                      <a:pt x="451603" y="136291"/>
                      <a:pt x="453233" y="139006"/>
                    </a:cubicBezTo>
                    <a:cubicBezTo>
                      <a:pt x="466267" y="160997"/>
                      <a:pt x="476043" y="184346"/>
                      <a:pt x="482289" y="209052"/>
                    </a:cubicBezTo>
                    <a:cubicBezTo>
                      <a:pt x="483104" y="212310"/>
                      <a:pt x="487449" y="215840"/>
                      <a:pt x="490979" y="216926"/>
                    </a:cubicBezTo>
                    <a:cubicBezTo>
                      <a:pt x="500212" y="219912"/>
                      <a:pt x="509988" y="221541"/>
                      <a:pt x="520036" y="223985"/>
                    </a:cubicBezTo>
                    <a:cubicBezTo>
                      <a:pt x="520036" y="247605"/>
                      <a:pt x="520036" y="271225"/>
                      <a:pt x="520036" y="295931"/>
                    </a:cubicBezTo>
                    <a:cubicBezTo>
                      <a:pt x="510532" y="298103"/>
                      <a:pt x="500755" y="300004"/>
                      <a:pt x="491251" y="302990"/>
                    </a:cubicBezTo>
                    <a:cubicBezTo>
                      <a:pt x="487721" y="304076"/>
                      <a:pt x="483919" y="308148"/>
                      <a:pt x="482289" y="311678"/>
                    </a:cubicBezTo>
                    <a:cubicBezTo>
                      <a:pt x="472513" y="334212"/>
                      <a:pt x="463552" y="357289"/>
                      <a:pt x="453504" y="379552"/>
                    </a:cubicBezTo>
                    <a:cubicBezTo>
                      <a:pt x="451060" y="384982"/>
                      <a:pt x="450788" y="388511"/>
                      <a:pt x="454047" y="393127"/>
                    </a:cubicBezTo>
                    <a:cubicBezTo>
                      <a:pt x="459478" y="401000"/>
                      <a:pt x="464095" y="409145"/>
                      <a:pt x="468711" y="416476"/>
                    </a:cubicBezTo>
                    <a:cubicBezTo>
                      <a:pt x="451603" y="433580"/>
                      <a:pt x="434495" y="450413"/>
                      <a:pt x="416844" y="467788"/>
                    </a:cubicBezTo>
                    <a:cubicBezTo>
                      <a:pt x="409783" y="463444"/>
                      <a:pt x="401365" y="457471"/>
                      <a:pt x="392403" y="453128"/>
                    </a:cubicBezTo>
                    <a:cubicBezTo>
                      <a:pt x="389416" y="451499"/>
                      <a:pt x="383713" y="451499"/>
                      <a:pt x="380998" y="453128"/>
                    </a:cubicBezTo>
                    <a:cubicBezTo>
                      <a:pt x="359273" y="465888"/>
                      <a:pt x="336190" y="475390"/>
                      <a:pt x="311750" y="481635"/>
                    </a:cubicBezTo>
                    <a:cubicBezTo>
                      <a:pt x="308491" y="482449"/>
                      <a:pt x="304690" y="486522"/>
                      <a:pt x="303603" y="489780"/>
                    </a:cubicBezTo>
                    <a:cubicBezTo>
                      <a:pt x="300616" y="499282"/>
                      <a:pt x="298715" y="509327"/>
                      <a:pt x="296271" y="519373"/>
                    </a:cubicBezTo>
                    <a:cubicBezTo>
                      <a:pt x="272102" y="519373"/>
                      <a:pt x="248477" y="519373"/>
                      <a:pt x="224308" y="519373"/>
                    </a:cubicBezTo>
                    <a:cubicBezTo>
                      <a:pt x="221864" y="509327"/>
                      <a:pt x="220235" y="499282"/>
                      <a:pt x="216976" y="489780"/>
                    </a:cubicBezTo>
                    <a:cubicBezTo>
                      <a:pt x="215890" y="486522"/>
                      <a:pt x="212088" y="482449"/>
                      <a:pt x="208829" y="481363"/>
                    </a:cubicBezTo>
                    <a:cubicBezTo>
                      <a:pt x="184389" y="475119"/>
                      <a:pt x="161306" y="465616"/>
                      <a:pt x="139581" y="452856"/>
                    </a:cubicBezTo>
                    <a:cubicBezTo>
                      <a:pt x="136594" y="451227"/>
                      <a:pt x="131163" y="451227"/>
                      <a:pt x="128176" y="452856"/>
                    </a:cubicBezTo>
                    <a:cubicBezTo>
                      <a:pt x="119215" y="457471"/>
                      <a:pt x="110796" y="463173"/>
                      <a:pt x="102921" y="468060"/>
                    </a:cubicBezTo>
                    <a:cubicBezTo>
                      <a:pt x="85813" y="450956"/>
                      <a:pt x="69248" y="434123"/>
                      <a:pt x="51868" y="416747"/>
                    </a:cubicBezTo>
                    <a:cubicBezTo>
                      <a:pt x="55670" y="410774"/>
                      <a:pt x="59471" y="403172"/>
                      <a:pt x="64631" y="396656"/>
                    </a:cubicBezTo>
                    <a:cubicBezTo>
                      <a:pt x="69791" y="389597"/>
                      <a:pt x="69791" y="384167"/>
                      <a:pt x="65446" y="376023"/>
                    </a:cubicBezTo>
                    <a:cubicBezTo>
                      <a:pt x="56484" y="359190"/>
                      <a:pt x="49695" y="341000"/>
                      <a:pt x="42635" y="323081"/>
                    </a:cubicBezTo>
                    <a:cubicBezTo>
                      <a:pt x="41549" y="320094"/>
                      <a:pt x="41820" y="315750"/>
                      <a:pt x="43178" y="312764"/>
                    </a:cubicBezTo>
                    <a:cubicBezTo>
                      <a:pt x="57842" y="276926"/>
                      <a:pt x="42635" y="242718"/>
                      <a:pt x="5703" y="229686"/>
                    </a:cubicBezTo>
                    <a:cubicBezTo>
                      <a:pt x="3802" y="228872"/>
                      <a:pt x="1901" y="227786"/>
                      <a:pt x="0" y="226971"/>
                    </a:cubicBezTo>
                    <a:cubicBezTo>
                      <a:pt x="272" y="226157"/>
                      <a:pt x="272" y="225071"/>
                      <a:pt x="0" y="224256"/>
                    </a:cubicBezTo>
                    <a:close/>
                    <a:moveTo>
                      <a:pt x="260969" y="64616"/>
                    </a:moveTo>
                    <a:cubicBezTo>
                      <a:pt x="153431" y="64345"/>
                      <a:pt x="65446" y="151766"/>
                      <a:pt x="65446" y="259279"/>
                    </a:cubicBezTo>
                    <a:cubicBezTo>
                      <a:pt x="65174" y="366792"/>
                      <a:pt x="152616" y="454757"/>
                      <a:pt x="260154" y="454757"/>
                    </a:cubicBezTo>
                    <a:cubicBezTo>
                      <a:pt x="367691" y="455028"/>
                      <a:pt x="455677" y="367606"/>
                      <a:pt x="455677" y="260094"/>
                    </a:cubicBezTo>
                    <a:cubicBezTo>
                      <a:pt x="455948" y="152581"/>
                      <a:pt x="368506" y="64888"/>
                      <a:pt x="260969" y="64616"/>
                    </a:cubicBezTo>
                    <a:close/>
                  </a:path>
                </a:pathLst>
              </a:custGeom>
              <a:solidFill>
                <a:srgbClr val="7ABB57"/>
              </a:solidFill>
              <a:ln w="2705"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589F9AFC-9F0E-16EB-1DF7-2E2AF5BE2671}"/>
                  </a:ext>
                </a:extLst>
              </p:cNvPr>
              <p:cNvSpPr/>
              <p:nvPr/>
            </p:nvSpPr>
            <p:spPr>
              <a:xfrm>
                <a:off x="4692108" y="2355955"/>
                <a:ext cx="325329" cy="325252"/>
              </a:xfrm>
              <a:custGeom>
                <a:avLst/>
                <a:gdLst>
                  <a:gd name="connsiteX0" fmla="*/ 162665 w 325329"/>
                  <a:gd name="connsiteY0" fmla="*/ 0 h 325252"/>
                  <a:gd name="connsiteX1" fmla="*/ 325329 w 325329"/>
                  <a:gd name="connsiteY1" fmla="*/ 162898 h 325252"/>
                  <a:gd name="connsiteX2" fmla="*/ 162665 w 325329"/>
                  <a:gd name="connsiteY2" fmla="*/ 325253 h 325252"/>
                  <a:gd name="connsiteX3" fmla="*/ 1 w 325329"/>
                  <a:gd name="connsiteY3" fmla="*/ 162083 h 325252"/>
                  <a:gd name="connsiteX4" fmla="*/ 162665 w 325329"/>
                  <a:gd name="connsiteY4" fmla="*/ 0 h 325252"/>
                  <a:gd name="connsiteX5" fmla="*/ 260426 w 325329"/>
                  <a:gd name="connsiteY5" fmla="*/ 162626 h 325252"/>
                  <a:gd name="connsiteX6" fmla="*/ 162936 w 325329"/>
                  <a:gd name="connsiteY6" fmla="*/ 64888 h 325252"/>
                  <a:gd name="connsiteX7" fmla="*/ 65175 w 325329"/>
                  <a:gd name="connsiteY7" fmla="*/ 162355 h 325252"/>
                  <a:gd name="connsiteX8" fmla="*/ 162665 w 325329"/>
                  <a:gd name="connsiteY8" fmla="*/ 260094 h 325252"/>
                  <a:gd name="connsiteX9" fmla="*/ 260426 w 325329"/>
                  <a:gd name="connsiteY9" fmla="*/ 162626 h 32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29" h="325252">
                    <a:moveTo>
                      <a:pt x="162665" y="0"/>
                    </a:moveTo>
                    <a:cubicBezTo>
                      <a:pt x="252551" y="0"/>
                      <a:pt x="325600" y="73033"/>
                      <a:pt x="325329" y="162898"/>
                    </a:cubicBezTo>
                    <a:cubicBezTo>
                      <a:pt x="325057" y="252220"/>
                      <a:pt x="252008" y="324981"/>
                      <a:pt x="162665" y="325253"/>
                    </a:cubicBezTo>
                    <a:cubicBezTo>
                      <a:pt x="72779" y="325253"/>
                      <a:pt x="-271" y="251949"/>
                      <a:pt x="1" y="162083"/>
                    </a:cubicBezTo>
                    <a:cubicBezTo>
                      <a:pt x="272" y="73033"/>
                      <a:pt x="73322" y="0"/>
                      <a:pt x="162665" y="0"/>
                    </a:cubicBezTo>
                    <a:close/>
                    <a:moveTo>
                      <a:pt x="260426" y="162626"/>
                    </a:moveTo>
                    <a:cubicBezTo>
                      <a:pt x="260426" y="108870"/>
                      <a:pt x="216705" y="65159"/>
                      <a:pt x="162936" y="64888"/>
                    </a:cubicBezTo>
                    <a:cubicBezTo>
                      <a:pt x="109168" y="64888"/>
                      <a:pt x="65447" y="108599"/>
                      <a:pt x="65175" y="162355"/>
                    </a:cubicBezTo>
                    <a:cubicBezTo>
                      <a:pt x="65175" y="216111"/>
                      <a:pt x="109168" y="260094"/>
                      <a:pt x="162665" y="260094"/>
                    </a:cubicBezTo>
                    <a:cubicBezTo>
                      <a:pt x="216433" y="260365"/>
                      <a:pt x="260426" y="216383"/>
                      <a:pt x="260426" y="162626"/>
                    </a:cubicBezTo>
                    <a:close/>
                  </a:path>
                </a:pathLst>
              </a:custGeom>
              <a:solidFill>
                <a:srgbClr val="7ABB57"/>
              </a:solidFill>
              <a:ln w="2705" cap="flat">
                <a:noFill/>
                <a:prstDash val="solid"/>
                <a:miter/>
              </a:ln>
            </p:spPr>
            <p:txBody>
              <a:bodyPr rtlCol="0" anchor="ctr"/>
              <a:lstStyle/>
              <a:p>
                <a:endParaRPr lang="en-US" dirty="0"/>
              </a:p>
            </p:txBody>
          </p:sp>
        </p:grpSp>
      </p:grpSp>
      <p:sp>
        <p:nvSpPr>
          <p:cNvPr id="50" name="TextBox 49">
            <a:extLst>
              <a:ext uri="{FF2B5EF4-FFF2-40B4-BE49-F238E27FC236}">
                <a16:creationId xmlns:a16="http://schemas.microsoft.com/office/drawing/2014/main" id="{3845A3A4-AB38-2E1F-EC28-20C76596172F}"/>
              </a:ext>
            </a:extLst>
          </p:cNvPr>
          <p:cNvSpPr txBox="1"/>
          <p:nvPr/>
        </p:nvSpPr>
        <p:spPr>
          <a:xfrm>
            <a:off x="553227" y="7005095"/>
            <a:ext cx="2058486" cy="2774477"/>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Basic understanding of how socio-economic impact business opportunities and challenges.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Ability to identify key socio-economic factors (such as employment rates, income levels, education rates, cultural norms, etc.) that may affect their business operations.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Awareness of the importance of aligning business decisions with the socio-economic context, such as choosing the right products/services, pricing, or marketing strategies.</a:t>
            </a:r>
          </a:p>
          <a:p>
            <a:pPr marL="184150" indent="-184150">
              <a:lnSpc>
                <a:spcPts val="1080"/>
              </a:lnSpc>
              <a:buClr>
                <a:srgbClr val="7ABB57"/>
              </a:buClr>
              <a:buFont typeface="+mj-lt"/>
              <a:buAutoNum type="arabicPeriod"/>
            </a:pPr>
            <a:endParaRPr lang="en-GB" sz="1100" kern="100" dirty="0">
              <a:solidFill>
                <a:srgbClr val="0C2D45"/>
              </a:solidFill>
              <a:effectLst/>
              <a:latin typeface="Calibri" panose="020F0502020204030204" pitchFamily="34" charset="0"/>
              <a:cs typeface="Calibri" panose="020F0502020204030204" pitchFamily="34" charset="0"/>
            </a:endParaRPr>
          </a:p>
        </p:txBody>
      </p:sp>
      <p:cxnSp>
        <p:nvCxnSpPr>
          <p:cNvPr id="51" name="Straight Connector 50">
            <a:extLst>
              <a:ext uri="{FF2B5EF4-FFF2-40B4-BE49-F238E27FC236}">
                <a16:creationId xmlns:a16="http://schemas.microsoft.com/office/drawing/2014/main" id="{3B68345D-0BAA-A38E-8C6F-C28F8E4EC7C3}"/>
              </a:ext>
            </a:extLst>
          </p:cNvPr>
          <p:cNvCxnSpPr>
            <a:cxnSpLocks/>
          </p:cNvCxnSpPr>
          <p:nvPr/>
        </p:nvCxnSpPr>
        <p:spPr>
          <a:xfrm>
            <a:off x="319925" y="6756830"/>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57898514-1C6E-7FC0-5678-5437D9B9F0C9}"/>
              </a:ext>
            </a:extLst>
          </p:cNvPr>
          <p:cNvSpPr txBox="1"/>
          <p:nvPr/>
        </p:nvSpPr>
        <p:spPr>
          <a:xfrm>
            <a:off x="553226" y="6555218"/>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3" name="Graphic 11">
            <a:extLst>
              <a:ext uri="{FF2B5EF4-FFF2-40B4-BE49-F238E27FC236}">
                <a16:creationId xmlns:a16="http://schemas.microsoft.com/office/drawing/2014/main" id="{B131E8AA-ACCE-DEAF-3A5D-C3AD579D696C}"/>
              </a:ext>
            </a:extLst>
          </p:cNvPr>
          <p:cNvGrpSpPr/>
          <p:nvPr/>
        </p:nvGrpSpPr>
        <p:grpSpPr>
          <a:xfrm>
            <a:off x="576765" y="6659392"/>
            <a:ext cx="584807" cy="179396"/>
            <a:chOff x="4658278" y="6932880"/>
            <a:chExt cx="584807" cy="179396"/>
          </a:xfrm>
          <a:solidFill>
            <a:srgbClr val="0C2D45"/>
          </a:solidFill>
        </p:grpSpPr>
        <p:sp>
          <p:nvSpPr>
            <p:cNvPr id="54" name="Freeform 53">
              <a:extLst>
                <a:ext uri="{FF2B5EF4-FFF2-40B4-BE49-F238E27FC236}">
                  <a16:creationId xmlns:a16="http://schemas.microsoft.com/office/drawing/2014/main" id="{BA95BEC0-12BD-C47F-0A6B-CC24E66E0B99}"/>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F69BB58-8299-F926-99AE-A67B54AA13DC}"/>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5" name="Graphic 11">
              <a:extLst>
                <a:ext uri="{FF2B5EF4-FFF2-40B4-BE49-F238E27FC236}">
                  <a16:creationId xmlns:a16="http://schemas.microsoft.com/office/drawing/2014/main" id="{5A410A19-9DB2-61C8-4A44-DF12B106ACB4}"/>
                </a:ext>
              </a:extLst>
            </p:cNvPr>
            <p:cNvGrpSpPr/>
            <p:nvPr/>
          </p:nvGrpSpPr>
          <p:grpSpPr>
            <a:xfrm>
              <a:off x="4658278" y="6932880"/>
              <a:ext cx="179396" cy="179396"/>
              <a:chOff x="4658278" y="6932880"/>
              <a:chExt cx="179396" cy="179396"/>
            </a:xfrm>
            <a:grpFill/>
          </p:grpSpPr>
          <p:sp>
            <p:nvSpPr>
              <p:cNvPr id="66" name="Freeform 65">
                <a:extLst>
                  <a:ext uri="{FF2B5EF4-FFF2-40B4-BE49-F238E27FC236}">
                    <a16:creationId xmlns:a16="http://schemas.microsoft.com/office/drawing/2014/main" id="{69B7416C-AF74-03B1-AB71-4204E217B231}"/>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8B5AA13D-07D6-DDD3-4F18-F1F67AC7D1B6}"/>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68" name="TextBox 67">
            <a:extLst>
              <a:ext uri="{FF2B5EF4-FFF2-40B4-BE49-F238E27FC236}">
                <a16:creationId xmlns:a16="http://schemas.microsoft.com/office/drawing/2014/main" id="{1D9BD973-D202-94DC-10A7-D0C4394F7BCE}"/>
              </a:ext>
            </a:extLst>
          </p:cNvPr>
          <p:cNvSpPr txBox="1"/>
          <p:nvPr/>
        </p:nvSpPr>
        <p:spPr>
          <a:xfrm>
            <a:off x="2821766" y="7005095"/>
            <a:ext cx="2058487" cy="2915542"/>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conduct a detailed analysis of the socio-economic context and its implications for their business strategy and operations.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to adapt and innovate their business model, products, or services based on the socio-economic context to meet local needs and seize market opportunities.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Understanding of how their business can contribute to socio-economic development in the country, such as creating jobs, fostering skills development, or supporting local suppliers.</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915ACA33-4821-03D9-038D-5622002488FB}"/>
              </a:ext>
            </a:extLst>
          </p:cNvPr>
          <p:cNvSpPr txBox="1"/>
          <p:nvPr/>
        </p:nvSpPr>
        <p:spPr>
          <a:xfrm>
            <a:off x="2821766" y="6555218"/>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70" name="Graphic 11">
            <a:extLst>
              <a:ext uri="{FF2B5EF4-FFF2-40B4-BE49-F238E27FC236}">
                <a16:creationId xmlns:a16="http://schemas.microsoft.com/office/drawing/2014/main" id="{08ACDCDF-3641-166C-8FCD-863B063220BE}"/>
              </a:ext>
            </a:extLst>
          </p:cNvPr>
          <p:cNvGrpSpPr/>
          <p:nvPr/>
        </p:nvGrpSpPr>
        <p:grpSpPr>
          <a:xfrm>
            <a:off x="2856276" y="6659392"/>
            <a:ext cx="584807" cy="179396"/>
            <a:chOff x="5525753" y="6932880"/>
            <a:chExt cx="584807" cy="179396"/>
          </a:xfrm>
          <a:solidFill>
            <a:srgbClr val="0C2D45"/>
          </a:solidFill>
        </p:grpSpPr>
        <p:grpSp>
          <p:nvGrpSpPr>
            <p:cNvPr id="71" name="Graphic 11">
              <a:extLst>
                <a:ext uri="{FF2B5EF4-FFF2-40B4-BE49-F238E27FC236}">
                  <a16:creationId xmlns:a16="http://schemas.microsoft.com/office/drawing/2014/main" id="{0EA5AE1B-4E39-7392-202D-D468DD4204EA}"/>
                </a:ext>
              </a:extLst>
            </p:cNvPr>
            <p:cNvGrpSpPr/>
            <p:nvPr/>
          </p:nvGrpSpPr>
          <p:grpSpPr>
            <a:xfrm>
              <a:off x="5728754" y="6933470"/>
              <a:ext cx="178805" cy="178806"/>
              <a:chOff x="5728754" y="6933470"/>
              <a:chExt cx="178805" cy="178806"/>
            </a:xfrm>
            <a:grpFill/>
          </p:grpSpPr>
          <p:sp>
            <p:nvSpPr>
              <p:cNvPr id="76" name="Freeform 75">
                <a:extLst>
                  <a:ext uri="{FF2B5EF4-FFF2-40B4-BE49-F238E27FC236}">
                    <a16:creationId xmlns:a16="http://schemas.microsoft.com/office/drawing/2014/main" id="{49675C55-3C77-12EA-0542-8CD277516007}"/>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986631E-2787-44B5-17D4-E677DE69E706}"/>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72" name="Freeform 71">
              <a:extLst>
                <a:ext uri="{FF2B5EF4-FFF2-40B4-BE49-F238E27FC236}">
                  <a16:creationId xmlns:a16="http://schemas.microsoft.com/office/drawing/2014/main" id="{B81790E6-7518-AD78-5835-9C75C662FB6E}"/>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73" name="Graphic 11">
              <a:extLst>
                <a:ext uri="{FF2B5EF4-FFF2-40B4-BE49-F238E27FC236}">
                  <a16:creationId xmlns:a16="http://schemas.microsoft.com/office/drawing/2014/main" id="{92EED298-1B34-7C17-9113-9CE477B09061}"/>
                </a:ext>
              </a:extLst>
            </p:cNvPr>
            <p:cNvGrpSpPr/>
            <p:nvPr/>
          </p:nvGrpSpPr>
          <p:grpSpPr>
            <a:xfrm>
              <a:off x="5525753" y="6932880"/>
              <a:ext cx="179396" cy="179396"/>
              <a:chOff x="5525753" y="6932880"/>
              <a:chExt cx="179396" cy="179396"/>
            </a:xfrm>
            <a:grpFill/>
          </p:grpSpPr>
          <p:sp>
            <p:nvSpPr>
              <p:cNvPr id="74" name="Freeform 73">
                <a:extLst>
                  <a:ext uri="{FF2B5EF4-FFF2-40B4-BE49-F238E27FC236}">
                    <a16:creationId xmlns:a16="http://schemas.microsoft.com/office/drawing/2014/main" id="{CDEA298A-0C48-37F7-87F4-821D8B8DDAC2}"/>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E7CE3AFA-2ABC-B036-B1C4-9E7BD5D29F22}"/>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78" name="TextBox 77">
            <a:extLst>
              <a:ext uri="{FF2B5EF4-FFF2-40B4-BE49-F238E27FC236}">
                <a16:creationId xmlns:a16="http://schemas.microsoft.com/office/drawing/2014/main" id="{5BDE64DC-7FEA-6150-2766-0263F0D661D7}"/>
              </a:ext>
            </a:extLst>
          </p:cNvPr>
          <p:cNvSpPr txBox="1"/>
          <p:nvPr/>
        </p:nvSpPr>
        <p:spPr>
          <a:xfrm>
            <a:off x="5194454" y="7005095"/>
            <a:ext cx="2058487" cy="3338735"/>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Expertise in leveraging the socio-economic context to differentiate their business, drive innovation, and create social and economic value.</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engage with diverse stakeholders (e.g., customers, partners, government agencies, non-profit organizations) to understand their needs and aspirations, build mutually beneficial relationships, and influence socio-economic policies and practices.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Capability to serve as a role model and advocate for responsible and inclusive entrepreneurship, contributing to a more sustainable and equitable socio-economic environment.</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cxnSp>
        <p:nvCxnSpPr>
          <p:cNvPr id="79" name="Straight Connector 78">
            <a:extLst>
              <a:ext uri="{FF2B5EF4-FFF2-40B4-BE49-F238E27FC236}">
                <a16:creationId xmlns:a16="http://schemas.microsoft.com/office/drawing/2014/main" id="{8DDAC437-3F9B-88E9-7F01-5CE59369C6F5}"/>
              </a:ext>
            </a:extLst>
          </p:cNvPr>
          <p:cNvCxnSpPr>
            <a:cxnSpLocks/>
          </p:cNvCxnSpPr>
          <p:nvPr/>
        </p:nvCxnSpPr>
        <p:spPr>
          <a:xfrm>
            <a:off x="20570" y="10202765"/>
            <a:ext cx="7065318"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6E581A8C-2A7A-C2A7-958C-DC94E0308B4D}"/>
              </a:ext>
            </a:extLst>
          </p:cNvPr>
          <p:cNvSpPr txBox="1"/>
          <p:nvPr/>
        </p:nvSpPr>
        <p:spPr>
          <a:xfrm>
            <a:off x="5194454" y="6555218"/>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81" name="Graphic 11">
            <a:extLst>
              <a:ext uri="{FF2B5EF4-FFF2-40B4-BE49-F238E27FC236}">
                <a16:creationId xmlns:a16="http://schemas.microsoft.com/office/drawing/2014/main" id="{B436AAF7-C2E4-AB7D-610F-B54F13FFF835}"/>
              </a:ext>
            </a:extLst>
          </p:cNvPr>
          <p:cNvGrpSpPr/>
          <p:nvPr/>
        </p:nvGrpSpPr>
        <p:grpSpPr>
          <a:xfrm>
            <a:off x="5214416" y="6659392"/>
            <a:ext cx="584807" cy="179396"/>
            <a:chOff x="6392638" y="6932880"/>
            <a:chExt cx="584807" cy="179396"/>
          </a:xfrm>
          <a:solidFill>
            <a:srgbClr val="915F9E"/>
          </a:solidFill>
        </p:grpSpPr>
        <p:grpSp>
          <p:nvGrpSpPr>
            <p:cNvPr id="85" name="Graphic 11">
              <a:extLst>
                <a:ext uri="{FF2B5EF4-FFF2-40B4-BE49-F238E27FC236}">
                  <a16:creationId xmlns:a16="http://schemas.microsoft.com/office/drawing/2014/main" id="{68C437EE-883B-8574-2FA7-DCE067B95B8C}"/>
                </a:ext>
              </a:extLst>
            </p:cNvPr>
            <p:cNvGrpSpPr/>
            <p:nvPr/>
          </p:nvGrpSpPr>
          <p:grpSpPr>
            <a:xfrm>
              <a:off x="6595639" y="6933470"/>
              <a:ext cx="178806" cy="178806"/>
              <a:chOff x="6595639" y="6933470"/>
              <a:chExt cx="178806" cy="178806"/>
            </a:xfrm>
            <a:grpFill/>
          </p:grpSpPr>
          <p:sp>
            <p:nvSpPr>
              <p:cNvPr id="92" name="Freeform 91">
                <a:extLst>
                  <a:ext uri="{FF2B5EF4-FFF2-40B4-BE49-F238E27FC236}">
                    <a16:creationId xmlns:a16="http://schemas.microsoft.com/office/drawing/2014/main" id="{CAF92FCA-B680-639A-0404-9EDDB0B80F62}"/>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B9EC7EB2-A2AB-4833-AF51-C9C70A8B4014}"/>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86" name="Graphic 11">
              <a:extLst>
                <a:ext uri="{FF2B5EF4-FFF2-40B4-BE49-F238E27FC236}">
                  <a16:creationId xmlns:a16="http://schemas.microsoft.com/office/drawing/2014/main" id="{1CE50D31-BCAF-3FF3-8A3F-5CFF8F97155E}"/>
                </a:ext>
              </a:extLst>
            </p:cNvPr>
            <p:cNvGrpSpPr/>
            <p:nvPr/>
          </p:nvGrpSpPr>
          <p:grpSpPr>
            <a:xfrm>
              <a:off x="6798050" y="6933470"/>
              <a:ext cx="179395" cy="178806"/>
              <a:chOff x="6798050" y="6933470"/>
              <a:chExt cx="179395" cy="178806"/>
            </a:xfrm>
            <a:grpFill/>
          </p:grpSpPr>
          <p:sp>
            <p:nvSpPr>
              <p:cNvPr id="90" name="Freeform 89">
                <a:extLst>
                  <a:ext uri="{FF2B5EF4-FFF2-40B4-BE49-F238E27FC236}">
                    <a16:creationId xmlns:a16="http://schemas.microsoft.com/office/drawing/2014/main" id="{0723D441-5867-FDDD-9CCF-4634715DBB4F}"/>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A55B215-E8D7-CD0D-1D42-C1504C40BDDC}"/>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87" name="Graphic 11">
              <a:extLst>
                <a:ext uri="{FF2B5EF4-FFF2-40B4-BE49-F238E27FC236}">
                  <a16:creationId xmlns:a16="http://schemas.microsoft.com/office/drawing/2014/main" id="{2FBB82BC-503C-B711-D7FD-E253E9A81130}"/>
                </a:ext>
              </a:extLst>
            </p:cNvPr>
            <p:cNvGrpSpPr/>
            <p:nvPr/>
          </p:nvGrpSpPr>
          <p:grpSpPr>
            <a:xfrm>
              <a:off x="6392638" y="6932880"/>
              <a:ext cx="179396" cy="179396"/>
              <a:chOff x="6392638" y="6932880"/>
              <a:chExt cx="179396" cy="179396"/>
            </a:xfrm>
            <a:grpFill/>
          </p:grpSpPr>
          <p:sp>
            <p:nvSpPr>
              <p:cNvPr id="88" name="Freeform 87">
                <a:extLst>
                  <a:ext uri="{FF2B5EF4-FFF2-40B4-BE49-F238E27FC236}">
                    <a16:creationId xmlns:a16="http://schemas.microsoft.com/office/drawing/2014/main" id="{1EBA4489-E64C-805C-3774-1A1EB1F7A1EF}"/>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65F7D7EB-6AC7-FC34-BBED-2270DDFEDC2D}"/>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94" name="Straight Connector 93">
            <a:extLst>
              <a:ext uri="{FF2B5EF4-FFF2-40B4-BE49-F238E27FC236}">
                <a16:creationId xmlns:a16="http://schemas.microsoft.com/office/drawing/2014/main" id="{78094FDE-41A6-BD9B-CF33-19583994D73C}"/>
              </a:ext>
            </a:extLst>
          </p:cNvPr>
          <p:cNvCxnSpPr>
            <a:cxnSpLocks/>
          </p:cNvCxnSpPr>
          <p:nvPr/>
        </p:nvCxnSpPr>
        <p:spPr>
          <a:xfrm flipV="1">
            <a:off x="2676038" y="6756831"/>
            <a:ext cx="0" cy="338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5EC24F5-F0B8-670E-07A9-1C201D2949A7}"/>
              </a:ext>
            </a:extLst>
          </p:cNvPr>
          <p:cNvCxnSpPr>
            <a:cxnSpLocks/>
          </p:cNvCxnSpPr>
          <p:nvPr/>
        </p:nvCxnSpPr>
        <p:spPr>
          <a:xfrm flipV="1">
            <a:off x="5038861" y="6756831"/>
            <a:ext cx="0" cy="338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71F984D-067B-F0A8-4A6A-94B6097A967A}"/>
              </a:ext>
            </a:extLst>
          </p:cNvPr>
          <p:cNvCxnSpPr>
            <a:cxnSpLocks/>
          </p:cNvCxnSpPr>
          <p:nvPr/>
        </p:nvCxnSpPr>
        <p:spPr>
          <a:xfrm flipV="1">
            <a:off x="319925" y="6135169"/>
            <a:ext cx="0" cy="621661"/>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4F7DBB2-9537-576D-5DEA-507C3B6AF835}"/>
              </a:ext>
            </a:extLst>
          </p:cNvPr>
          <p:cNvSpPr txBox="1"/>
          <p:nvPr/>
        </p:nvSpPr>
        <p:spPr>
          <a:xfrm>
            <a:off x="241377" y="6057246"/>
            <a:ext cx="4434265" cy="338554"/>
          </a:xfrm>
          <a:prstGeom prst="rect">
            <a:avLst/>
          </a:prstGeom>
          <a:noFill/>
        </p:spPr>
        <p:txBody>
          <a:bodyPr wrap="square">
            <a:spAutoFit/>
          </a:bodyPr>
          <a:lstStyle/>
          <a:p>
            <a:pPr>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	Socio-Economic Analysis</a:t>
            </a:r>
            <a:r>
              <a:rPr lang="en-US" sz="1600" b="1" dirty="0">
                <a:solidFill>
                  <a:srgbClr val="7ABB57"/>
                </a:solidFill>
                <a:highlight>
                  <a:srgbClr val="7ABB57"/>
                </a:highlight>
                <a:latin typeface="Calibri" panose="020F0502020204030204" pitchFamily="34" charset="0"/>
                <a:cs typeface="Calibri" panose="020F0502020204030204" pitchFamily="34" charset="0"/>
              </a:rPr>
              <a:t>.</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110" name="Slide Number Placeholder 4">
            <a:extLst>
              <a:ext uri="{FF2B5EF4-FFF2-40B4-BE49-F238E27FC236}">
                <a16:creationId xmlns:a16="http://schemas.microsoft.com/office/drawing/2014/main" id="{367B5C9F-7367-E447-49DF-57E9DB59443E}"/>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27</a:t>
            </a:fld>
            <a:endParaRPr lang="en-US" dirty="0"/>
          </a:p>
        </p:txBody>
      </p:sp>
    </p:spTree>
    <p:extLst>
      <p:ext uri="{BB962C8B-B14F-4D97-AF65-F5344CB8AC3E}">
        <p14:creationId xmlns:p14="http://schemas.microsoft.com/office/powerpoint/2010/main" val="4023279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FC18D65C-34B3-C08E-D19E-1AF2F938DB9C}"/>
              </a:ext>
            </a:extLst>
          </p:cNvPr>
          <p:cNvSpPr txBox="1"/>
          <p:nvPr/>
        </p:nvSpPr>
        <p:spPr>
          <a:xfrm>
            <a:off x="534722" y="2959861"/>
            <a:ext cx="2058486" cy="2351285"/>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Basic understanding of the importance of social goals in entrepreneurship and how they can add value to their business.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Ability to identify basic social goals that align with their business mission and the needs of their community.</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Awareness of simple strategies to achieve these social goals, such as corporate social responsibility initiatives or community engagement activities.</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57" name="Straight Connector 56">
            <a:extLst>
              <a:ext uri="{FF2B5EF4-FFF2-40B4-BE49-F238E27FC236}">
                <a16:creationId xmlns:a16="http://schemas.microsoft.com/office/drawing/2014/main" id="{8CF1C255-822E-C883-8B85-467928312681}"/>
              </a:ext>
            </a:extLst>
          </p:cNvPr>
          <p:cNvCxnSpPr>
            <a:cxnSpLocks/>
          </p:cNvCxnSpPr>
          <p:nvPr/>
        </p:nvCxnSpPr>
        <p:spPr>
          <a:xfrm>
            <a:off x="301420" y="2711596"/>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97A8C1E-AF4D-E550-8C3A-D3201996A4BE}"/>
              </a:ext>
            </a:extLst>
          </p:cNvPr>
          <p:cNvSpPr txBox="1"/>
          <p:nvPr/>
        </p:nvSpPr>
        <p:spPr>
          <a:xfrm>
            <a:off x="534721" y="2509984"/>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9" name="Graphic 11">
            <a:extLst>
              <a:ext uri="{FF2B5EF4-FFF2-40B4-BE49-F238E27FC236}">
                <a16:creationId xmlns:a16="http://schemas.microsoft.com/office/drawing/2014/main" id="{637F590D-8696-3836-60D7-AEA9FCB2E105}"/>
              </a:ext>
            </a:extLst>
          </p:cNvPr>
          <p:cNvGrpSpPr/>
          <p:nvPr/>
        </p:nvGrpSpPr>
        <p:grpSpPr>
          <a:xfrm>
            <a:off x="558260" y="2614158"/>
            <a:ext cx="584807" cy="179396"/>
            <a:chOff x="4658278" y="6932880"/>
            <a:chExt cx="584807" cy="179396"/>
          </a:xfrm>
          <a:solidFill>
            <a:srgbClr val="0C2D45"/>
          </a:solidFill>
        </p:grpSpPr>
        <p:sp>
          <p:nvSpPr>
            <p:cNvPr id="60" name="Freeform 59">
              <a:extLst>
                <a:ext uri="{FF2B5EF4-FFF2-40B4-BE49-F238E27FC236}">
                  <a16:creationId xmlns:a16="http://schemas.microsoft.com/office/drawing/2014/main" id="{C3B35064-052A-07F4-CF63-AA45DF4CE942}"/>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22576AB2-8088-FE70-7845-8721C2DFB8B7}"/>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2" name="Graphic 11">
              <a:extLst>
                <a:ext uri="{FF2B5EF4-FFF2-40B4-BE49-F238E27FC236}">
                  <a16:creationId xmlns:a16="http://schemas.microsoft.com/office/drawing/2014/main" id="{6A55C0E7-5678-C3F4-63CB-30EBA2E7EC48}"/>
                </a:ext>
              </a:extLst>
            </p:cNvPr>
            <p:cNvGrpSpPr/>
            <p:nvPr/>
          </p:nvGrpSpPr>
          <p:grpSpPr>
            <a:xfrm>
              <a:off x="4658278" y="6932880"/>
              <a:ext cx="179396" cy="179396"/>
              <a:chOff x="4658278" y="6932880"/>
              <a:chExt cx="179396" cy="179396"/>
            </a:xfrm>
            <a:grpFill/>
          </p:grpSpPr>
          <p:sp>
            <p:nvSpPr>
              <p:cNvPr id="63" name="Freeform 62">
                <a:extLst>
                  <a:ext uri="{FF2B5EF4-FFF2-40B4-BE49-F238E27FC236}">
                    <a16:creationId xmlns:a16="http://schemas.microsoft.com/office/drawing/2014/main" id="{0DA3227B-AF5B-FC97-31FE-0E730F1D8F2D}"/>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B1DE9178-446D-31CD-9C79-699AD341B1D1}"/>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82" name="TextBox 81">
            <a:extLst>
              <a:ext uri="{FF2B5EF4-FFF2-40B4-BE49-F238E27FC236}">
                <a16:creationId xmlns:a16="http://schemas.microsoft.com/office/drawing/2014/main" id="{8FC28E6E-E28B-A20F-ED78-9BD1DD0B497E}"/>
              </a:ext>
            </a:extLst>
          </p:cNvPr>
          <p:cNvSpPr txBox="1"/>
          <p:nvPr/>
        </p:nvSpPr>
        <p:spPr>
          <a:xfrm>
            <a:off x="2803261" y="2959861"/>
            <a:ext cx="2152770" cy="2492349"/>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set clear, specific, and measurable social goals that reflect the mission of their business and the socio-economic needs of their community.</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to integrate these social goals into their business strategy, operations, and performance metrics.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Understanding of the role of partnerships, stakeholder engagement, and innovation in achieving social goals, as well as the potential benefits and challenges.</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sp>
        <p:nvSpPr>
          <p:cNvPr id="84" name="TextBox 83">
            <a:extLst>
              <a:ext uri="{FF2B5EF4-FFF2-40B4-BE49-F238E27FC236}">
                <a16:creationId xmlns:a16="http://schemas.microsoft.com/office/drawing/2014/main" id="{1F480AB3-41EC-EE7A-F724-A2DDED02A502}"/>
              </a:ext>
            </a:extLst>
          </p:cNvPr>
          <p:cNvSpPr txBox="1"/>
          <p:nvPr/>
        </p:nvSpPr>
        <p:spPr>
          <a:xfrm>
            <a:off x="2803261" y="2509984"/>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99" name="Graphic 11">
            <a:extLst>
              <a:ext uri="{FF2B5EF4-FFF2-40B4-BE49-F238E27FC236}">
                <a16:creationId xmlns:a16="http://schemas.microsoft.com/office/drawing/2014/main" id="{5EB5BCD7-9A02-9795-62B3-394F8F8F52A2}"/>
              </a:ext>
            </a:extLst>
          </p:cNvPr>
          <p:cNvGrpSpPr/>
          <p:nvPr/>
        </p:nvGrpSpPr>
        <p:grpSpPr>
          <a:xfrm>
            <a:off x="2837771" y="2614158"/>
            <a:ext cx="584807" cy="179396"/>
            <a:chOff x="5525753" y="6932880"/>
            <a:chExt cx="584807" cy="179396"/>
          </a:xfrm>
          <a:solidFill>
            <a:srgbClr val="0C2D45"/>
          </a:solidFill>
        </p:grpSpPr>
        <p:grpSp>
          <p:nvGrpSpPr>
            <p:cNvPr id="100" name="Graphic 11">
              <a:extLst>
                <a:ext uri="{FF2B5EF4-FFF2-40B4-BE49-F238E27FC236}">
                  <a16:creationId xmlns:a16="http://schemas.microsoft.com/office/drawing/2014/main" id="{D0BB8772-417E-C42F-A163-E2800C73B7F1}"/>
                </a:ext>
              </a:extLst>
            </p:cNvPr>
            <p:cNvGrpSpPr/>
            <p:nvPr/>
          </p:nvGrpSpPr>
          <p:grpSpPr>
            <a:xfrm>
              <a:off x="5728754" y="6933470"/>
              <a:ext cx="178805" cy="178806"/>
              <a:chOff x="5728754" y="6933470"/>
              <a:chExt cx="178805" cy="178806"/>
            </a:xfrm>
            <a:grpFill/>
          </p:grpSpPr>
          <p:sp>
            <p:nvSpPr>
              <p:cNvPr id="105" name="Freeform 104">
                <a:extLst>
                  <a:ext uri="{FF2B5EF4-FFF2-40B4-BE49-F238E27FC236}">
                    <a16:creationId xmlns:a16="http://schemas.microsoft.com/office/drawing/2014/main" id="{78757A1B-FF8A-CCC1-6656-52DE3BDA1DAE}"/>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E5EBF736-2925-5097-3A27-8FA29547CC0E}"/>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101" name="Freeform 100">
              <a:extLst>
                <a:ext uri="{FF2B5EF4-FFF2-40B4-BE49-F238E27FC236}">
                  <a16:creationId xmlns:a16="http://schemas.microsoft.com/office/drawing/2014/main" id="{C1F7765A-9CE0-A349-952B-B1CAB87C8370}"/>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102" name="Graphic 11">
              <a:extLst>
                <a:ext uri="{FF2B5EF4-FFF2-40B4-BE49-F238E27FC236}">
                  <a16:creationId xmlns:a16="http://schemas.microsoft.com/office/drawing/2014/main" id="{32637506-EF2E-328D-0960-1335FD85FD3C}"/>
                </a:ext>
              </a:extLst>
            </p:cNvPr>
            <p:cNvGrpSpPr/>
            <p:nvPr/>
          </p:nvGrpSpPr>
          <p:grpSpPr>
            <a:xfrm>
              <a:off x="5525753" y="6932880"/>
              <a:ext cx="179396" cy="179396"/>
              <a:chOff x="5525753" y="6932880"/>
              <a:chExt cx="179396" cy="179396"/>
            </a:xfrm>
            <a:grpFill/>
          </p:grpSpPr>
          <p:sp>
            <p:nvSpPr>
              <p:cNvPr id="103" name="Freeform 102">
                <a:extLst>
                  <a:ext uri="{FF2B5EF4-FFF2-40B4-BE49-F238E27FC236}">
                    <a16:creationId xmlns:a16="http://schemas.microsoft.com/office/drawing/2014/main" id="{C2EB2CE7-5BFD-4558-E47B-7A91EE4121BF}"/>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F99E150-F478-2021-6078-62D81654B069}"/>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107" name="TextBox 106">
            <a:extLst>
              <a:ext uri="{FF2B5EF4-FFF2-40B4-BE49-F238E27FC236}">
                <a16:creationId xmlns:a16="http://schemas.microsoft.com/office/drawing/2014/main" id="{3F29B93B-8577-3EF7-FBC7-D650286E9524}"/>
              </a:ext>
            </a:extLst>
          </p:cNvPr>
          <p:cNvSpPr txBox="1"/>
          <p:nvPr/>
        </p:nvSpPr>
        <p:spPr>
          <a:xfrm>
            <a:off x="5175949" y="2959861"/>
            <a:ext cx="2207229" cy="3197670"/>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Expertise in strategically leveraging social goals to differentiate their business, drive social innovation, and create shared value for their stakeholders.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engage, inspire, and collaborate with diverse stakeholders (e.g., employees, customers, partners, community members) to achieve their social goals and create positive social impact.</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Capability to serve as a role model and advocate for social entrepreneurship within the entrepreneur community, contributing to a more inclusive, sustainable, and socially impactful entrepreneurial ecosystem.</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108" name="Straight Connector 107">
            <a:extLst>
              <a:ext uri="{FF2B5EF4-FFF2-40B4-BE49-F238E27FC236}">
                <a16:creationId xmlns:a16="http://schemas.microsoft.com/office/drawing/2014/main" id="{624944EE-1F8B-D75E-ED20-BEC67484FB5D}"/>
              </a:ext>
            </a:extLst>
          </p:cNvPr>
          <p:cNvCxnSpPr>
            <a:cxnSpLocks/>
          </p:cNvCxnSpPr>
          <p:nvPr/>
        </p:nvCxnSpPr>
        <p:spPr>
          <a:xfrm>
            <a:off x="-1" y="5943710"/>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02738E1-5189-6AC4-82C7-943E1C657A1E}"/>
              </a:ext>
            </a:extLst>
          </p:cNvPr>
          <p:cNvSpPr txBox="1"/>
          <p:nvPr/>
        </p:nvSpPr>
        <p:spPr>
          <a:xfrm>
            <a:off x="5175949" y="2509984"/>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133" name="Graphic 11">
            <a:extLst>
              <a:ext uri="{FF2B5EF4-FFF2-40B4-BE49-F238E27FC236}">
                <a16:creationId xmlns:a16="http://schemas.microsoft.com/office/drawing/2014/main" id="{281E4E3B-87DD-4411-3920-1B5902AF2386}"/>
              </a:ext>
            </a:extLst>
          </p:cNvPr>
          <p:cNvGrpSpPr/>
          <p:nvPr/>
        </p:nvGrpSpPr>
        <p:grpSpPr>
          <a:xfrm>
            <a:off x="5195911" y="2614158"/>
            <a:ext cx="584807" cy="179396"/>
            <a:chOff x="6392638" y="6932880"/>
            <a:chExt cx="584807" cy="179396"/>
          </a:xfrm>
          <a:solidFill>
            <a:srgbClr val="915F9E"/>
          </a:solidFill>
        </p:grpSpPr>
        <p:grpSp>
          <p:nvGrpSpPr>
            <p:cNvPr id="134" name="Graphic 11">
              <a:extLst>
                <a:ext uri="{FF2B5EF4-FFF2-40B4-BE49-F238E27FC236}">
                  <a16:creationId xmlns:a16="http://schemas.microsoft.com/office/drawing/2014/main" id="{7DC79B7D-18FB-E585-1326-28AB75AC7464}"/>
                </a:ext>
              </a:extLst>
            </p:cNvPr>
            <p:cNvGrpSpPr/>
            <p:nvPr/>
          </p:nvGrpSpPr>
          <p:grpSpPr>
            <a:xfrm>
              <a:off x="6595639" y="6933470"/>
              <a:ext cx="178806" cy="178806"/>
              <a:chOff x="6595639" y="6933470"/>
              <a:chExt cx="178806" cy="178806"/>
            </a:xfrm>
            <a:grpFill/>
          </p:grpSpPr>
          <p:sp>
            <p:nvSpPr>
              <p:cNvPr id="141" name="Freeform 140">
                <a:extLst>
                  <a:ext uri="{FF2B5EF4-FFF2-40B4-BE49-F238E27FC236}">
                    <a16:creationId xmlns:a16="http://schemas.microsoft.com/office/drawing/2014/main" id="{FBDF2655-DD1B-2EF7-8158-563E03961E70}"/>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8F95266D-45F1-356C-E680-15B6EFF983E5}"/>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5" name="Graphic 11">
              <a:extLst>
                <a:ext uri="{FF2B5EF4-FFF2-40B4-BE49-F238E27FC236}">
                  <a16:creationId xmlns:a16="http://schemas.microsoft.com/office/drawing/2014/main" id="{380EC912-5269-0046-8CAA-DDE1701E3662}"/>
                </a:ext>
              </a:extLst>
            </p:cNvPr>
            <p:cNvGrpSpPr/>
            <p:nvPr/>
          </p:nvGrpSpPr>
          <p:grpSpPr>
            <a:xfrm>
              <a:off x="6798050" y="6933470"/>
              <a:ext cx="179395" cy="178806"/>
              <a:chOff x="6798050" y="6933470"/>
              <a:chExt cx="179395" cy="178806"/>
            </a:xfrm>
            <a:grpFill/>
          </p:grpSpPr>
          <p:sp>
            <p:nvSpPr>
              <p:cNvPr id="139" name="Freeform 138">
                <a:extLst>
                  <a:ext uri="{FF2B5EF4-FFF2-40B4-BE49-F238E27FC236}">
                    <a16:creationId xmlns:a16="http://schemas.microsoft.com/office/drawing/2014/main" id="{6E8730D4-ED77-871B-9BEA-5D571201938C}"/>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B0754FD7-F028-6F9B-2864-97F589EA2073}"/>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6" name="Graphic 11">
              <a:extLst>
                <a:ext uri="{FF2B5EF4-FFF2-40B4-BE49-F238E27FC236}">
                  <a16:creationId xmlns:a16="http://schemas.microsoft.com/office/drawing/2014/main" id="{DAF0D40E-AF55-DA4D-EE1B-B5D340384CC9}"/>
                </a:ext>
              </a:extLst>
            </p:cNvPr>
            <p:cNvGrpSpPr/>
            <p:nvPr/>
          </p:nvGrpSpPr>
          <p:grpSpPr>
            <a:xfrm>
              <a:off x="6392638" y="6932880"/>
              <a:ext cx="179396" cy="179396"/>
              <a:chOff x="6392638" y="6932880"/>
              <a:chExt cx="179396" cy="179396"/>
            </a:xfrm>
            <a:grpFill/>
          </p:grpSpPr>
          <p:sp>
            <p:nvSpPr>
              <p:cNvPr id="137" name="Freeform 136">
                <a:extLst>
                  <a:ext uri="{FF2B5EF4-FFF2-40B4-BE49-F238E27FC236}">
                    <a16:creationId xmlns:a16="http://schemas.microsoft.com/office/drawing/2014/main" id="{FC8FC451-248E-0671-4C28-ED587B78AECA}"/>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5E9411A1-F788-B8F8-7C95-73A413B89C68}"/>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2" name="Straight Connector 1">
            <a:extLst>
              <a:ext uri="{FF2B5EF4-FFF2-40B4-BE49-F238E27FC236}">
                <a16:creationId xmlns:a16="http://schemas.microsoft.com/office/drawing/2014/main" id="{53EC2DC9-8D87-8EF7-1A64-ABFF210D01B5}"/>
              </a:ext>
            </a:extLst>
          </p:cNvPr>
          <p:cNvCxnSpPr>
            <a:cxnSpLocks/>
          </p:cNvCxnSpPr>
          <p:nvPr/>
        </p:nvCxnSpPr>
        <p:spPr>
          <a:xfrm flipV="1">
            <a:off x="2657533" y="2711597"/>
            <a:ext cx="0" cy="320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EFE7EBB-42ED-3F87-9008-3E40CF1F02FE}"/>
              </a:ext>
            </a:extLst>
          </p:cNvPr>
          <p:cNvCxnSpPr>
            <a:cxnSpLocks/>
          </p:cNvCxnSpPr>
          <p:nvPr/>
        </p:nvCxnSpPr>
        <p:spPr>
          <a:xfrm flipV="1">
            <a:off x="5020356" y="2711597"/>
            <a:ext cx="0" cy="320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DC9AAF4-9065-9D5B-4EB7-B0F612B4ACCC}"/>
              </a:ext>
            </a:extLst>
          </p:cNvPr>
          <p:cNvCxnSpPr>
            <a:cxnSpLocks/>
          </p:cNvCxnSpPr>
          <p:nvPr/>
        </p:nvCxnSpPr>
        <p:spPr>
          <a:xfrm flipV="1">
            <a:off x="301420" y="2089935"/>
            <a:ext cx="0" cy="621661"/>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541785A-25A3-E028-D78A-A037D3E86A77}"/>
              </a:ext>
            </a:extLst>
          </p:cNvPr>
          <p:cNvSpPr txBox="1"/>
          <p:nvPr/>
        </p:nvSpPr>
        <p:spPr>
          <a:xfrm>
            <a:off x="222872" y="2012012"/>
            <a:ext cx="4679269" cy="338554"/>
          </a:xfrm>
          <a:prstGeom prst="rect">
            <a:avLst/>
          </a:prstGeom>
          <a:noFill/>
        </p:spPr>
        <p:txBody>
          <a:bodyPr wrap="square">
            <a:spAutoFit/>
          </a:bodyPr>
          <a:lstStyle/>
          <a:p>
            <a:pPr>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	Social Impact Entrepreneurship</a:t>
            </a:r>
            <a:r>
              <a:rPr lang="en-US" sz="1600" b="1" dirty="0">
                <a:solidFill>
                  <a:srgbClr val="7ABB57"/>
                </a:solidFill>
                <a:highlight>
                  <a:srgbClr val="7ABB57"/>
                </a:highlight>
                <a:latin typeface="Calibri" panose="020F0502020204030204" pitchFamily="34" charset="0"/>
                <a:cs typeface="Calibri" panose="020F0502020204030204" pitchFamily="34" charset="0"/>
              </a:rPr>
              <a:t>.</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3025529-66FC-4D4B-520F-25B25016C476}"/>
              </a:ext>
            </a:extLst>
          </p:cNvPr>
          <p:cNvSpPr/>
          <p:nvPr/>
        </p:nvSpPr>
        <p:spPr>
          <a:xfrm flipV="1">
            <a:off x="11846" y="1145548"/>
            <a:ext cx="7559674" cy="622119"/>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915F9E"/>
          </a:solidFill>
          <a:ln w="28891" cap="flat">
            <a:noFill/>
            <a:prstDash val="solid"/>
            <a:miter/>
          </a:ln>
        </p:spPr>
        <p:txBody>
          <a:bodyPr rtlCol="0" anchor="ctr"/>
          <a:lstStyle/>
          <a:p>
            <a:endParaRPr lang="en-US" dirty="0"/>
          </a:p>
        </p:txBody>
      </p:sp>
      <p:sp>
        <p:nvSpPr>
          <p:cNvPr id="33" name="TextBox 32">
            <a:extLst>
              <a:ext uri="{FF2B5EF4-FFF2-40B4-BE49-F238E27FC236}">
                <a16:creationId xmlns:a16="http://schemas.microsoft.com/office/drawing/2014/main" id="{080A815A-79E7-19EA-8897-E3B96399AA60}"/>
              </a:ext>
            </a:extLst>
          </p:cNvPr>
          <p:cNvSpPr txBox="1"/>
          <p:nvPr/>
        </p:nvSpPr>
        <p:spPr>
          <a:xfrm>
            <a:off x="470583" y="734179"/>
            <a:ext cx="4210249" cy="1033488"/>
          </a:xfrm>
          <a:prstGeom prst="rect">
            <a:avLst/>
          </a:prstGeom>
          <a:noFill/>
        </p:spPr>
        <p:txBody>
          <a:bodyPr wrap="square">
            <a:spAutoFit/>
          </a:bodyPr>
          <a:lstStyle/>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OVERCOMING SOCIO-</a:t>
            </a:r>
            <a:r>
              <a:rPr lang="de-DE" sz="2800" b="1" dirty="0">
                <a:solidFill>
                  <a:srgbClr val="7ABB57"/>
                </a:solidFill>
                <a:highlight>
                  <a:srgbClr val="7ABB57"/>
                </a:highlight>
                <a:latin typeface="Calibri" panose="020F0502020204030204" pitchFamily="34" charset="0"/>
                <a:cs typeface="Calibri" panose="020F0502020204030204" pitchFamily="34" charset="0"/>
              </a:rPr>
              <a:t>.</a:t>
            </a:r>
          </a:p>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ECONOMIC CHALLENGES</a:t>
            </a:r>
            <a:r>
              <a:rPr lang="de-DE" sz="2800" b="1" dirty="0">
                <a:solidFill>
                  <a:srgbClr val="7ABB57"/>
                </a:solidFill>
                <a:highlight>
                  <a:srgbClr val="7ABB57"/>
                </a:highlight>
                <a:latin typeface="Calibri" panose="020F0502020204030204" pitchFamily="34" charset="0"/>
                <a:cs typeface="Calibri" panose="020F0502020204030204" pitchFamily="34" charset="0"/>
              </a:rPr>
              <a:t>.</a:t>
            </a:r>
          </a:p>
          <a:p>
            <a:pPr>
              <a:lnSpc>
                <a:spcPts val="2380"/>
              </a:lnSpc>
            </a:pPr>
            <a:endParaRPr lang="de-DE" sz="2800" b="1" dirty="0">
              <a:solidFill>
                <a:srgbClr val="7ABB57"/>
              </a:solidFill>
              <a:highlight>
                <a:srgbClr val="7ABB57"/>
              </a:highlight>
              <a:latin typeface="Calibri" panose="020F0502020204030204" pitchFamily="34" charset="0"/>
              <a:cs typeface="Calibri" panose="020F0502020204030204" pitchFamily="34" charset="0"/>
            </a:endParaRPr>
          </a:p>
        </p:txBody>
      </p:sp>
      <p:grpSp>
        <p:nvGrpSpPr>
          <p:cNvPr id="34" name="Group 33">
            <a:extLst>
              <a:ext uri="{FF2B5EF4-FFF2-40B4-BE49-F238E27FC236}">
                <a16:creationId xmlns:a16="http://schemas.microsoft.com/office/drawing/2014/main" id="{464293E1-C370-72AA-30BD-05E80DFCE496}"/>
              </a:ext>
            </a:extLst>
          </p:cNvPr>
          <p:cNvGrpSpPr/>
          <p:nvPr/>
        </p:nvGrpSpPr>
        <p:grpSpPr>
          <a:xfrm>
            <a:off x="6238275" y="244683"/>
            <a:ext cx="838889" cy="838663"/>
            <a:chOff x="4723142" y="2254316"/>
            <a:chExt cx="1008541" cy="1008269"/>
          </a:xfrm>
          <a:solidFill>
            <a:srgbClr val="0C2D45"/>
          </a:solidFill>
        </p:grpSpPr>
        <p:grpSp>
          <p:nvGrpSpPr>
            <p:cNvPr id="35" name="Group 34">
              <a:extLst>
                <a:ext uri="{FF2B5EF4-FFF2-40B4-BE49-F238E27FC236}">
                  <a16:creationId xmlns:a16="http://schemas.microsoft.com/office/drawing/2014/main" id="{B31888E4-9014-2E41-1D21-F4A05A088F83}"/>
                </a:ext>
              </a:extLst>
            </p:cNvPr>
            <p:cNvGrpSpPr/>
            <p:nvPr/>
          </p:nvGrpSpPr>
          <p:grpSpPr>
            <a:xfrm>
              <a:off x="4723142" y="2254316"/>
              <a:ext cx="1008541" cy="1008269"/>
              <a:chOff x="4723142" y="2254316"/>
              <a:chExt cx="1008541" cy="1008269"/>
            </a:xfrm>
            <a:grpFill/>
          </p:grpSpPr>
          <p:sp>
            <p:nvSpPr>
              <p:cNvPr id="39" name="Freeform 38">
                <a:extLst>
                  <a:ext uri="{FF2B5EF4-FFF2-40B4-BE49-F238E27FC236}">
                    <a16:creationId xmlns:a16="http://schemas.microsoft.com/office/drawing/2014/main" id="{40B0D0F1-09B2-FA22-2FD5-13B5482FCEFD}"/>
                  </a:ext>
                </a:extLst>
              </p:cNvPr>
              <p:cNvSpPr/>
              <p:nvPr/>
            </p:nvSpPr>
            <p:spPr>
              <a:xfrm>
                <a:off x="4723142" y="2254316"/>
                <a:ext cx="1008541" cy="1008269"/>
              </a:xfrm>
              <a:custGeom>
                <a:avLst/>
                <a:gdLst>
                  <a:gd name="connsiteX0" fmla="*/ 92873 w 1008541"/>
                  <a:gd name="connsiteY0" fmla="*/ 366995 h 1008269"/>
                  <a:gd name="connsiteX1" fmla="*/ 75493 w 1008541"/>
                  <a:gd name="connsiteY1" fmla="*/ 202740 h 1008269"/>
                  <a:gd name="connsiteX2" fmla="*/ 231097 w 1008541"/>
                  <a:gd name="connsiteY2" fmla="*/ 185636 h 1008269"/>
                  <a:gd name="connsiteX3" fmla="*/ 243317 w 1008541"/>
                  <a:gd name="connsiteY3" fmla="*/ 357221 h 1008269"/>
                  <a:gd name="connsiteX4" fmla="*/ 306591 w 1008541"/>
                  <a:gd name="connsiteY4" fmla="*/ 343647 h 1008269"/>
                  <a:gd name="connsiteX5" fmla="*/ 391589 w 1008541"/>
                  <a:gd name="connsiteY5" fmla="*/ 279302 h 1008269"/>
                  <a:gd name="connsiteX6" fmla="*/ 422275 w 1008541"/>
                  <a:gd name="connsiteY6" fmla="*/ 259483 h 1008269"/>
                  <a:gd name="connsiteX7" fmla="*/ 422275 w 1008541"/>
                  <a:gd name="connsiteY7" fmla="*/ 241021 h 1008269"/>
                  <a:gd name="connsiteX8" fmla="*/ 431508 w 1008541"/>
                  <a:gd name="connsiteY8" fmla="*/ 228804 h 1008269"/>
                  <a:gd name="connsiteX9" fmla="*/ 459207 w 1008541"/>
                  <a:gd name="connsiteY9" fmla="*/ 222016 h 1008269"/>
                  <a:gd name="connsiteX10" fmla="*/ 467082 w 1008541"/>
                  <a:gd name="connsiteY10" fmla="*/ 214686 h 1008269"/>
                  <a:gd name="connsiteX11" fmla="*/ 484462 w 1008541"/>
                  <a:gd name="connsiteY11" fmla="*/ 172604 h 1008269"/>
                  <a:gd name="connsiteX12" fmla="*/ 483919 w 1008541"/>
                  <a:gd name="connsiteY12" fmla="*/ 160930 h 1008269"/>
                  <a:gd name="connsiteX13" fmla="*/ 465453 w 1008541"/>
                  <a:gd name="connsiteY13" fmla="*/ 130250 h 1008269"/>
                  <a:gd name="connsiteX14" fmla="*/ 552895 w 1008541"/>
                  <a:gd name="connsiteY14" fmla="*/ 42829 h 1008269"/>
                  <a:gd name="connsiteX15" fmla="*/ 583853 w 1008541"/>
                  <a:gd name="connsiteY15" fmla="*/ 61290 h 1008269"/>
                  <a:gd name="connsiteX16" fmla="*/ 595530 w 1008541"/>
                  <a:gd name="connsiteY16" fmla="*/ 61833 h 1008269"/>
                  <a:gd name="connsiteX17" fmla="*/ 636535 w 1008541"/>
                  <a:gd name="connsiteY17" fmla="*/ 44729 h 1008269"/>
                  <a:gd name="connsiteX18" fmla="*/ 644953 w 1008541"/>
                  <a:gd name="connsiteY18" fmla="*/ 35498 h 1008269"/>
                  <a:gd name="connsiteX19" fmla="*/ 652557 w 1008541"/>
                  <a:gd name="connsiteY19" fmla="*/ 5905 h 1008269"/>
                  <a:gd name="connsiteX20" fmla="*/ 659889 w 1008541"/>
                  <a:gd name="connsiteY20" fmla="*/ 204 h 1008269"/>
                  <a:gd name="connsiteX21" fmla="*/ 770685 w 1008541"/>
                  <a:gd name="connsiteY21" fmla="*/ 204 h 1008269"/>
                  <a:gd name="connsiteX22" fmla="*/ 778289 w 1008541"/>
                  <a:gd name="connsiteY22" fmla="*/ 6448 h 1008269"/>
                  <a:gd name="connsiteX23" fmla="*/ 787794 w 1008541"/>
                  <a:gd name="connsiteY23" fmla="*/ 40114 h 1008269"/>
                  <a:gd name="connsiteX24" fmla="*/ 819295 w 1008541"/>
                  <a:gd name="connsiteY24" fmla="*/ 54503 h 1008269"/>
                  <a:gd name="connsiteX25" fmla="*/ 864373 w 1008541"/>
                  <a:gd name="connsiteY25" fmla="*/ 50973 h 1008269"/>
                  <a:gd name="connsiteX26" fmla="*/ 877137 w 1008541"/>
                  <a:gd name="connsiteY26" fmla="*/ 43100 h 1008269"/>
                  <a:gd name="connsiteX27" fmla="*/ 964850 w 1008541"/>
                  <a:gd name="connsiteY27" fmla="*/ 131065 h 1008269"/>
                  <a:gd name="connsiteX28" fmla="*/ 946656 w 1008541"/>
                  <a:gd name="connsiteY28" fmla="*/ 161201 h 1008269"/>
                  <a:gd name="connsiteX29" fmla="*/ 946113 w 1008541"/>
                  <a:gd name="connsiteY29" fmla="*/ 172061 h 1008269"/>
                  <a:gd name="connsiteX30" fmla="*/ 963764 w 1008541"/>
                  <a:gd name="connsiteY30" fmla="*/ 214143 h 1008269"/>
                  <a:gd name="connsiteX31" fmla="*/ 972454 w 1008541"/>
                  <a:gd name="connsiteY31" fmla="*/ 222016 h 1008269"/>
                  <a:gd name="connsiteX32" fmla="*/ 1001782 w 1008541"/>
                  <a:gd name="connsiteY32" fmla="*/ 229618 h 1008269"/>
                  <a:gd name="connsiteX33" fmla="*/ 1008300 w 1008541"/>
                  <a:gd name="connsiteY33" fmla="*/ 237492 h 1008269"/>
                  <a:gd name="connsiteX34" fmla="*/ 1008300 w 1008541"/>
                  <a:gd name="connsiteY34" fmla="*/ 241564 h 1008269"/>
                  <a:gd name="connsiteX35" fmla="*/ 1008300 w 1008541"/>
                  <a:gd name="connsiteY35" fmla="*/ 997682 h 1008269"/>
                  <a:gd name="connsiteX36" fmla="*/ 1008300 w 1008541"/>
                  <a:gd name="connsiteY36" fmla="*/ 1008270 h 1008269"/>
                  <a:gd name="connsiteX37" fmla="*/ 997166 w 1008541"/>
                  <a:gd name="connsiteY37" fmla="*/ 1008270 h 1008269"/>
                  <a:gd name="connsiteX38" fmla="*/ 70062 w 1008541"/>
                  <a:gd name="connsiteY38" fmla="*/ 1008270 h 1008269"/>
                  <a:gd name="connsiteX39" fmla="*/ 0 w 1008541"/>
                  <a:gd name="connsiteY39" fmla="*/ 937681 h 1008269"/>
                  <a:gd name="connsiteX40" fmla="*/ 0 w 1008541"/>
                  <a:gd name="connsiteY40" fmla="*/ 510888 h 1008269"/>
                  <a:gd name="connsiteX41" fmla="*/ 90158 w 1008541"/>
                  <a:gd name="connsiteY41" fmla="*/ 369439 h 1008269"/>
                  <a:gd name="connsiteX42" fmla="*/ 92873 w 1008541"/>
                  <a:gd name="connsiteY42" fmla="*/ 366995 h 1008269"/>
                  <a:gd name="connsiteX43" fmla="*/ 120844 w 1008541"/>
                  <a:gd name="connsiteY43" fmla="*/ 974876 h 1008269"/>
                  <a:gd name="connsiteX44" fmla="*/ 974898 w 1008541"/>
                  <a:gd name="connsiteY44" fmla="*/ 974876 h 1008269"/>
                  <a:gd name="connsiteX45" fmla="*/ 974898 w 1008541"/>
                  <a:gd name="connsiteY45" fmla="*/ 362923 h 1008269"/>
                  <a:gd name="connsiteX46" fmla="*/ 972454 w 1008541"/>
                  <a:gd name="connsiteY46" fmla="*/ 361022 h 1008269"/>
                  <a:gd name="connsiteX47" fmla="*/ 963221 w 1008541"/>
                  <a:gd name="connsiteY47" fmla="*/ 371611 h 1008269"/>
                  <a:gd name="connsiteX48" fmla="*/ 946113 w 1008541"/>
                  <a:gd name="connsiteY48" fmla="*/ 412607 h 1008269"/>
                  <a:gd name="connsiteX49" fmla="*/ 946656 w 1008541"/>
                  <a:gd name="connsiteY49" fmla="*/ 424281 h 1008269"/>
                  <a:gd name="connsiteX50" fmla="*/ 965122 w 1008541"/>
                  <a:gd name="connsiteY50" fmla="*/ 454689 h 1008269"/>
                  <a:gd name="connsiteX51" fmla="*/ 877408 w 1008541"/>
                  <a:gd name="connsiteY51" fmla="*/ 542382 h 1008269"/>
                  <a:gd name="connsiteX52" fmla="*/ 846994 w 1008541"/>
                  <a:gd name="connsiteY52" fmla="*/ 523920 h 1008269"/>
                  <a:gd name="connsiteX53" fmla="*/ 835316 w 1008541"/>
                  <a:gd name="connsiteY53" fmla="*/ 523377 h 1008269"/>
                  <a:gd name="connsiteX54" fmla="*/ 794311 w 1008541"/>
                  <a:gd name="connsiteY54" fmla="*/ 540753 h 1008269"/>
                  <a:gd name="connsiteX55" fmla="*/ 785893 w 1008541"/>
                  <a:gd name="connsiteY55" fmla="*/ 549984 h 1008269"/>
                  <a:gd name="connsiteX56" fmla="*/ 778289 w 1008541"/>
                  <a:gd name="connsiteY56" fmla="*/ 579577 h 1008269"/>
                  <a:gd name="connsiteX57" fmla="*/ 771229 w 1008541"/>
                  <a:gd name="connsiteY57" fmla="*/ 585278 h 1008269"/>
                  <a:gd name="connsiteX58" fmla="*/ 660432 w 1008541"/>
                  <a:gd name="connsiteY58" fmla="*/ 585278 h 1008269"/>
                  <a:gd name="connsiteX59" fmla="*/ 652829 w 1008541"/>
                  <a:gd name="connsiteY59" fmla="*/ 579034 h 1008269"/>
                  <a:gd name="connsiteX60" fmla="*/ 647126 w 1008541"/>
                  <a:gd name="connsiteY60" fmla="*/ 557857 h 1008269"/>
                  <a:gd name="connsiteX61" fmla="*/ 643324 w 1008541"/>
                  <a:gd name="connsiteY61" fmla="*/ 559486 h 1008269"/>
                  <a:gd name="connsiteX62" fmla="*/ 330759 w 1008541"/>
                  <a:gd name="connsiteY62" fmla="*/ 777226 h 1008269"/>
                  <a:gd name="connsiteX63" fmla="*/ 325600 w 1008541"/>
                  <a:gd name="connsiteY63" fmla="*/ 787000 h 1008269"/>
                  <a:gd name="connsiteX64" fmla="*/ 325328 w 1008541"/>
                  <a:gd name="connsiteY64" fmla="*/ 815507 h 1008269"/>
                  <a:gd name="connsiteX65" fmla="*/ 246847 w 1008541"/>
                  <a:gd name="connsiteY65" fmla="*/ 876594 h 1008269"/>
                  <a:gd name="connsiteX66" fmla="*/ 210730 w 1008541"/>
                  <a:gd name="connsiteY66" fmla="*/ 860576 h 1008269"/>
                  <a:gd name="connsiteX67" fmla="*/ 134422 w 1008541"/>
                  <a:gd name="connsiteY67" fmla="*/ 914061 h 1008269"/>
                  <a:gd name="connsiteX68" fmla="*/ 130348 w 1008541"/>
                  <a:gd name="connsiteY68" fmla="*/ 924378 h 1008269"/>
                  <a:gd name="connsiteX69" fmla="*/ 120844 w 1008541"/>
                  <a:gd name="connsiteY69" fmla="*/ 974876 h 1008269"/>
                  <a:gd name="connsiteX70" fmla="*/ 178958 w 1008541"/>
                  <a:gd name="connsiteY70" fmla="*/ 438942 h 1008269"/>
                  <a:gd name="connsiteX71" fmla="*/ 190363 w 1008541"/>
                  <a:gd name="connsiteY71" fmla="*/ 438942 h 1008269"/>
                  <a:gd name="connsiteX72" fmla="*/ 306319 w 1008541"/>
                  <a:gd name="connsiteY72" fmla="*/ 438942 h 1008269"/>
                  <a:gd name="connsiteX73" fmla="*/ 350583 w 1008541"/>
                  <a:gd name="connsiteY73" fmla="*/ 426453 h 1008269"/>
                  <a:gd name="connsiteX74" fmla="*/ 462194 w 1008541"/>
                  <a:gd name="connsiteY74" fmla="*/ 340117 h 1008269"/>
                  <a:gd name="connsiteX75" fmla="*/ 469798 w 1008541"/>
                  <a:gd name="connsiteY75" fmla="*/ 311610 h 1008269"/>
                  <a:gd name="connsiteX76" fmla="*/ 445629 w 1008541"/>
                  <a:gd name="connsiteY76" fmla="*/ 292877 h 1008269"/>
                  <a:gd name="connsiteX77" fmla="*/ 416300 w 1008541"/>
                  <a:gd name="connsiteY77" fmla="*/ 301293 h 1008269"/>
                  <a:gd name="connsiteX78" fmla="*/ 313923 w 1008541"/>
                  <a:gd name="connsiteY78" fmla="*/ 378127 h 1008269"/>
                  <a:gd name="connsiteX79" fmla="*/ 277262 w 1008541"/>
                  <a:gd name="connsiteY79" fmla="*/ 390344 h 1008269"/>
                  <a:gd name="connsiteX80" fmla="*/ 149358 w 1008541"/>
                  <a:gd name="connsiteY80" fmla="*/ 390344 h 1008269"/>
                  <a:gd name="connsiteX81" fmla="*/ 32316 w 1008541"/>
                  <a:gd name="connsiteY81" fmla="*/ 507087 h 1008269"/>
                  <a:gd name="connsiteX82" fmla="*/ 32316 w 1008541"/>
                  <a:gd name="connsiteY82" fmla="*/ 631161 h 1008269"/>
                  <a:gd name="connsiteX83" fmla="*/ 84455 w 1008541"/>
                  <a:gd name="connsiteY83" fmla="*/ 683289 h 1008269"/>
                  <a:gd name="connsiteX84" fmla="*/ 191178 w 1008541"/>
                  <a:gd name="connsiteY84" fmla="*/ 683289 h 1008269"/>
                  <a:gd name="connsiteX85" fmla="*/ 227567 w 1008541"/>
                  <a:gd name="connsiteY85" fmla="*/ 719941 h 1008269"/>
                  <a:gd name="connsiteX86" fmla="*/ 227567 w 1008541"/>
                  <a:gd name="connsiteY86" fmla="*/ 813335 h 1008269"/>
                  <a:gd name="connsiteX87" fmla="*/ 259611 w 1008541"/>
                  <a:gd name="connsiteY87" fmla="*/ 845915 h 1008269"/>
                  <a:gd name="connsiteX88" fmla="*/ 292198 w 1008541"/>
                  <a:gd name="connsiteY88" fmla="*/ 813878 h 1008269"/>
                  <a:gd name="connsiteX89" fmla="*/ 292198 w 1008541"/>
                  <a:gd name="connsiteY89" fmla="*/ 665641 h 1008269"/>
                  <a:gd name="connsiteX90" fmla="*/ 244675 w 1008541"/>
                  <a:gd name="connsiteY90" fmla="*/ 618401 h 1008269"/>
                  <a:gd name="connsiteX91" fmla="*/ 187648 w 1008541"/>
                  <a:gd name="connsiteY91" fmla="*/ 618401 h 1008269"/>
                  <a:gd name="connsiteX92" fmla="*/ 178958 w 1008541"/>
                  <a:gd name="connsiteY92" fmla="*/ 617858 h 1008269"/>
                  <a:gd name="connsiteX93" fmla="*/ 178958 w 1008541"/>
                  <a:gd name="connsiteY93" fmla="*/ 438942 h 1008269"/>
                  <a:gd name="connsiteX94" fmla="*/ 324785 w 1008541"/>
                  <a:gd name="connsiteY94" fmla="*/ 740846 h 1008269"/>
                  <a:gd name="connsiteX95" fmla="*/ 620513 w 1008541"/>
                  <a:gd name="connsiteY95" fmla="*/ 535052 h 1008269"/>
                  <a:gd name="connsiteX96" fmla="*/ 594715 w 1008541"/>
                  <a:gd name="connsiteY96" fmla="*/ 523106 h 1008269"/>
                  <a:gd name="connsiteX97" fmla="*/ 583853 w 1008541"/>
                  <a:gd name="connsiteY97" fmla="*/ 523649 h 1008269"/>
                  <a:gd name="connsiteX98" fmla="*/ 553710 w 1008541"/>
                  <a:gd name="connsiteY98" fmla="*/ 542111 h 1008269"/>
                  <a:gd name="connsiteX99" fmla="*/ 465724 w 1008541"/>
                  <a:gd name="connsiteY99" fmla="*/ 454417 h 1008269"/>
                  <a:gd name="connsiteX100" fmla="*/ 484190 w 1008541"/>
                  <a:gd name="connsiteY100" fmla="*/ 424281 h 1008269"/>
                  <a:gd name="connsiteX101" fmla="*/ 486363 w 1008541"/>
                  <a:gd name="connsiteY101" fmla="*/ 416951 h 1008269"/>
                  <a:gd name="connsiteX102" fmla="*/ 468168 w 1008541"/>
                  <a:gd name="connsiteY102" fmla="*/ 377041 h 1008269"/>
                  <a:gd name="connsiteX103" fmla="*/ 380998 w 1008541"/>
                  <a:gd name="connsiteY103" fmla="*/ 444915 h 1008269"/>
                  <a:gd name="connsiteX104" fmla="*/ 310935 w 1008541"/>
                  <a:gd name="connsiteY104" fmla="*/ 471521 h 1008269"/>
                  <a:gd name="connsiteX105" fmla="*/ 268301 w 1008541"/>
                  <a:gd name="connsiteY105" fmla="*/ 471793 h 1008269"/>
                  <a:gd name="connsiteX106" fmla="*/ 211545 w 1008541"/>
                  <a:gd name="connsiteY106" fmla="*/ 471793 h 1008269"/>
                  <a:gd name="connsiteX107" fmla="*/ 211545 w 1008541"/>
                  <a:gd name="connsiteY107" fmla="*/ 585550 h 1008269"/>
                  <a:gd name="connsiteX108" fmla="*/ 223222 w 1008541"/>
                  <a:gd name="connsiteY108" fmla="*/ 585550 h 1008269"/>
                  <a:gd name="connsiteX109" fmla="*/ 325057 w 1008541"/>
                  <a:gd name="connsiteY109" fmla="*/ 687633 h 1008269"/>
                  <a:gd name="connsiteX110" fmla="*/ 324785 w 1008541"/>
                  <a:gd name="connsiteY110" fmla="*/ 740846 h 1008269"/>
                  <a:gd name="connsiteX111" fmla="*/ 454590 w 1008541"/>
                  <a:gd name="connsiteY111" fmla="*/ 257039 h 1008269"/>
                  <a:gd name="connsiteX112" fmla="*/ 454590 w 1008541"/>
                  <a:gd name="connsiteY112" fmla="*/ 259754 h 1008269"/>
                  <a:gd name="connsiteX113" fmla="*/ 460293 w 1008541"/>
                  <a:gd name="connsiteY113" fmla="*/ 262469 h 1008269"/>
                  <a:gd name="connsiteX114" fmla="*/ 497768 w 1008541"/>
                  <a:gd name="connsiteY114" fmla="*/ 345547 h 1008269"/>
                  <a:gd name="connsiteX115" fmla="*/ 497225 w 1008541"/>
                  <a:gd name="connsiteY115" fmla="*/ 355864 h 1008269"/>
                  <a:gd name="connsiteX116" fmla="*/ 520036 w 1008541"/>
                  <a:gd name="connsiteY116" fmla="*/ 408806 h 1008269"/>
                  <a:gd name="connsiteX117" fmla="*/ 519221 w 1008541"/>
                  <a:gd name="connsiteY117" fmla="*/ 429439 h 1008269"/>
                  <a:gd name="connsiteX118" fmla="*/ 506458 w 1008541"/>
                  <a:gd name="connsiteY118" fmla="*/ 449530 h 1008269"/>
                  <a:gd name="connsiteX119" fmla="*/ 557511 w 1008541"/>
                  <a:gd name="connsiteY119" fmla="*/ 500843 h 1008269"/>
                  <a:gd name="connsiteX120" fmla="*/ 582766 w 1008541"/>
                  <a:gd name="connsiteY120" fmla="*/ 485639 h 1008269"/>
                  <a:gd name="connsiteX121" fmla="*/ 594172 w 1008541"/>
                  <a:gd name="connsiteY121" fmla="*/ 485639 h 1008269"/>
                  <a:gd name="connsiteX122" fmla="*/ 663419 w 1008541"/>
                  <a:gd name="connsiteY122" fmla="*/ 514146 h 1008269"/>
                  <a:gd name="connsiteX123" fmla="*/ 671566 w 1008541"/>
                  <a:gd name="connsiteY123" fmla="*/ 522563 h 1008269"/>
                  <a:gd name="connsiteX124" fmla="*/ 678898 w 1008541"/>
                  <a:gd name="connsiteY124" fmla="*/ 552156 h 1008269"/>
                  <a:gd name="connsiteX125" fmla="*/ 750862 w 1008541"/>
                  <a:gd name="connsiteY125" fmla="*/ 552156 h 1008269"/>
                  <a:gd name="connsiteX126" fmla="*/ 758194 w 1008541"/>
                  <a:gd name="connsiteY126" fmla="*/ 522563 h 1008269"/>
                  <a:gd name="connsiteX127" fmla="*/ 766340 w 1008541"/>
                  <a:gd name="connsiteY127" fmla="*/ 514418 h 1008269"/>
                  <a:gd name="connsiteX128" fmla="*/ 835588 w 1008541"/>
                  <a:gd name="connsiteY128" fmla="*/ 485911 h 1008269"/>
                  <a:gd name="connsiteX129" fmla="*/ 846994 w 1008541"/>
                  <a:gd name="connsiteY129" fmla="*/ 485911 h 1008269"/>
                  <a:gd name="connsiteX130" fmla="*/ 871434 w 1008541"/>
                  <a:gd name="connsiteY130" fmla="*/ 500572 h 1008269"/>
                  <a:gd name="connsiteX131" fmla="*/ 923302 w 1008541"/>
                  <a:gd name="connsiteY131" fmla="*/ 449259 h 1008269"/>
                  <a:gd name="connsiteX132" fmla="*/ 908638 w 1008541"/>
                  <a:gd name="connsiteY132" fmla="*/ 425910 h 1008269"/>
                  <a:gd name="connsiteX133" fmla="*/ 908094 w 1008541"/>
                  <a:gd name="connsiteY133" fmla="*/ 412335 h 1008269"/>
                  <a:gd name="connsiteX134" fmla="*/ 936880 w 1008541"/>
                  <a:gd name="connsiteY134" fmla="*/ 344461 h 1008269"/>
                  <a:gd name="connsiteX135" fmla="*/ 945841 w 1008541"/>
                  <a:gd name="connsiteY135" fmla="*/ 335773 h 1008269"/>
                  <a:gd name="connsiteX136" fmla="*/ 974626 w 1008541"/>
                  <a:gd name="connsiteY136" fmla="*/ 328714 h 1008269"/>
                  <a:gd name="connsiteX137" fmla="*/ 974626 w 1008541"/>
                  <a:gd name="connsiteY137" fmla="*/ 256768 h 1008269"/>
                  <a:gd name="connsiteX138" fmla="*/ 945570 w 1008541"/>
                  <a:gd name="connsiteY138" fmla="*/ 249709 h 1008269"/>
                  <a:gd name="connsiteX139" fmla="*/ 936880 w 1008541"/>
                  <a:gd name="connsiteY139" fmla="*/ 241835 h 1008269"/>
                  <a:gd name="connsiteX140" fmla="*/ 907823 w 1008541"/>
                  <a:gd name="connsiteY140" fmla="*/ 171789 h 1008269"/>
                  <a:gd name="connsiteX141" fmla="*/ 908366 w 1008541"/>
                  <a:gd name="connsiteY141" fmla="*/ 160387 h 1008269"/>
                  <a:gd name="connsiteX142" fmla="*/ 923030 w 1008541"/>
                  <a:gd name="connsiteY142" fmla="*/ 135952 h 1008269"/>
                  <a:gd name="connsiteX143" fmla="*/ 871706 w 1008541"/>
                  <a:gd name="connsiteY143" fmla="*/ 84368 h 1008269"/>
                  <a:gd name="connsiteX144" fmla="*/ 848623 w 1008541"/>
                  <a:gd name="connsiteY144" fmla="*/ 98757 h 1008269"/>
                  <a:gd name="connsiteX145" fmla="*/ 833959 w 1008541"/>
                  <a:gd name="connsiteY145" fmla="*/ 99300 h 1008269"/>
                  <a:gd name="connsiteX146" fmla="*/ 766884 w 1008541"/>
                  <a:gd name="connsiteY146" fmla="*/ 71336 h 1008269"/>
                  <a:gd name="connsiteX147" fmla="*/ 757379 w 1008541"/>
                  <a:gd name="connsiteY147" fmla="*/ 61290 h 1008269"/>
                  <a:gd name="connsiteX148" fmla="*/ 750590 w 1008541"/>
                  <a:gd name="connsiteY148" fmla="*/ 32783 h 1008269"/>
                  <a:gd name="connsiteX149" fmla="*/ 678627 w 1008541"/>
                  <a:gd name="connsiteY149" fmla="*/ 32783 h 1008269"/>
                  <a:gd name="connsiteX150" fmla="*/ 671566 w 1008541"/>
                  <a:gd name="connsiteY150" fmla="*/ 61562 h 1008269"/>
                  <a:gd name="connsiteX151" fmla="*/ 663148 w 1008541"/>
                  <a:gd name="connsiteY151" fmla="*/ 70793 h 1008269"/>
                  <a:gd name="connsiteX152" fmla="*/ 594172 w 1008541"/>
                  <a:gd name="connsiteY152" fmla="*/ 99571 h 1008269"/>
                  <a:gd name="connsiteX153" fmla="*/ 582766 w 1008541"/>
                  <a:gd name="connsiteY153" fmla="*/ 99300 h 1008269"/>
                  <a:gd name="connsiteX154" fmla="*/ 558598 w 1008541"/>
                  <a:gd name="connsiteY154" fmla="*/ 84639 h 1008269"/>
                  <a:gd name="connsiteX155" fmla="*/ 507001 w 1008541"/>
                  <a:gd name="connsiteY155" fmla="*/ 136223 h 1008269"/>
                  <a:gd name="connsiteX156" fmla="*/ 520851 w 1008541"/>
                  <a:gd name="connsiteY156" fmla="*/ 158486 h 1008269"/>
                  <a:gd name="connsiteX157" fmla="*/ 521394 w 1008541"/>
                  <a:gd name="connsiteY157" fmla="*/ 173961 h 1008269"/>
                  <a:gd name="connsiteX158" fmla="*/ 493966 w 1008541"/>
                  <a:gd name="connsiteY158" fmla="*/ 240206 h 1008269"/>
                  <a:gd name="connsiteX159" fmla="*/ 483376 w 1008541"/>
                  <a:gd name="connsiteY159" fmla="*/ 250252 h 1008269"/>
                  <a:gd name="connsiteX160" fmla="*/ 454590 w 1008541"/>
                  <a:gd name="connsiteY160" fmla="*/ 257039 h 1008269"/>
                  <a:gd name="connsiteX161" fmla="*/ 162936 w 1008541"/>
                  <a:gd name="connsiteY161" fmla="*/ 195138 h 1008269"/>
                  <a:gd name="connsiteX162" fmla="*/ 80925 w 1008541"/>
                  <a:gd name="connsiteY162" fmla="*/ 276044 h 1008269"/>
                  <a:gd name="connsiteX163" fmla="*/ 161035 w 1008541"/>
                  <a:gd name="connsiteY163" fmla="*/ 357764 h 1008269"/>
                  <a:gd name="connsiteX164" fmla="*/ 243589 w 1008541"/>
                  <a:gd name="connsiteY164" fmla="*/ 277401 h 1008269"/>
                  <a:gd name="connsiteX165" fmla="*/ 162936 w 1008541"/>
                  <a:gd name="connsiteY165" fmla="*/ 195138 h 1008269"/>
                  <a:gd name="connsiteX166" fmla="*/ 33402 w 1008541"/>
                  <a:gd name="connsiteY166" fmla="*/ 699850 h 1008269"/>
                  <a:gd name="connsiteX167" fmla="*/ 32316 w 1008541"/>
                  <a:gd name="connsiteY167" fmla="*/ 702836 h 1008269"/>
                  <a:gd name="connsiteX168" fmla="*/ 32587 w 1008541"/>
                  <a:gd name="connsiteY168" fmla="*/ 944740 h 1008269"/>
                  <a:gd name="connsiteX169" fmla="*/ 39105 w 1008541"/>
                  <a:gd name="connsiteY169" fmla="*/ 962387 h 1008269"/>
                  <a:gd name="connsiteX170" fmla="*/ 74950 w 1008541"/>
                  <a:gd name="connsiteY170" fmla="*/ 974061 h 1008269"/>
                  <a:gd name="connsiteX171" fmla="*/ 97218 w 1008541"/>
                  <a:gd name="connsiteY171" fmla="*/ 941210 h 1008269"/>
                  <a:gd name="connsiteX172" fmla="*/ 97218 w 1008541"/>
                  <a:gd name="connsiteY172" fmla="*/ 722656 h 1008269"/>
                  <a:gd name="connsiteX173" fmla="*/ 96404 w 1008541"/>
                  <a:gd name="connsiteY173" fmla="*/ 715325 h 1008269"/>
                  <a:gd name="connsiteX174" fmla="*/ 33402 w 1008541"/>
                  <a:gd name="connsiteY174" fmla="*/ 699850 h 1008269"/>
                  <a:gd name="connsiteX175" fmla="*/ 130077 w 1008541"/>
                  <a:gd name="connsiteY175" fmla="*/ 876323 h 1008269"/>
                  <a:gd name="connsiteX176" fmla="*/ 192264 w 1008541"/>
                  <a:gd name="connsiteY176" fmla="*/ 832612 h 1008269"/>
                  <a:gd name="connsiteX177" fmla="*/ 196066 w 1008541"/>
                  <a:gd name="connsiteY177" fmla="*/ 825553 h 1008269"/>
                  <a:gd name="connsiteX178" fmla="*/ 194708 w 1008541"/>
                  <a:gd name="connsiteY178" fmla="*/ 772068 h 1008269"/>
                  <a:gd name="connsiteX179" fmla="*/ 194708 w 1008541"/>
                  <a:gd name="connsiteY179" fmla="*/ 716140 h 1008269"/>
                  <a:gd name="connsiteX180" fmla="*/ 130077 w 1008541"/>
                  <a:gd name="connsiteY180" fmla="*/ 716140 h 1008269"/>
                  <a:gd name="connsiteX181" fmla="*/ 130077 w 1008541"/>
                  <a:gd name="connsiteY181" fmla="*/ 876323 h 100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008541" h="1008269">
                    <a:moveTo>
                      <a:pt x="92873" y="366995"/>
                    </a:moveTo>
                    <a:cubicBezTo>
                      <a:pt x="34488" y="317854"/>
                      <a:pt x="39105" y="245365"/>
                      <a:pt x="75493" y="202740"/>
                    </a:cubicBezTo>
                    <a:cubicBezTo>
                      <a:pt x="115141" y="156586"/>
                      <a:pt x="183031" y="149527"/>
                      <a:pt x="231097" y="185636"/>
                    </a:cubicBezTo>
                    <a:cubicBezTo>
                      <a:pt x="272646" y="216858"/>
                      <a:pt x="300616" y="291248"/>
                      <a:pt x="243317" y="357221"/>
                    </a:cubicBezTo>
                    <a:cubicBezTo>
                      <a:pt x="265857" y="357493"/>
                      <a:pt x="287038" y="360479"/>
                      <a:pt x="306591" y="343647"/>
                    </a:cubicBezTo>
                    <a:cubicBezTo>
                      <a:pt x="333475" y="320298"/>
                      <a:pt x="363075" y="300479"/>
                      <a:pt x="391589" y="279302"/>
                    </a:cubicBezTo>
                    <a:cubicBezTo>
                      <a:pt x="400822" y="272515"/>
                      <a:pt x="410869" y="266813"/>
                      <a:pt x="422275" y="259483"/>
                    </a:cubicBezTo>
                    <a:cubicBezTo>
                      <a:pt x="422275" y="254867"/>
                      <a:pt x="422546" y="247808"/>
                      <a:pt x="422275" y="241021"/>
                    </a:cubicBezTo>
                    <a:cubicBezTo>
                      <a:pt x="421732" y="233962"/>
                      <a:pt x="423089" y="229890"/>
                      <a:pt x="431508" y="228804"/>
                    </a:cubicBezTo>
                    <a:cubicBezTo>
                      <a:pt x="440741" y="227718"/>
                      <a:pt x="449974" y="225003"/>
                      <a:pt x="459207" y="222016"/>
                    </a:cubicBezTo>
                    <a:cubicBezTo>
                      <a:pt x="462466" y="220930"/>
                      <a:pt x="465724" y="217672"/>
                      <a:pt x="467082" y="214686"/>
                    </a:cubicBezTo>
                    <a:cubicBezTo>
                      <a:pt x="473328" y="200839"/>
                      <a:pt x="479302" y="186722"/>
                      <a:pt x="484462" y="172604"/>
                    </a:cubicBezTo>
                    <a:cubicBezTo>
                      <a:pt x="485820" y="169346"/>
                      <a:pt x="485548" y="164187"/>
                      <a:pt x="483919" y="160930"/>
                    </a:cubicBezTo>
                    <a:cubicBezTo>
                      <a:pt x="478216" y="150341"/>
                      <a:pt x="471427" y="140024"/>
                      <a:pt x="465453" y="130250"/>
                    </a:cubicBezTo>
                    <a:cubicBezTo>
                      <a:pt x="494510" y="100929"/>
                      <a:pt x="523295" y="72422"/>
                      <a:pt x="552895" y="42829"/>
                    </a:cubicBezTo>
                    <a:cubicBezTo>
                      <a:pt x="562399" y="48801"/>
                      <a:pt x="572719" y="55589"/>
                      <a:pt x="583853" y="61290"/>
                    </a:cubicBezTo>
                    <a:cubicBezTo>
                      <a:pt x="587111" y="62919"/>
                      <a:pt x="591999" y="63191"/>
                      <a:pt x="595530" y="61833"/>
                    </a:cubicBezTo>
                    <a:cubicBezTo>
                      <a:pt x="609379" y="56675"/>
                      <a:pt x="623229" y="50973"/>
                      <a:pt x="636535" y="44729"/>
                    </a:cubicBezTo>
                    <a:cubicBezTo>
                      <a:pt x="640065" y="43100"/>
                      <a:pt x="643867" y="39028"/>
                      <a:pt x="644953" y="35498"/>
                    </a:cubicBezTo>
                    <a:cubicBezTo>
                      <a:pt x="648212" y="25996"/>
                      <a:pt x="649570" y="15679"/>
                      <a:pt x="652557" y="5905"/>
                    </a:cubicBezTo>
                    <a:cubicBezTo>
                      <a:pt x="653372" y="3462"/>
                      <a:pt x="657174" y="204"/>
                      <a:pt x="659889" y="204"/>
                    </a:cubicBezTo>
                    <a:cubicBezTo>
                      <a:pt x="696821" y="-68"/>
                      <a:pt x="733753" y="-68"/>
                      <a:pt x="770685" y="204"/>
                    </a:cubicBezTo>
                    <a:cubicBezTo>
                      <a:pt x="773401" y="204"/>
                      <a:pt x="777474" y="3733"/>
                      <a:pt x="778289" y="6448"/>
                    </a:cubicBezTo>
                    <a:cubicBezTo>
                      <a:pt x="781819" y="17851"/>
                      <a:pt x="781005" y="31969"/>
                      <a:pt x="787794" y="40114"/>
                    </a:cubicBezTo>
                    <a:cubicBezTo>
                      <a:pt x="794583" y="47987"/>
                      <a:pt x="809518" y="48258"/>
                      <a:pt x="819295" y="54503"/>
                    </a:cubicBezTo>
                    <a:cubicBezTo>
                      <a:pt x="835860" y="65363"/>
                      <a:pt x="849981" y="63462"/>
                      <a:pt x="864373" y="50973"/>
                    </a:cubicBezTo>
                    <a:cubicBezTo>
                      <a:pt x="868447" y="47444"/>
                      <a:pt x="873606" y="45272"/>
                      <a:pt x="877137" y="43100"/>
                    </a:cubicBezTo>
                    <a:cubicBezTo>
                      <a:pt x="906465" y="72422"/>
                      <a:pt x="935250" y="101200"/>
                      <a:pt x="964850" y="131065"/>
                    </a:cubicBezTo>
                    <a:cubicBezTo>
                      <a:pt x="959419" y="139753"/>
                      <a:pt x="952630" y="150341"/>
                      <a:pt x="946656" y="161201"/>
                    </a:cubicBezTo>
                    <a:cubicBezTo>
                      <a:pt x="945027" y="164187"/>
                      <a:pt x="945027" y="168803"/>
                      <a:pt x="946113" y="172061"/>
                    </a:cubicBezTo>
                    <a:cubicBezTo>
                      <a:pt x="951544" y="186179"/>
                      <a:pt x="957247" y="200297"/>
                      <a:pt x="963764" y="214143"/>
                    </a:cubicBezTo>
                    <a:cubicBezTo>
                      <a:pt x="965393" y="217401"/>
                      <a:pt x="968924" y="220930"/>
                      <a:pt x="972454" y="222016"/>
                    </a:cubicBezTo>
                    <a:cubicBezTo>
                      <a:pt x="982230" y="225003"/>
                      <a:pt x="992278" y="226632"/>
                      <a:pt x="1001782" y="229618"/>
                    </a:cubicBezTo>
                    <a:cubicBezTo>
                      <a:pt x="1004498" y="230433"/>
                      <a:pt x="1006399" y="234505"/>
                      <a:pt x="1008300" y="237492"/>
                    </a:cubicBezTo>
                    <a:cubicBezTo>
                      <a:pt x="1008843" y="238306"/>
                      <a:pt x="1008300" y="240206"/>
                      <a:pt x="1008300" y="241564"/>
                    </a:cubicBezTo>
                    <a:cubicBezTo>
                      <a:pt x="1008300" y="493513"/>
                      <a:pt x="1008300" y="745733"/>
                      <a:pt x="1008300" y="997682"/>
                    </a:cubicBezTo>
                    <a:cubicBezTo>
                      <a:pt x="1008300" y="1000668"/>
                      <a:pt x="1008300" y="1003655"/>
                      <a:pt x="1008300" y="1008270"/>
                    </a:cubicBezTo>
                    <a:cubicBezTo>
                      <a:pt x="1004226" y="1008270"/>
                      <a:pt x="1000696" y="1008270"/>
                      <a:pt x="997166" y="1008270"/>
                    </a:cubicBezTo>
                    <a:cubicBezTo>
                      <a:pt x="688131" y="1008270"/>
                      <a:pt x="379097" y="1008270"/>
                      <a:pt x="70062" y="1008270"/>
                    </a:cubicBezTo>
                    <a:cubicBezTo>
                      <a:pt x="26884" y="1008270"/>
                      <a:pt x="0" y="981120"/>
                      <a:pt x="0" y="937681"/>
                    </a:cubicBezTo>
                    <a:cubicBezTo>
                      <a:pt x="0" y="795417"/>
                      <a:pt x="0" y="653153"/>
                      <a:pt x="0" y="510888"/>
                    </a:cubicBezTo>
                    <a:cubicBezTo>
                      <a:pt x="0" y="444643"/>
                      <a:pt x="29872" y="397131"/>
                      <a:pt x="90158" y="369439"/>
                    </a:cubicBezTo>
                    <a:cubicBezTo>
                      <a:pt x="90701" y="368896"/>
                      <a:pt x="91515" y="368081"/>
                      <a:pt x="92873" y="366995"/>
                    </a:cubicBezTo>
                    <a:close/>
                    <a:moveTo>
                      <a:pt x="120844" y="974876"/>
                    </a:moveTo>
                    <a:cubicBezTo>
                      <a:pt x="406524" y="974876"/>
                      <a:pt x="690847" y="974876"/>
                      <a:pt x="974898" y="974876"/>
                    </a:cubicBezTo>
                    <a:cubicBezTo>
                      <a:pt x="974898" y="770439"/>
                      <a:pt x="974898" y="566545"/>
                      <a:pt x="974898" y="362923"/>
                    </a:cubicBezTo>
                    <a:cubicBezTo>
                      <a:pt x="974083" y="362380"/>
                      <a:pt x="973269" y="361565"/>
                      <a:pt x="972454" y="361022"/>
                    </a:cubicBezTo>
                    <a:cubicBezTo>
                      <a:pt x="969467" y="364552"/>
                      <a:pt x="965122" y="367538"/>
                      <a:pt x="963221" y="371611"/>
                    </a:cubicBezTo>
                    <a:cubicBezTo>
                      <a:pt x="956975" y="385186"/>
                      <a:pt x="951272" y="398760"/>
                      <a:pt x="946113" y="412607"/>
                    </a:cubicBezTo>
                    <a:cubicBezTo>
                      <a:pt x="944755" y="416136"/>
                      <a:pt x="945027" y="421023"/>
                      <a:pt x="946656" y="424281"/>
                    </a:cubicBezTo>
                    <a:cubicBezTo>
                      <a:pt x="952359" y="434869"/>
                      <a:pt x="959148" y="445186"/>
                      <a:pt x="965122" y="454689"/>
                    </a:cubicBezTo>
                    <a:cubicBezTo>
                      <a:pt x="935793" y="484010"/>
                      <a:pt x="906737" y="513060"/>
                      <a:pt x="877408" y="542382"/>
                    </a:cubicBezTo>
                    <a:cubicBezTo>
                      <a:pt x="867904" y="536409"/>
                      <a:pt x="857856" y="529893"/>
                      <a:pt x="846994" y="523920"/>
                    </a:cubicBezTo>
                    <a:cubicBezTo>
                      <a:pt x="843735" y="522291"/>
                      <a:pt x="838847" y="522020"/>
                      <a:pt x="835316" y="523377"/>
                    </a:cubicBezTo>
                    <a:cubicBezTo>
                      <a:pt x="821467" y="528536"/>
                      <a:pt x="807617" y="534237"/>
                      <a:pt x="794311" y="540753"/>
                    </a:cubicBezTo>
                    <a:cubicBezTo>
                      <a:pt x="790781" y="542382"/>
                      <a:pt x="786979" y="546183"/>
                      <a:pt x="785893" y="549984"/>
                    </a:cubicBezTo>
                    <a:cubicBezTo>
                      <a:pt x="782634" y="559486"/>
                      <a:pt x="781276" y="569803"/>
                      <a:pt x="778289" y="579577"/>
                    </a:cubicBezTo>
                    <a:cubicBezTo>
                      <a:pt x="777474" y="582021"/>
                      <a:pt x="773673" y="585278"/>
                      <a:pt x="771229" y="585278"/>
                    </a:cubicBezTo>
                    <a:cubicBezTo>
                      <a:pt x="734296" y="585550"/>
                      <a:pt x="697364" y="585550"/>
                      <a:pt x="660432" y="585278"/>
                    </a:cubicBezTo>
                    <a:cubicBezTo>
                      <a:pt x="657717" y="585278"/>
                      <a:pt x="653643" y="581749"/>
                      <a:pt x="652829" y="579034"/>
                    </a:cubicBezTo>
                    <a:cubicBezTo>
                      <a:pt x="650113" y="572247"/>
                      <a:pt x="649027" y="564916"/>
                      <a:pt x="647126" y="557857"/>
                    </a:cubicBezTo>
                    <a:cubicBezTo>
                      <a:pt x="645225" y="558672"/>
                      <a:pt x="644139" y="558943"/>
                      <a:pt x="643324" y="559486"/>
                    </a:cubicBezTo>
                    <a:cubicBezTo>
                      <a:pt x="539045" y="631976"/>
                      <a:pt x="434767" y="704465"/>
                      <a:pt x="330759" y="777226"/>
                    </a:cubicBezTo>
                    <a:cubicBezTo>
                      <a:pt x="328044" y="779127"/>
                      <a:pt x="325871" y="783471"/>
                      <a:pt x="325600" y="787000"/>
                    </a:cubicBezTo>
                    <a:cubicBezTo>
                      <a:pt x="324785" y="796503"/>
                      <a:pt x="325600" y="806005"/>
                      <a:pt x="325328" y="815507"/>
                    </a:cubicBezTo>
                    <a:cubicBezTo>
                      <a:pt x="323970" y="855960"/>
                      <a:pt x="286224" y="886097"/>
                      <a:pt x="246847" y="876594"/>
                    </a:cubicBezTo>
                    <a:cubicBezTo>
                      <a:pt x="234627" y="873608"/>
                      <a:pt x="223765" y="866549"/>
                      <a:pt x="210730" y="860576"/>
                    </a:cubicBezTo>
                    <a:cubicBezTo>
                      <a:pt x="186561" y="877409"/>
                      <a:pt x="160220" y="895599"/>
                      <a:pt x="134422" y="914061"/>
                    </a:cubicBezTo>
                    <a:cubicBezTo>
                      <a:pt x="131978" y="915961"/>
                      <a:pt x="130348" y="920848"/>
                      <a:pt x="130348" y="924378"/>
                    </a:cubicBezTo>
                    <a:cubicBezTo>
                      <a:pt x="129805" y="941210"/>
                      <a:pt x="130620" y="958586"/>
                      <a:pt x="120844" y="974876"/>
                    </a:cubicBezTo>
                    <a:close/>
                    <a:moveTo>
                      <a:pt x="178958" y="438942"/>
                    </a:moveTo>
                    <a:cubicBezTo>
                      <a:pt x="183031" y="438942"/>
                      <a:pt x="186561" y="438942"/>
                      <a:pt x="190363" y="438942"/>
                    </a:cubicBezTo>
                    <a:cubicBezTo>
                      <a:pt x="228925" y="438942"/>
                      <a:pt x="267486" y="438942"/>
                      <a:pt x="306319" y="438942"/>
                    </a:cubicBezTo>
                    <a:cubicBezTo>
                      <a:pt x="322341" y="438942"/>
                      <a:pt x="337820" y="435955"/>
                      <a:pt x="350583" y="426453"/>
                    </a:cubicBezTo>
                    <a:cubicBezTo>
                      <a:pt x="388330" y="398217"/>
                      <a:pt x="425262" y="369167"/>
                      <a:pt x="462194" y="340117"/>
                    </a:cubicBezTo>
                    <a:cubicBezTo>
                      <a:pt x="471155" y="333058"/>
                      <a:pt x="473599" y="322741"/>
                      <a:pt x="469798" y="311610"/>
                    </a:cubicBezTo>
                    <a:cubicBezTo>
                      <a:pt x="465996" y="300207"/>
                      <a:pt x="457577" y="293963"/>
                      <a:pt x="445629" y="292877"/>
                    </a:cubicBezTo>
                    <a:cubicBezTo>
                      <a:pt x="434767" y="291519"/>
                      <a:pt x="425262" y="294506"/>
                      <a:pt x="416300" y="301293"/>
                    </a:cubicBezTo>
                    <a:cubicBezTo>
                      <a:pt x="382356" y="327085"/>
                      <a:pt x="348139" y="352335"/>
                      <a:pt x="313923" y="378127"/>
                    </a:cubicBezTo>
                    <a:cubicBezTo>
                      <a:pt x="303060" y="386543"/>
                      <a:pt x="291112" y="390344"/>
                      <a:pt x="277262" y="390344"/>
                    </a:cubicBezTo>
                    <a:cubicBezTo>
                      <a:pt x="234627" y="390073"/>
                      <a:pt x="191992" y="390073"/>
                      <a:pt x="149358" y="390344"/>
                    </a:cubicBezTo>
                    <a:cubicBezTo>
                      <a:pt x="82011" y="390616"/>
                      <a:pt x="32587" y="439756"/>
                      <a:pt x="32316" y="507087"/>
                    </a:cubicBezTo>
                    <a:cubicBezTo>
                      <a:pt x="32044" y="548355"/>
                      <a:pt x="32316" y="589622"/>
                      <a:pt x="32316" y="631161"/>
                    </a:cubicBezTo>
                    <a:cubicBezTo>
                      <a:pt x="32316" y="662926"/>
                      <a:pt x="52683" y="683289"/>
                      <a:pt x="84455" y="683289"/>
                    </a:cubicBezTo>
                    <a:cubicBezTo>
                      <a:pt x="120029" y="683289"/>
                      <a:pt x="155604" y="683289"/>
                      <a:pt x="191178" y="683289"/>
                    </a:cubicBezTo>
                    <a:cubicBezTo>
                      <a:pt x="214532" y="683289"/>
                      <a:pt x="227567" y="696321"/>
                      <a:pt x="227567" y="719941"/>
                    </a:cubicBezTo>
                    <a:cubicBezTo>
                      <a:pt x="227567" y="751163"/>
                      <a:pt x="227295" y="782385"/>
                      <a:pt x="227567" y="813335"/>
                    </a:cubicBezTo>
                    <a:cubicBezTo>
                      <a:pt x="227838" y="831797"/>
                      <a:pt x="241959" y="845644"/>
                      <a:pt x="259611" y="845915"/>
                    </a:cubicBezTo>
                    <a:cubicBezTo>
                      <a:pt x="277262" y="846187"/>
                      <a:pt x="292198" y="832069"/>
                      <a:pt x="292198" y="813878"/>
                    </a:cubicBezTo>
                    <a:cubicBezTo>
                      <a:pt x="292469" y="764466"/>
                      <a:pt x="292741" y="715054"/>
                      <a:pt x="292198" y="665641"/>
                    </a:cubicBezTo>
                    <a:cubicBezTo>
                      <a:pt x="291926" y="639578"/>
                      <a:pt x="270745" y="618944"/>
                      <a:pt x="244675" y="618401"/>
                    </a:cubicBezTo>
                    <a:cubicBezTo>
                      <a:pt x="225666" y="618130"/>
                      <a:pt x="206657" y="618401"/>
                      <a:pt x="187648" y="618401"/>
                    </a:cubicBezTo>
                    <a:cubicBezTo>
                      <a:pt x="184660" y="618401"/>
                      <a:pt x="181945" y="618130"/>
                      <a:pt x="178958" y="617858"/>
                    </a:cubicBezTo>
                    <a:cubicBezTo>
                      <a:pt x="178958" y="557586"/>
                      <a:pt x="178958" y="498943"/>
                      <a:pt x="178958" y="438942"/>
                    </a:cubicBezTo>
                    <a:close/>
                    <a:moveTo>
                      <a:pt x="324785" y="740846"/>
                    </a:moveTo>
                    <a:cubicBezTo>
                      <a:pt x="424176" y="671614"/>
                      <a:pt x="521665" y="603740"/>
                      <a:pt x="620513" y="535052"/>
                    </a:cubicBezTo>
                    <a:cubicBezTo>
                      <a:pt x="611009" y="530708"/>
                      <a:pt x="603133" y="526364"/>
                      <a:pt x="594715" y="523106"/>
                    </a:cubicBezTo>
                    <a:cubicBezTo>
                      <a:pt x="591456" y="522020"/>
                      <a:pt x="586840" y="522020"/>
                      <a:pt x="583853" y="523649"/>
                    </a:cubicBezTo>
                    <a:cubicBezTo>
                      <a:pt x="572990" y="529622"/>
                      <a:pt x="562399" y="536409"/>
                      <a:pt x="553710" y="542111"/>
                    </a:cubicBezTo>
                    <a:cubicBezTo>
                      <a:pt x="523838" y="512517"/>
                      <a:pt x="495053" y="483467"/>
                      <a:pt x="465724" y="454417"/>
                    </a:cubicBezTo>
                    <a:cubicBezTo>
                      <a:pt x="471699" y="444915"/>
                      <a:pt x="477944" y="434598"/>
                      <a:pt x="484190" y="424281"/>
                    </a:cubicBezTo>
                    <a:cubicBezTo>
                      <a:pt x="485548" y="422109"/>
                      <a:pt x="487177" y="418851"/>
                      <a:pt x="486363" y="416951"/>
                    </a:cubicBezTo>
                    <a:cubicBezTo>
                      <a:pt x="480660" y="403647"/>
                      <a:pt x="474414" y="390887"/>
                      <a:pt x="468168" y="377041"/>
                    </a:cubicBezTo>
                    <a:cubicBezTo>
                      <a:pt x="438568" y="400118"/>
                      <a:pt x="409783" y="422381"/>
                      <a:pt x="380998" y="444915"/>
                    </a:cubicBezTo>
                    <a:cubicBezTo>
                      <a:pt x="360359" y="461205"/>
                      <a:pt x="337277" y="470707"/>
                      <a:pt x="310935" y="471521"/>
                    </a:cubicBezTo>
                    <a:cubicBezTo>
                      <a:pt x="296814" y="472064"/>
                      <a:pt x="282422" y="471793"/>
                      <a:pt x="268301" y="471793"/>
                    </a:cubicBezTo>
                    <a:cubicBezTo>
                      <a:pt x="249563" y="471793"/>
                      <a:pt x="230554" y="471793"/>
                      <a:pt x="211545" y="471793"/>
                    </a:cubicBezTo>
                    <a:cubicBezTo>
                      <a:pt x="211545" y="510345"/>
                      <a:pt x="211545" y="547540"/>
                      <a:pt x="211545" y="585550"/>
                    </a:cubicBezTo>
                    <a:cubicBezTo>
                      <a:pt x="215890" y="585550"/>
                      <a:pt x="219691" y="585821"/>
                      <a:pt x="223222" y="585550"/>
                    </a:cubicBezTo>
                    <a:cubicBezTo>
                      <a:pt x="288668" y="579306"/>
                      <a:pt x="330759" y="620302"/>
                      <a:pt x="325057" y="687633"/>
                    </a:cubicBezTo>
                    <a:cubicBezTo>
                      <a:pt x="323699" y="704465"/>
                      <a:pt x="324785" y="721841"/>
                      <a:pt x="324785" y="740846"/>
                    </a:cubicBezTo>
                    <a:close/>
                    <a:moveTo>
                      <a:pt x="454590" y="257039"/>
                    </a:moveTo>
                    <a:cubicBezTo>
                      <a:pt x="454590" y="257854"/>
                      <a:pt x="454590" y="258940"/>
                      <a:pt x="454590" y="259754"/>
                    </a:cubicBezTo>
                    <a:cubicBezTo>
                      <a:pt x="456491" y="260569"/>
                      <a:pt x="458392" y="261655"/>
                      <a:pt x="460293" y="262469"/>
                    </a:cubicBezTo>
                    <a:cubicBezTo>
                      <a:pt x="497225" y="275501"/>
                      <a:pt x="512432" y="309438"/>
                      <a:pt x="497768" y="345547"/>
                    </a:cubicBezTo>
                    <a:cubicBezTo>
                      <a:pt x="496410" y="348534"/>
                      <a:pt x="495867" y="352878"/>
                      <a:pt x="497225" y="355864"/>
                    </a:cubicBezTo>
                    <a:cubicBezTo>
                      <a:pt x="504286" y="373783"/>
                      <a:pt x="511346" y="391702"/>
                      <a:pt x="520036" y="408806"/>
                    </a:cubicBezTo>
                    <a:cubicBezTo>
                      <a:pt x="524381" y="416951"/>
                      <a:pt x="524653" y="422381"/>
                      <a:pt x="519221" y="429439"/>
                    </a:cubicBezTo>
                    <a:cubicBezTo>
                      <a:pt x="514333" y="436227"/>
                      <a:pt x="510260" y="443557"/>
                      <a:pt x="506458" y="449530"/>
                    </a:cubicBezTo>
                    <a:cubicBezTo>
                      <a:pt x="523838" y="466906"/>
                      <a:pt x="540403" y="483739"/>
                      <a:pt x="557511" y="500843"/>
                    </a:cubicBezTo>
                    <a:cubicBezTo>
                      <a:pt x="565387" y="495956"/>
                      <a:pt x="573805" y="490255"/>
                      <a:pt x="582766" y="485639"/>
                    </a:cubicBezTo>
                    <a:cubicBezTo>
                      <a:pt x="585753" y="484010"/>
                      <a:pt x="591456" y="484010"/>
                      <a:pt x="594172" y="485639"/>
                    </a:cubicBezTo>
                    <a:cubicBezTo>
                      <a:pt x="615897" y="498400"/>
                      <a:pt x="638979" y="507902"/>
                      <a:pt x="663419" y="514146"/>
                    </a:cubicBezTo>
                    <a:cubicBezTo>
                      <a:pt x="666678" y="514961"/>
                      <a:pt x="670480" y="519033"/>
                      <a:pt x="671566" y="522563"/>
                    </a:cubicBezTo>
                    <a:cubicBezTo>
                      <a:pt x="674553" y="532065"/>
                      <a:pt x="676454" y="542111"/>
                      <a:pt x="678898" y="552156"/>
                    </a:cubicBezTo>
                    <a:cubicBezTo>
                      <a:pt x="703067" y="552156"/>
                      <a:pt x="726693" y="552156"/>
                      <a:pt x="750862" y="552156"/>
                    </a:cubicBezTo>
                    <a:cubicBezTo>
                      <a:pt x="753306" y="542111"/>
                      <a:pt x="754935" y="532065"/>
                      <a:pt x="758194" y="522563"/>
                    </a:cubicBezTo>
                    <a:cubicBezTo>
                      <a:pt x="759280" y="519305"/>
                      <a:pt x="763082" y="515232"/>
                      <a:pt x="766340" y="514418"/>
                    </a:cubicBezTo>
                    <a:cubicBezTo>
                      <a:pt x="790781" y="508173"/>
                      <a:pt x="813863" y="498671"/>
                      <a:pt x="835588" y="485911"/>
                    </a:cubicBezTo>
                    <a:cubicBezTo>
                      <a:pt x="838575" y="484282"/>
                      <a:pt x="844006" y="484282"/>
                      <a:pt x="846994" y="485911"/>
                    </a:cubicBezTo>
                    <a:cubicBezTo>
                      <a:pt x="855955" y="490526"/>
                      <a:pt x="864373" y="496228"/>
                      <a:pt x="871434" y="500572"/>
                    </a:cubicBezTo>
                    <a:cubicBezTo>
                      <a:pt x="889085" y="483196"/>
                      <a:pt x="905922" y="466363"/>
                      <a:pt x="923302" y="449259"/>
                    </a:cubicBezTo>
                    <a:cubicBezTo>
                      <a:pt x="918685" y="441928"/>
                      <a:pt x="914069" y="433783"/>
                      <a:pt x="908638" y="425910"/>
                    </a:cubicBezTo>
                    <a:cubicBezTo>
                      <a:pt x="905379" y="421295"/>
                      <a:pt x="905650" y="417494"/>
                      <a:pt x="908094" y="412335"/>
                    </a:cubicBezTo>
                    <a:cubicBezTo>
                      <a:pt x="918142" y="389801"/>
                      <a:pt x="926832" y="366995"/>
                      <a:pt x="936880" y="344461"/>
                    </a:cubicBezTo>
                    <a:cubicBezTo>
                      <a:pt x="938509" y="340932"/>
                      <a:pt x="942311" y="337131"/>
                      <a:pt x="945841" y="335773"/>
                    </a:cubicBezTo>
                    <a:cubicBezTo>
                      <a:pt x="955346" y="332515"/>
                      <a:pt x="965122" y="330886"/>
                      <a:pt x="974626" y="328714"/>
                    </a:cubicBezTo>
                    <a:cubicBezTo>
                      <a:pt x="974626" y="304008"/>
                      <a:pt x="974626" y="280388"/>
                      <a:pt x="974626" y="256768"/>
                    </a:cubicBezTo>
                    <a:cubicBezTo>
                      <a:pt x="964579" y="254324"/>
                      <a:pt x="954803" y="252695"/>
                      <a:pt x="945570" y="249709"/>
                    </a:cubicBezTo>
                    <a:cubicBezTo>
                      <a:pt x="942039" y="248623"/>
                      <a:pt x="937694" y="245093"/>
                      <a:pt x="936880" y="241835"/>
                    </a:cubicBezTo>
                    <a:cubicBezTo>
                      <a:pt x="930634" y="217129"/>
                      <a:pt x="920858" y="193781"/>
                      <a:pt x="907823" y="171789"/>
                    </a:cubicBezTo>
                    <a:cubicBezTo>
                      <a:pt x="906193" y="169074"/>
                      <a:pt x="906737" y="163373"/>
                      <a:pt x="908366" y="160387"/>
                    </a:cubicBezTo>
                    <a:cubicBezTo>
                      <a:pt x="912982" y="151427"/>
                      <a:pt x="918685" y="143011"/>
                      <a:pt x="923030" y="135952"/>
                    </a:cubicBezTo>
                    <a:cubicBezTo>
                      <a:pt x="905379" y="118305"/>
                      <a:pt x="888814" y="101743"/>
                      <a:pt x="871706" y="84368"/>
                    </a:cubicBezTo>
                    <a:cubicBezTo>
                      <a:pt x="864645" y="88711"/>
                      <a:pt x="856227" y="93327"/>
                      <a:pt x="848623" y="98757"/>
                    </a:cubicBezTo>
                    <a:cubicBezTo>
                      <a:pt x="843463" y="102286"/>
                      <a:pt x="839661" y="101743"/>
                      <a:pt x="833959" y="99300"/>
                    </a:cubicBezTo>
                    <a:cubicBezTo>
                      <a:pt x="811962" y="89526"/>
                      <a:pt x="789423" y="80024"/>
                      <a:pt x="766884" y="71336"/>
                    </a:cubicBezTo>
                    <a:cubicBezTo>
                      <a:pt x="761181" y="69164"/>
                      <a:pt x="758465" y="66992"/>
                      <a:pt x="757379" y="61290"/>
                    </a:cubicBezTo>
                    <a:cubicBezTo>
                      <a:pt x="755478" y="51788"/>
                      <a:pt x="753034" y="42286"/>
                      <a:pt x="750590" y="32783"/>
                    </a:cubicBezTo>
                    <a:cubicBezTo>
                      <a:pt x="726421" y="32783"/>
                      <a:pt x="702796" y="32783"/>
                      <a:pt x="678627" y="32783"/>
                    </a:cubicBezTo>
                    <a:cubicBezTo>
                      <a:pt x="676183" y="42557"/>
                      <a:pt x="674553" y="52331"/>
                      <a:pt x="671566" y="61562"/>
                    </a:cubicBezTo>
                    <a:cubicBezTo>
                      <a:pt x="670208" y="65091"/>
                      <a:pt x="666678" y="69707"/>
                      <a:pt x="663148" y="70793"/>
                    </a:cubicBezTo>
                    <a:cubicBezTo>
                      <a:pt x="638708" y="77037"/>
                      <a:pt x="615897" y="86811"/>
                      <a:pt x="594172" y="99571"/>
                    </a:cubicBezTo>
                    <a:cubicBezTo>
                      <a:pt x="591185" y="101200"/>
                      <a:pt x="585753" y="100929"/>
                      <a:pt x="582766" y="99300"/>
                    </a:cubicBezTo>
                    <a:cubicBezTo>
                      <a:pt x="573805" y="94684"/>
                      <a:pt x="565387" y="88983"/>
                      <a:pt x="558598" y="84639"/>
                    </a:cubicBezTo>
                    <a:cubicBezTo>
                      <a:pt x="540946" y="102286"/>
                      <a:pt x="524110" y="119119"/>
                      <a:pt x="507001" y="136223"/>
                    </a:cubicBezTo>
                    <a:cubicBezTo>
                      <a:pt x="511075" y="143011"/>
                      <a:pt x="515691" y="150884"/>
                      <a:pt x="520851" y="158486"/>
                    </a:cubicBezTo>
                    <a:cubicBezTo>
                      <a:pt x="524653" y="163916"/>
                      <a:pt x="524110" y="167988"/>
                      <a:pt x="521394" y="173961"/>
                    </a:cubicBezTo>
                    <a:cubicBezTo>
                      <a:pt x="511618" y="195681"/>
                      <a:pt x="502385" y="217944"/>
                      <a:pt x="493966" y="240206"/>
                    </a:cubicBezTo>
                    <a:cubicBezTo>
                      <a:pt x="491794" y="246179"/>
                      <a:pt x="489350" y="249166"/>
                      <a:pt x="483376" y="250252"/>
                    </a:cubicBezTo>
                    <a:cubicBezTo>
                      <a:pt x="473871" y="252152"/>
                      <a:pt x="464366" y="254596"/>
                      <a:pt x="454590" y="257039"/>
                    </a:cubicBezTo>
                    <a:close/>
                    <a:moveTo>
                      <a:pt x="162936" y="195138"/>
                    </a:moveTo>
                    <a:cubicBezTo>
                      <a:pt x="118128" y="194867"/>
                      <a:pt x="81196" y="231247"/>
                      <a:pt x="80925" y="276044"/>
                    </a:cubicBezTo>
                    <a:cubicBezTo>
                      <a:pt x="80653" y="320298"/>
                      <a:pt x="116771" y="357221"/>
                      <a:pt x="161035" y="357764"/>
                    </a:cubicBezTo>
                    <a:cubicBezTo>
                      <a:pt x="206114" y="358307"/>
                      <a:pt x="243046" y="322198"/>
                      <a:pt x="243589" y="277401"/>
                    </a:cubicBezTo>
                    <a:cubicBezTo>
                      <a:pt x="243860" y="232333"/>
                      <a:pt x="207743" y="195410"/>
                      <a:pt x="162936" y="195138"/>
                    </a:cubicBezTo>
                    <a:close/>
                    <a:moveTo>
                      <a:pt x="33402" y="699850"/>
                    </a:moveTo>
                    <a:cubicBezTo>
                      <a:pt x="32587" y="701750"/>
                      <a:pt x="32316" y="702293"/>
                      <a:pt x="32316" y="702836"/>
                    </a:cubicBezTo>
                    <a:cubicBezTo>
                      <a:pt x="32316" y="783471"/>
                      <a:pt x="32044" y="864105"/>
                      <a:pt x="32587" y="944740"/>
                    </a:cubicBezTo>
                    <a:cubicBezTo>
                      <a:pt x="32587" y="950713"/>
                      <a:pt x="35574" y="957229"/>
                      <a:pt x="39105" y="962387"/>
                    </a:cubicBezTo>
                    <a:cubicBezTo>
                      <a:pt x="47251" y="974333"/>
                      <a:pt x="61644" y="978405"/>
                      <a:pt x="74950" y="974061"/>
                    </a:cubicBezTo>
                    <a:cubicBezTo>
                      <a:pt x="89071" y="969446"/>
                      <a:pt x="97218" y="957500"/>
                      <a:pt x="97218" y="941210"/>
                    </a:cubicBezTo>
                    <a:cubicBezTo>
                      <a:pt x="97218" y="868449"/>
                      <a:pt x="97218" y="795417"/>
                      <a:pt x="97218" y="722656"/>
                    </a:cubicBezTo>
                    <a:cubicBezTo>
                      <a:pt x="97218" y="720484"/>
                      <a:pt x="96675" y="718312"/>
                      <a:pt x="96404" y="715325"/>
                    </a:cubicBezTo>
                    <a:cubicBezTo>
                      <a:pt x="73593" y="716954"/>
                      <a:pt x="52411" y="713696"/>
                      <a:pt x="33402" y="699850"/>
                    </a:cubicBezTo>
                    <a:close/>
                    <a:moveTo>
                      <a:pt x="130077" y="876323"/>
                    </a:moveTo>
                    <a:cubicBezTo>
                      <a:pt x="151802" y="861119"/>
                      <a:pt x="172169" y="847001"/>
                      <a:pt x="192264" y="832612"/>
                    </a:cubicBezTo>
                    <a:cubicBezTo>
                      <a:pt x="194165" y="831254"/>
                      <a:pt x="196066" y="827996"/>
                      <a:pt x="196066" y="825553"/>
                    </a:cubicBezTo>
                    <a:cubicBezTo>
                      <a:pt x="195794" y="807634"/>
                      <a:pt x="194980" y="789715"/>
                      <a:pt x="194708" y="772068"/>
                    </a:cubicBezTo>
                    <a:cubicBezTo>
                      <a:pt x="194436" y="753606"/>
                      <a:pt x="194708" y="735145"/>
                      <a:pt x="194708" y="716140"/>
                    </a:cubicBezTo>
                    <a:cubicBezTo>
                      <a:pt x="172440" y="716140"/>
                      <a:pt x="151530" y="716140"/>
                      <a:pt x="130077" y="716140"/>
                    </a:cubicBezTo>
                    <a:cubicBezTo>
                      <a:pt x="130077" y="769353"/>
                      <a:pt x="130077" y="821752"/>
                      <a:pt x="130077" y="876323"/>
                    </a:cubicBezTo>
                    <a:close/>
                  </a:path>
                </a:pathLst>
              </a:custGeom>
              <a:grpFill/>
              <a:ln w="2705"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C7E402EA-810B-488D-CDBF-87139D17919C}"/>
                  </a:ext>
                </a:extLst>
              </p:cNvPr>
              <p:cNvSpPr/>
              <p:nvPr/>
            </p:nvSpPr>
            <p:spPr>
              <a:xfrm>
                <a:off x="5136726" y="2858871"/>
                <a:ext cx="240058" cy="180816"/>
              </a:xfrm>
              <a:custGeom>
                <a:avLst/>
                <a:gdLst>
                  <a:gd name="connsiteX0" fmla="*/ 18738 w 240058"/>
                  <a:gd name="connsiteY0" fmla="*/ 180817 h 180816"/>
                  <a:gd name="connsiteX1" fmla="*/ 0 w 240058"/>
                  <a:gd name="connsiteY1" fmla="*/ 154210 h 180816"/>
                  <a:gd name="connsiteX2" fmla="*/ 221321 w 240058"/>
                  <a:gd name="connsiteY2" fmla="*/ 0 h 180816"/>
                  <a:gd name="connsiteX3" fmla="*/ 240058 w 240058"/>
                  <a:gd name="connsiteY3" fmla="*/ 26607 h 180816"/>
                  <a:gd name="connsiteX4" fmla="*/ 18738 w 240058"/>
                  <a:gd name="connsiteY4" fmla="*/ 180817 h 18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8" h="180816">
                    <a:moveTo>
                      <a:pt x="18738" y="180817"/>
                    </a:moveTo>
                    <a:cubicBezTo>
                      <a:pt x="12492" y="171586"/>
                      <a:pt x="6517" y="163169"/>
                      <a:pt x="0" y="154210"/>
                    </a:cubicBezTo>
                    <a:cubicBezTo>
                      <a:pt x="73864" y="102897"/>
                      <a:pt x="146914" y="51856"/>
                      <a:pt x="221321" y="0"/>
                    </a:cubicBezTo>
                    <a:cubicBezTo>
                      <a:pt x="227567" y="8688"/>
                      <a:pt x="233269" y="17104"/>
                      <a:pt x="240058" y="26607"/>
                    </a:cubicBezTo>
                    <a:cubicBezTo>
                      <a:pt x="166194" y="78191"/>
                      <a:pt x="92873" y="129232"/>
                      <a:pt x="18738" y="180817"/>
                    </a:cubicBezTo>
                    <a:close/>
                  </a:path>
                </a:pathLst>
              </a:custGeom>
              <a:grpFill/>
              <a:ln w="2705"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404159A2-59AF-5C66-9335-ADF49346EA9C}"/>
                  </a:ext>
                </a:extLst>
              </p:cNvPr>
              <p:cNvSpPr/>
              <p:nvPr/>
            </p:nvSpPr>
            <p:spPr>
              <a:xfrm>
                <a:off x="5634223" y="3035343"/>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131"/>
                      <a:pt x="0" y="0"/>
                    </a:cubicBezTo>
                    <a:close/>
                  </a:path>
                </a:pathLst>
              </a:custGeom>
              <a:grpFill/>
              <a:ln w="2705"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BC8746E2-854A-3251-77A4-CAF66713EF40}"/>
                  </a:ext>
                </a:extLst>
              </p:cNvPr>
              <p:cNvSpPr/>
              <p:nvPr/>
            </p:nvSpPr>
            <p:spPr>
              <a:xfrm>
                <a:off x="5633952" y="3100231"/>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591" y="0"/>
                      <a:pt x="20639" y="0"/>
                      <a:pt x="31229" y="0"/>
                    </a:cubicBezTo>
                    <a:cubicBezTo>
                      <a:pt x="31229" y="10317"/>
                      <a:pt x="31229" y="20634"/>
                      <a:pt x="31229" y="31494"/>
                    </a:cubicBezTo>
                    <a:cubicBezTo>
                      <a:pt x="20910" y="31494"/>
                      <a:pt x="10591" y="31494"/>
                      <a:pt x="0" y="31494"/>
                    </a:cubicBezTo>
                    <a:cubicBezTo>
                      <a:pt x="0" y="21177"/>
                      <a:pt x="0" y="11403"/>
                      <a:pt x="0" y="0"/>
                    </a:cubicBezTo>
                    <a:close/>
                  </a:path>
                </a:pathLst>
              </a:custGeom>
              <a:grpFill/>
              <a:ln w="2705"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9AF94983-F313-C35E-84B6-4C0C3E13A95A}"/>
                  </a:ext>
                </a:extLst>
              </p:cNvPr>
              <p:cNvSpPr/>
              <p:nvPr/>
            </p:nvSpPr>
            <p:spPr>
              <a:xfrm>
                <a:off x="4885806" y="3165390"/>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403"/>
                      <a:pt x="0" y="0"/>
                    </a:cubicBezTo>
                    <a:close/>
                  </a:path>
                </a:pathLst>
              </a:custGeom>
              <a:grpFill/>
              <a:ln w="2705"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C35B9FD3-39FB-6895-EAAB-A80DA191A988}"/>
                  </a:ext>
                </a:extLst>
              </p:cNvPr>
              <p:cNvSpPr/>
              <p:nvPr/>
            </p:nvSpPr>
            <p:spPr>
              <a:xfrm>
                <a:off x="4950708" y="316566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405" y="31222"/>
                      <a:pt x="0" y="31222"/>
                    </a:cubicBezTo>
                    <a:close/>
                  </a:path>
                </a:pathLst>
              </a:custGeom>
              <a:grpFill/>
              <a:ln w="2705"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48605CF7-D25E-6C43-2E28-0D7F569D0606}"/>
                  </a:ext>
                </a:extLst>
              </p:cNvPr>
              <p:cNvSpPr/>
              <p:nvPr/>
            </p:nvSpPr>
            <p:spPr>
              <a:xfrm>
                <a:off x="5015883" y="316566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134" y="31222"/>
                      <a:pt x="0" y="31222"/>
                    </a:cubicBezTo>
                    <a:close/>
                  </a:path>
                </a:pathLst>
              </a:custGeom>
              <a:grpFill/>
              <a:ln w="2705"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DD13F851-FA67-EF31-45D1-CEEEA84F2B6B}"/>
                  </a:ext>
                </a:extLst>
              </p:cNvPr>
              <p:cNvSpPr/>
              <p:nvPr/>
            </p:nvSpPr>
            <p:spPr>
              <a:xfrm>
                <a:off x="5634223" y="3165661"/>
                <a:ext cx="31500" cy="30950"/>
              </a:xfrm>
              <a:custGeom>
                <a:avLst/>
                <a:gdLst>
                  <a:gd name="connsiteX0" fmla="*/ 31501 w 31500"/>
                  <a:gd name="connsiteY0" fmla="*/ 0 h 30950"/>
                  <a:gd name="connsiteX1" fmla="*/ 31501 w 31500"/>
                  <a:gd name="connsiteY1" fmla="*/ 30951 h 30950"/>
                  <a:gd name="connsiteX2" fmla="*/ 0 w 31500"/>
                  <a:gd name="connsiteY2" fmla="*/ 30951 h 30950"/>
                  <a:gd name="connsiteX3" fmla="*/ 0 w 31500"/>
                  <a:gd name="connsiteY3" fmla="*/ 0 h 30950"/>
                  <a:gd name="connsiteX4" fmla="*/ 31501 w 31500"/>
                  <a:gd name="connsiteY4" fmla="*/ 0 h 3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0950">
                    <a:moveTo>
                      <a:pt x="31501" y="0"/>
                    </a:moveTo>
                    <a:cubicBezTo>
                      <a:pt x="31501" y="10317"/>
                      <a:pt x="31501" y="20362"/>
                      <a:pt x="31501" y="30951"/>
                    </a:cubicBezTo>
                    <a:cubicBezTo>
                      <a:pt x="20910" y="30951"/>
                      <a:pt x="10591" y="30951"/>
                      <a:pt x="0" y="30951"/>
                    </a:cubicBezTo>
                    <a:cubicBezTo>
                      <a:pt x="0" y="20634"/>
                      <a:pt x="0" y="10588"/>
                      <a:pt x="0" y="0"/>
                    </a:cubicBezTo>
                    <a:cubicBezTo>
                      <a:pt x="9776" y="0"/>
                      <a:pt x="20095" y="0"/>
                      <a:pt x="31501" y="0"/>
                    </a:cubicBezTo>
                    <a:close/>
                  </a:path>
                </a:pathLst>
              </a:custGeom>
              <a:grpFill/>
              <a:ln w="2705"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13C8B94A-3F70-5218-C14C-8A7F59741E0F}"/>
                  </a:ext>
                </a:extLst>
              </p:cNvPr>
              <p:cNvSpPr/>
              <p:nvPr/>
            </p:nvSpPr>
            <p:spPr>
              <a:xfrm>
                <a:off x="5077798" y="3035886"/>
                <a:ext cx="45078" cy="45068"/>
              </a:xfrm>
              <a:custGeom>
                <a:avLst/>
                <a:gdLst>
                  <a:gd name="connsiteX0" fmla="*/ 26613 w 45078"/>
                  <a:gd name="connsiteY0" fmla="*/ 0 h 45068"/>
                  <a:gd name="connsiteX1" fmla="*/ 45079 w 45078"/>
                  <a:gd name="connsiteY1" fmla="*/ 26607 h 45068"/>
                  <a:gd name="connsiteX2" fmla="*/ 18738 w 45078"/>
                  <a:gd name="connsiteY2" fmla="*/ 45068 h 45068"/>
                  <a:gd name="connsiteX3" fmla="*/ 0 w 45078"/>
                  <a:gd name="connsiteY3" fmla="*/ 18462 h 45068"/>
                  <a:gd name="connsiteX4" fmla="*/ 26613 w 45078"/>
                  <a:gd name="connsiteY4" fmla="*/ 0 h 4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8" h="45068">
                    <a:moveTo>
                      <a:pt x="26613" y="0"/>
                    </a:moveTo>
                    <a:cubicBezTo>
                      <a:pt x="32859" y="9231"/>
                      <a:pt x="38833" y="17376"/>
                      <a:pt x="45079" y="26607"/>
                    </a:cubicBezTo>
                    <a:cubicBezTo>
                      <a:pt x="36389" y="32851"/>
                      <a:pt x="27971" y="38552"/>
                      <a:pt x="18738" y="45068"/>
                    </a:cubicBezTo>
                    <a:cubicBezTo>
                      <a:pt x="12220" y="35837"/>
                      <a:pt x="6517" y="27421"/>
                      <a:pt x="0" y="18462"/>
                    </a:cubicBezTo>
                    <a:cubicBezTo>
                      <a:pt x="8961" y="12217"/>
                      <a:pt x="17108" y="6516"/>
                      <a:pt x="26613" y="0"/>
                    </a:cubicBezTo>
                    <a:close/>
                  </a:path>
                </a:pathLst>
              </a:custGeom>
              <a:grpFill/>
              <a:ln w="2705"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C9344F31-C8C5-7737-09DA-DFA4C59903E5}"/>
                  </a:ext>
                </a:extLst>
              </p:cNvPr>
              <p:cNvSpPr/>
              <p:nvPr/>
            </p:nvSpPr>
            <p:spPr>
              <a:xfrm>
                <a:off x="5243177" y="2351715"/>
                <a:ext cx="390232" cy="390140"/>
              </a:xfrm>
              <a:custGeom>
                <a:avLst/>
                <a:gdLst>
                  <a:gd name="connsiteX0" fmla="*/ 195523 w 390232"/>
                  <a:gd name="connsiteY0" fmla="*/ 0 h 390140"/>
                  <a:gd name="connsiteX1" fmla="*/ 390231 w 390232"/>
                  <a:gd name="connsiteY1" fmla="*/ 195477 h 390140"/>
                  <a:gd name="connsiteX2" fmla="*/ 194709 w 390232"/>
                  <a:gd name="connsiteY2" fmla="*/ 390140 h 390140"/>
                  <a:gd name="connsiteX3" fmla="*/ 1 w 390232"/>
                  <a:gd name="connsiteY3" fmla="*/ 194663 h 390140"/>
                  <a:gd name="connsiteX4" fmla="*/ 195523 w 390232"/>
                  <a:gd name="connsiteY4" fmla="*/ 0 h 390140"/>
                  <a:gd name="connsiteX5" fmla="*/ 194980 w 390232"/>
                  <a:gd name="connsiteY5" fmla="*/ 32580 h 390140"/>
                  <a:gd name="connsiteX6" fmla="*/ 32588 w 390232"/>
                  <a:gd name="connsiteY6" fmla="*/ 194663 h 390140"/>
                  <a:gd name="connsiteX7" fmla="*/ 195252 w 390232"/>
                  <a:gd name="connsiteY7" fmla="*/ 357832 h 390140"/>
                  <a:gd name="connsiteX8" fmla="*/ 357916 w 390232"/>
                  <a:gd name="connsiteY8" fmla="*/ 195477 h 390140"/>
                  <a:gd name="connsiteX9" fmla="*/ 194980 w 390232"/>
                  <a:gd name="connsiteY9" fmla="*/ 32580 h 39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232" h="390140">
                    <a:moveTo>
                      <a:pt x="195523" y="0"/>
                    </a:moveTo>
                    <a:cubicBezTo>
                      <a:pt x="303061" y="271"/>
                      <a:pt x="390503" y="87965"/>
                      <a:pt x="390231" y="195477"/>
                    </a:cubicBezTo>
                    <a:cubicBezTo>
                      <a:pt x="389960" y="302990"/>
                      <a:pt x="302246" y="390412"/>
                      <a:pt x="194709" y="390140"/>
                    </a:cubicBezTo>
                    <a:cubicBezTo>
                      <a:pt x="87171" y="389869"/>
                      <a:pt x="-271" y="302176"/>
                      <a:pt x="1" y="194663"/>
                    </a:cubicBezTo>
                    <a:cubicBezTo>
                      <a:pt x="272" y="87422"/>
                      <a:pt x="87986" y="0"/>
                      <a:pt x="195523" y="0"/>
                    </a:cubicBezTo>
                    <a:close/>
                    <a:moveTo>
                      <a:pt x="194980" y="32580"/>
                    </a:moveTo>
                    <a:cubicBezTo>
                      <a:pt x="105637" y="32580"/>
                      <a:pt x="32588" y="105341"/>
                      <a:pt x="32588" y="194663"/>
                    </a:cubicBezTo>
                    <a:cubicBezTo>
                      <a:pt x="32316" y="284528"/>
                      <a:pt x="105637" y="357832"/>
                      <a:pt x="195252" y="357832"/>
                    </a:cubicBezTo>
                    <a:cubicBezTo>
                      <a:pt x="284595" y="357832"/>
                      <a:pt x="357644" y="284800"/>
                      <a:pt x="357916" y="195477"/>
                    </a:cubicBezTo>
                    <a:cubicBezTo>
                      <a:pt x="357916" y="105884"/>
                      <a:pt x="284866" y="32580"/>
                      <a:pt x="194980" y="32580"/>
                    </a:cubicBezTo>
                    <a:close/>
                  </a:path>
                </a:pathLst>
              </a:custGeom>
              <a:grpFill/>
              <a:ln w="2705"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36E15C25-8246-3535-6C82-E672C63730EE}"/>
                  </a:ext>
                </a:extLst>
              </p:cNvPr>
              <p:cNvSpPr/>
              <p:nvPr/>
            </p:nvSpPr>
            <p:spPr>
              <a:xfrm>
                <a:off x="5340668" y="2449182"/>
                <a:ext cx="195251" cy="195205"/>
              </a:xfrm>
              <a:custGeom>
                <a:avLst/>
                <a:gdLst>
                  <a:gd name="connsiteX0" fmla="*/ 195251 w 195251"/>
                  <a:gd name="connsiteY0" fmla="*/ 97739 h 195205"/>
                  <a:gd name="connsiteX1" fmla="*/ 97490 w 195251"/>
                  <a:gd name="connsiteY1" fmla="*/ 195206 h 195205"/>
                  <a:gd name="connsiteX2" fmla="*/ 0 w 195251"/>
                  <a:gd name="connsiteY2" fmla="*/ 97467 h 195205"/>
                  <a:gd name="connsiteX3" fmla="*/ 97761 w 195251"/>
                  <a:gd name="connsiteY3" fmla="*/ 0 h 195205"/>
                  <a:gd name="connsiteX4" fmla="*/ 195251 w 195251"/>
                  <a:gd name="connsiteY4" fmla="*/ 97739 h 195205"/>
                  <a:gd name="connsiteX5" fmla="*/ 162664 w 195251"/>
                  <a:gd name="connsiteY5" fmla="*/ 98010 h 195205"/>
                  <a:gd name="connsiteX6" fmla="*/ 97490 w 195251"/>
                  <a:gd name="connsiteY6" fmla="*/ 32851 h 195205"/>
                  <a:gd name="connsiteX7" fmla="*/ 32587 w 195251"/>
                  <a:gd name="connsiteY7" fmla="*/ 97196 h 195205"/>
                  <a:gd name="connsiteX8" fmla="*/ 97218 w 195251"/>
                  <a:gd name="connsiteY8" fmla="*/ 162898 h 195205"/>
                  <a:gd name="connsiteX9" fmla="*/ 162664 w 195251"/>
                  <a:gd name="connsiteY9" fmla="*/ 98010 h 19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51" h="195205">
                    <a:moveTo>
                      <a:pt x="195251" y="97739"/>
                    </a:moveTo>
                    <a:cubicBezTo>
                      <a:pt x="195251" y="151495"/>
                      <a:pt x="151259" y="195206"/>
                      <a:pt x="97490" y="195206"/>
                    </a:cubicBezTo>
                    <a:cubicBezTo>
                      <a:pt x="43993" y="195206"/>
                      <a:pt x="0" y="151224"/>
                      <a:pt x="0" y="97467"/>
                    </a:cubicBezTo>
                    <a:cubicBezTo>
                      <a:pt x="0" y="43711"/>
                      <a:pt x="43993" y="0"/>
                      <a:pt x="97761" y="0"/>
                    </a:cubicBezTo>
                    <a:cubicBezTo>
                      <a:pt x="151530" y="272"/>
                      <a:pt x="195251" y="44254"/>
                      <a:pt x="195251" y="97739"/>
                    </a:cubicBezTo>
                    <a:close/>
                    <a:moveTo>
                      <a:pt x="162664" y="98010"/>
                    </a:moveTo>
                    <a:cubicBezTo>
                      <a:pt x="162664" y="62173"/>
                      <a:pt x="133336" y="32851"/>
                      <a:pt x="97490" y="32851"/>
                    </a:cubicBezTo>
                    <a:cubicBezTo>
                      <a:pt x="61915" y="32851"/>
                      <a:pt x="32859" y="61901"/>
                      <a:pt x="32587" y="97196"/>
                    </a:cubicBezTo>
                    <a:cubicBezTo>
                      <a:pt x="32316" y="133033"/>
                      <a:pt x="61372" y="162626"/>
                      <a:pt x="97218" y="162898"/>
                    </a:cubicBezTo>
                    <a:cubicBezTo>
                      <a:pt x="133336" y="162898"/>
                      <a:pt x="162664" y="133848"/>
                      <a:pt x="162664" y="98010"/>
                    </a:cubicBezTo>
                    <a:close/>
                  </a:path>
                </a:pathLst>
              </a:custGeom>
              <a:grpFill/>
              <a:ln w="2705" cap="flat">
                <a:noFill/>
                <a:prstDash val="solid"/>
                <a:miter/>
              </a:ln>
            </p:spPr>
            <p:txBody>
              <a:bodyPr rtlCol="0" anchor="ctr"/>
              <a:lstStyle/>
              <a:p>
                <a:endParaRPr lang="en-US" dirty="0"/>
              </a:p>
            </p:txBody>
          </p:sp>
        </p:grpSp>
        <p:grpSp>
          <p:nvGrpSpPr>
            <p:cNvPr id="36" name="Graphic 2">
              <a:extLst>
                <a:ext uri="{FF2B5EF4-FFF2-40B4-BE49-F238E27FC236}">
                  <a16:creationId xmlns:a16="http://schemas.microsoft.com/office/drawing/2014/main" id="{3FDAD513-B887-6639-F985-E3E76C9F0F1C}"/>
                </a:ext>
              </a:extLst>
            </p:cNvPr>
            <p:cNvGrpSpPr/>
            <p:nvPr/>
          </p:nvGrpSpPr>
          <p:grpSpPr>
            <a:xfrm>
              <a:off x="5177732" y="2287099"/>
              <a:ext cx="520036" cy="519372"/>
              <a:chOff x="4594347" y="2258759"/>
              <a:chExt cx="520036" cy="519372"/>
            </a:xfrm>
            <a:grpFill/>
          </p:grpSpPr>
          <p:sp>
            <p:nvSpPr>
              <p:cNvPr id="37" name="Freeform 36">
                <a:extLst>
                  <a:ext uri="{FF2B5EF4-FFF2-40B4-BE49-F238E27FC236}">
                    <a16:creationId xmlns:a16="http://schemas.microsoft.com/office/drawing/2014/main" id="{8C7DF04B-003D-2A88-2600-3AFFC244C2EE}"/>
                  </a:ext>
                </a:extLst>
              </p:cNvPr>
              <p:cNvSpPr/>
              <p:nvPr/>
            </p:nvSpPr>
            <p:spPr>
              <a:xfrm>
                <a:off x="4594347" y="2258759"/>
                <a:ext cx="520036" cy="519372"/>
              </a:xfrm>
              <a:custGeom>
                <a:avLst/>
                <a:gdLst>
                  <a:gd name="connsiteX0" fmla="*/ 0 w 520036"/>
                  <a:gd name="connsiteY0" fmla="*/ 224256 h 519372"/>
                  <a:gd name="connsiteX1" fmla="*/ 28785 w 520036"/>
                  <a:gd name="connsiteY1" fmla="*/ 217469 h 519372"/>
                  <a:gd name="connsiteX2" fmla="*/ 39376 w 520036"/>
                  <a:gd name="connsiteY2" fmla="*/ 207423 h 519372"/>
                  <a:gd name="connsiteX3" fmla="*/ 66804 w 520036"/>
                  <a:gd name="connsiteY3" fmla="*/ 141178 h 519372"/>
                  <a:gd name="connsiteX4" fmla="*/ 66260 w 520036"/>
                  <a:gd name="connsiteY4" fmla="*/ 125703 h 519372"/>
                  <a:gd name="connsiteX5" fmla="*/ 52411 w 520036"/>
                  <a:gd name="connsiteY5" fmla="*/ 103440 h 519372"/>
                  <a:gd name="connsiteX6" fmla="*/ 104007 w 520036"/>
                  <a:gd name="connsiteY6" fmla="*/ 51856 h 519372"/>
                  <a:gd name="connsiteX7" fmla="*/ 128176 w 520036"/>
                  <a:gd name="connsiteY7" fmla="*/ 66517 h 519372"/>
                  <a:gd name="connsiteX8" fmla="*/ 139581 w 520036"/>
                  <a:gd name="connsiteY8" fmla="*/ 66788 h 519372"/>
                  <a:gd name="connsiteX9" fmla="*/ 208558 w 520036"/>
                  <a:gd name="connsiteY9" fmla="*/ 38010 h 519372"/>
                  <a:gd name="connsiteX10" fmla="*/ 216976 w 520036"/>
                  <a:gd name="connsiteY10" fmla="*/ 28779 h 519372"/>
                  <a:gd name="connsiteX11" fmla="*/ 224036 w 520036"/>
                  <a:gd name="connsiteY11" fmla="*/ 0 h 519372"/>
                  <a:gd name="connsiteX12" fmla="*/ 296000 w 520036"/>
                  <a:gd name="connsiteY12" fmla="*/ 0 h 519372"/>
                  <a:gd name="connsiteX13" fmla="*/ 302789 w 520036"/>
                  <a:gd name="connsiteY13" fmla="*/ 28507 h 519372"/>
                  <a:gd name="connsiteX14" fmla="*/ 312293 w 520036"/>
                  <a:gd name="connsiteY14" fmla="*/ 38552 h 519372"/>
                  <a:gd name="connsiteX15" fmla="*/ 379368 w 520036"/>
                  <a:gd name="connsiteY15" fmla="*/ 66517 h 519372"/>
                  <a:gd name="connsiteX16" fmla="*/ 394033 w 520036"/>
                  <a:gd name="connsiteY16" fmla="*/ 65974 h 519372"/>
                  <a:gd name="connsiteX17" fmla="*/ 417115 w 520036"/>
                  <a:gd name="connsiteY17" fmla="*/ 51584 h 519372"/>
                  <a:gd name="connsiteX18" fmla="*/ 468440 w 520036"/>
                  <a:gd name="connsiteY18" fmla="*/ 103169 h 519372"/>
                  <a:gd name="connsiteX19" fmla="*/ 453776 w 520036"/>
                  <a:gd name="connsiteY19" fmla="*/ 127603 h 519372"/>
                  <a:gd name="connsiteX20" fmla="*/ 453233 w 520036"/>
                  <a:gd name="connsiteY20" fmla="*/ 139006 h 519372"/>
                  <a:gd name="connsiteX21" fmla="*/ 482289 w 520036"/>
                  <a:gd name="connsiteY21" fmla="*/ 209052 h 519372"/>
                  <a:gd name="connsiteX22" fmla="*/ 490979 w 520036"/>
                  <a:gd name="connsiteY22" fmla="*/ 216926 h 519372"/>
                  <a:gd name="connsiteX23" fmla="*/ 520036 w 520036"/>
                  <a:gd name="connsiteY23" fmla="*/ 223985 h 519372"/>
                  <a:gd name="connsiteX24" fmla="*/ 520036 w 520036"/>
                  <a:gd name="connsiteY24" fmla="*/ 295931 h 519372"/>
                  <a:gd name="connsiteX25" fmla="*/ 491251 w 520036"/>
                  <a:gd name="connsiteY25" fmla="*/ 302990 h 519372"/>
                  <a:gd name="connsiteX26" fmla="*/ 482289 w 520036"/>
                  <a:gd name="connsiteY26" fmla="*/ 311678 h 519372"/>
                  <a:gd name="connsiteX27" fmla="*/ 453504 w 520036"/>
                  <a:gd name="connsiteY27" fmla="*/ 379552 h 519372"/>
                  <a:gd name="connsiteX28" fmla="*/ 454047 w 520036"/>
                  <a:gd name="connsiteY28" fmla="*/ 393127 h 519372"/>
                  <a:gd name="connsiteX29" fmla="*/ 468711 w 520036"/>
                  <a:gd name="connsiteY29" fmla="*/ 416476 h 519372"/>
                  <a:gd name="connsiteX30" fmla="*/ 416844 w 520036"/>
                  <a:gd name="connsiteY30" fmla="*/ 467788 h 519372"/>
                  <a:gd name="connsiteX31" fmla="*/ 392403 w 520036"/>
                  <a:gd name="connsiteY31" fmla="*/ 453128 h 519372"/>
                  <a:gd name="connsiteX32" fmla="*/ 380998 w 520036"/>
                  <a:gd name="connsiteY32" fmla="*/ 453128 h 519372"/>
                  <a:gd name="connsiteX33" fmla="*/ 311750 w 520036"/>
                  <a:gd name="connsiteY33" fmla="*/ 481635 h 519372"/>
                  <a:gd name="connsiteX34" fmla="*/ 303603 w 520036"/>
                  <a:gd name="connsiteY34" fmla="*/ 489780 h 519372"/>
                  <a:gd name="connsiteX35" fmla="*/ 296271 w 520036"/>
                  <a:gd name="connsiteY35" fmla="*/ 519373 h 519372"/>
                  <a:gd name="connsiteX36" fmla="*/ 224308 w 520036"/>
                  <a:gd name="connsiteY36" fmla="*/ 519373 h 519372"/>
                  <a:gd name="connsiteX37" fmla="*/ 216976 w 520036"/>
                  <a:gd name="connsiteY37" fmla="*/ 489780 h 519372"/>
                  <a:gd name="connsiteX38" fmla="*/ 208829 w 520036"/>
                  <a:gd name="connsiteY38" fmla="*/ 481363 h 519372"/>
                  <a:gd name="connsiteX39" fmla="*/ 139581 w 520036"/>
                  <a:gd name="connsiteY39" fmla="*/ 452856 h 519372"/>
                  <a:gd name="connsiteX40" fmla="*/ 128176 w 520036"/>
                  <a:gd name="connsiteY40" fmla="*/ 452856 h 519372"/>
                  <a:gd name="connsiteX41" fmla="*/ 102921 w 520036"/>
                  <a:gd name="connsiteY41" fmla="*/ 468060 h 519372"/>
                  <a:gd name="connsiteX42" fmla="*/ 51868 w 520036"/>
                  <a:gd name="connsiteY42" fmla="*/ 416747 h 519372"/>
                  <a:gd name="connsiteX43" fmla="*/ 64631 w 520036"/>
                  <a:gd name="connsiteY43" fmla="*/ 396656 h 519372"/>
                  <a:gd name="connsiteX44" fmla="*/ 65446 w 520036"/>
                  <a:gd name="connsiteY44" fmla="*/ 376023 h 519372"/>
                  <a:gd name="connsiteX45" fmla="*/ 42635 w 520036"/>
                  <a:gd name="connsiteY45" fmla="*/ 323081 h 519372"/>
                  <a:gd name="connsiteX46" fmla="*/ 43178 w 520036"/>
                  <a:gd name="connsiteY46" fmla="*/ 312764 h 519372"/>
                  <a:gd name="connsiteX47" fmla="*/ 5703 w 520036"/>
                  <a:gd name="connsiteY47" fmla="*/ 229686 h 519372"/>
                  <a:gd name="connsiteX48" fmla="*/ 0 w 520036"/>
                  <a:gd name="connsiteY48" fmla="*/ 226971 h 519372"/>
                  <a:gd name="connsiteX49" fmla="*/ 0 w 520036"/>
                  <a:gd name="connsiteY49" fmla="*/ 224256 h 519372"/>
                  <a:gd name="connsiteX50" fmla="*/ 260969 w 520036"/>
                  <a:gd name="connsiteY50" fmla="*/ 64616 h 519372"/>
                  <a:gd name="connsiteX51" fmla="*/ 65446 w 520036"/>
                  <a:gd name="connsiteY51" fmla="*/ 259279 h 519372"/>
                  <a:gd name="connsiteX52" fmla="*/ 260154 w 520036"/>
                  <a:gd name="connsiteY52" fmla="*/ 454757 h 519372"/>
                  <a:gd name="connsiteX53" fmla="*/ 455677 w 520036"/>
                  <a:gd name="connsiteY53" fmla="*/ 260094 h 519372"/>
                  <a:gd name="connsiteX54" fmla="*/ 260969 w 520036"/>
                  <a:gd name="connsiteY54" fmla="*/ 64616 h 51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0036" h="519372">
                    <a:moveTo>
                      <a:pt x="0" y="224256"/>
                    </a:moveTo>
                    <a:cubicBezTo>
                      <a:pt x="9505" y="221813"/>
                      <a:pt x="19009" y="219369"/>
                      <a:pt x="28785" y="217469"/>
                    </a:cubicBezTo>
                    <a:cubicBezTo>
                      <a:pt x="34760" y="216383"/>
                      <a:pt x="37204" y="213396"/>
                      <a:pt x="39376" y="207423"/>
                    </a:cubicBezTo>
                    <a:cubicBezTo>
                      <a:pt x="47794" y="185161"/>
                      <a:pt x="57027" y="162898"/>
                      <a:pt x="66804" y="141178"/>
                    </a:cubicBezTo>
                    <a:cubicBezTo>
                      <a:pt x="69519" y="135205"/>
                      <a:pt x="70062" y="131133"/>
                      <a:pt x="66260" y="125703"/>
                    </a:cubicBezTo>
                    <a:cubicBezTo>
                      <a:pt x="61101" y="118372"/>
                      <a:pt x="56484" y="110228"/>
                      <a:pt x="52411" y="103440"/>
                    </a:cubicBezTo>
                    <a:cubicBezTo>
                      <a:pt x="69519" y="86336"/>
                      <a:pt x="86356" y="69503"/>
                      <a:pt x="104007" y="51856"/>
                    </a:cubicBezTo>
                    <a:cubicBezTo>
                      <a:pt x="110796" y="56200"/>
                      <a:pt x="119215" y="61901"/>
                      <a:pt x="128176" y="66517"/>
                    </a:cubicBezTo>
                    <a:cubicBezTo>
                      <a:pt x="131163" y="68146"/>
                      <a:pt x="136866" y="68417"/>
                      <a:pt x="139581" y="66788"/>
                    </a:cubicBezTo>
                    <a:cubicBezTo>
                      <a:pt x="161306" y="54028"/>
                      <a:pt x="184389" y="44525"/>
                      <a:pt x="208558" y="38010"/>
                    </a:cubicBezTo>
                    <a:cubicBezTo>
                      <a:pt x="212088" y="37195"/>
                      <a:pt x="215890" y="32580"/>
                      <a:pt x="216976" y="28779"/>
                    </a:cubicBezTo>
                    <a:cubicBezTo>
                      <a:pt x="219963" y="19548"/>
                      <a:pt x="221864" y="9774"/>
                      <a:pt x="224036" y="0"/>
                    </a:cubicBezTo>
                    <a:cubicBezTo>
                      <a:pt x="247934" y="0"/>
                      <a:pt x="271559" y="0"/>
                      <a:pt x="296000" y="0"/>
                    </a:cubicBezTo>
                    <a:cubicBezTo>
                      <a:pt x="298172" y="9502"/>
                      <a:pt x="300888" y="19005"/>
                      <a:pt x="302789" y="28507"/>
                    </a:cubicBezTo>
                    <a:cubicBezTo>
                      <a:pt x="303875" y="34209"/>
                      <a:pt x="306590" y="36381"/>
                      <a:pt x="312293" y="38552"/>
                    </a:cubicBezTo>
                    <a:cubicBezTo>
                      <a:pt x="334833" y="47240"/>
                      <a:pt x="357372" y="56471"/>
                      <a:pt x="379368" y="66517"/>
                    </a:cubicBezTo>
                    <a:cubicBezTo>
                      <a:pt x="385071" y="68960"/>
                      <a:pt x="388873" y="69775"/>
                      <a:pt x="394033" y="65974"/>
                    </a:cubicBezTo>
                    <a:cubicBezTo>
                      <a:pt x="401636" y="60544"/>
                      <a:pt x="410055" y="55928"/>
                      <a:pt x="417115" y="51584"/>
                    </a:cubicBezTo>
                    <a:cubicBezTo>
                      <a:pt x="434223" y="68689"/>
                      <a:pt x="450788" y="85521"/>
                      <a:pt x="468440" y="103169"/>
                    </a:cubicBezTo>
                    <a:cubicBezTo>
                      <a:pt x="464095" y="110228"/>
                      <a:pt x="458392" y="118644"/>
                      <a:pt x="453776" y="127603"/>
                    </a:cubicBezTo>
                    <a:cubicBezTo>
                      <a:pt x="452146" y="130861"/>
                      <a:pt x="451603" y="136291"/>
                      <a:pt x="453233" y="139006"/>
                    </a:cubicBezTo>
                    <a:cubicBezTo>
                      <a:pt x="466267" y="160997"/>
                      <a:pt x="476043" y="184346"/>
                      <a:pt x="482289" y="209052"/>
                    </a:cubicBezTo>
                    <a:cubicBezTo>
                      <a:pt x="483104" y="212310"/>
                      <a:pt x="487449" y="215840"/>
                      <a:pt x="490979" y="216926"/>
                    </a:cubicBezTo>
                    <a:cubicBezTo>
                      <a:pt x="500212" y="219912"/>
                      <a:pt x="509988" y="221541"/>
                      <a:pt x="520036" y="223985"/>
                    </a:cubicBezTo>
                    <a:cubicBezTo>
                      <a:pt x="520036" y="247605"/>
                      <a:pt x="520036" y="271225"/>
                      <a:pt x="520036" y="295931"/>
                    </a:cubicBezTo>
                    <a:cubicBezTo>
                      <a:pt x="510532" y="298103"/>
                      <a:pt x="500755" y="300004"/>
                      <a:pt x="491251" y="302990"/>
                    </a:cubicBezTo>
                    <a:cubicBezTo>
                      <a:pt x="487721" y="304076"/>
                      <a:pt x="483919" y="308148"/>
                      <a:pt x="482289" y="311678"/>
                    </a:cubicBezTo>
                    <a:cubicBezTo>
                      <a:pt x="472513" y="334212"/>
                      <a:pt x="463552" y="357289"/>
                      <a:pt x="453504" y="379552"/>
                    </a:cubicBezTo>
                    <a:cubicBezTo>
                      <a:pt x="451060" y="384982"/>
                      <a:pt x="450788" y="388511"/>
                      <a:pt x="454047" y="393127"/>
                    </a:cubicBezTo>
                    <a:cubicBezTo>
                      <a:pt x="459478" y="401000"/>
                      <a:pt x="464095" y="409145"/>
                      <a:pt x="468711" y="416476"/>
                    </a:cubicBezTo>
                    <a:cubicBezTo>
                      <a:pt x="451603" y="433580"/>
                      <a:pt x="434495" y="450413"/>
                      <a:pt x="416844" y="467788"/>
                    </a:cubicBezTo>
                    <a:cubicBezTo>
                      <a:pt x="409783" y="463444"/>
                      <a:pt x="401365" y="457471"/>
                      <a:pt x="392403" y="453128"/>
                    </a:cubicBezTo>
                    <a:cubicBezTo>
                      <a:pt x="389416" y="451499"/>
                      <a:pt x="383713" y="451499"/>
                      <a:pt x="380998" y="453128"/>
                    </a:cubicBezTo>
                    <a:cubicBezTo>
                      <a:pt x="359273" y="465888"/>
                      <a:pt x="336190" y="475390"/>
                      <a:pt x="311750" y="481635"/>
                    </a:cubicBezTo>
                    <a:cubicBezTo>
                      <a:pt x="308491" y="482449"/>
                      <a:pt x="304690" y="486522"/>
                      <a:pt x="303603" y="489780"/>
                    </a:cubicBezTo>
                    <a:cubicBezTo>
                      <a:pt x="300616" y="499282"/>
                      <a:pt x="298715" y="509327"/>
                      <a:pt x="296271" y="519373"/>
                    </a:cubicBezTo>
                    <a:cubicBezTo>
                      <a:pt x="272102" y="519373"/>
                      <a:pt x="248477" y="519373"/>
                      <a:pt x="224308" y="519373"/>
                    </a:cubicBezTo>
                    <a:cubicBezTo>
                      <a:pt x="221864" y="509327"/>
                      <a:pt x="220235" y="499282"/>
                      <a:pt x="216976" y="489780"/>
                    </a:cubicBezTo>
                    <a:cubicBezTo>
                      <a:pt x="215890" y="486522"/>
                      <a:pt x="212088" y="482449"/>
                      <a:pt x="208829" y="481363"/>
                    </a:cubicBezTo>
                    <a:cubicBezTo>
                      <a:pt x="184389" y="475119"/>
                      <a:pt x="161306" y="465616"/>
                      <a:pt x="139581" y="452856"/>
                    </a:cubicBezTo>
                    <a:cubicBezTo>
                      <a:pt x="136594" y="451227"/>
                      <a:pt x="131163" y="451227"/>
                      <a:pt x="128176" y="452856"/>
                    </a:cubicBezTo>
                    <a:cubicBezTo>
                      <a:pt x="119215" y="457471"/>
                      <a:pt x="110796" y="463173"/>
                      <a:pt x="102921" y="468060"/>
                    </a:cubicBezTo>
                    <a:cubicBezTo>
                      <a:pt x="85813" y="450956"/>
                      <a:pt x="69248" y="434123"/>
                      <a:pt x="51868" y="416747"/>
                    </a:cubicBezTo>
                    <a:cubicBezTo>
                      <a:pt x="55670" y="410774"/>
                      <a:pt x="59471" y="403172"/>
                      <a:pt x="64631" y="396656"/>
                    </a:cubicBezTo>
                    <a:cubicBezTo>
                      <a:pt x="69791" y="389597"/>
                      <a:pt x="69791" y="384167"/>
                      <a:pt x="65446" y="376023"/>
                    </a:cubicBezTo>
                    <a:cubicBezTo>
                      <a:pt x="56484" y="359190"/>
                      <a:pt x="49695" y="341000"/>
                      <a:pt x="42635" y="323081"/>
                    </a:cubicBezTo>
                    <a:cubicBezTo>
                      <a:pt x="41549" y="320094"/>
                      <a:pt x="41820" y="315750"/>
                      <a:pt x="43178" y="312764"/>
                    </a:cubicBezTo>
                    <a:cubicBezTo>
                      <a:pt x="57842" y="276926"/>
                      <a:pt x="42635" y="242718"/>
                      <a:pt x="5703" y="229686"/>
                    </a:cubicBezTo>
                    <a:cubicBezTo>
                      <a:pt x="3802" y="228872"/>
                      <a:pt x="1901" y="227786"/>
                      <a:pt x="0" y="226971"/>
                    </a:cubicBezTo>
                    <a:cubicBezTo>
                      <a:pt x="272" y="226157"/>
                      <a:pt x="272" y="225071"/>
                      <a:pt x="0" y="224256"/>
                    </a:cubicBezTo>
                    <a:close/>
                    <a:moveTo>
                      <a:pt x="260969" y="64616"/>
                    </a:moveTo>
                    <a:cubicBezTo>
                      <a:pt x="153431" y="64345"/>
                      <a:pt x="65446" y="151766"/>
                      <a:pt x="65446" y="259279"/>
                    </a:cubicBezTo>
                    <a:cubicBezTo>
                      <a:pt x="65174" y="366792"/>
                      <a:pt x="152616" y="454757"/>
                      <a:pt x="260154" y="454757"/>
                    </a:cubicBezTo>
                    <a:cubicBezTo>
                      <a:pt x="367691" y="455028"/>
                      <a:pt x="455677" y="367606"/>
                      <a:pt x="455677" y="260094"/>
                    </a:cubicBezTo>
                    <a:cubicBezTo>
                      <a:pt x="455948" y="152581"/>
                      <a:pt x="368506" y="64888"/>
                      <a:pt x="260969" y="64616"/>
                    </a:cubicBezTo>
                    <a:close/>
                  </a:path>
                </a:pathLst>
              </a:custGeom>
              <a:solidFill>
                <a:srgbClr val="7ABB57"/>
              </a:solidFill>
              <a:ln w="2705"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589F9AFC-9F0E-16EB-1DF7-2E2AF5BE2671}"/>
                  </a:ext>
                </a:extLst>
              </p:cNvPr>
              <p:cNvSpPr/>
              <p:nvPr/>
            </p:nvSpPr>
            <p:spPr>
              <a:xfrm>
                <a:off x="4692108" y="2355955"/>
                <a:ext cx="325329" cy="325252"/>
              </a:xfrm>
              <a:custGeom>
                <a:avLst/>
                <a:gdLst>
                  <a:gd name="connsiteX0" fmla="*/ 162665 w 325329"/>
                  <a:gd name="connsiteY0" fmla="*/ 0 h 325252"/>
                  <a:gd name="connsiteX1" fmla="*/ 325329 w 325329"/>
                  <a:gd name="connsiteY1" fmla="*/ 162898 h 325252"/>
                  <a:gd name="connsiteX2" fmla="*/ 162665 w 325329"/>
                  <a:gd name="connsiteY2" fmla="*/ 325253 h 325252"/>
                  <a:gd name="connsiteX3" fmla="*/ 1 w 325329"/>
                  <a:gd name="connsiteY3" fmla="*/ 162083 h 325252"/>
                  <a:gd name="connsiteX4" fmla="*/ 162665 w 325329"/>
                  <a:gd name="connsiteY4" fmla="*/ 0 h 325252"/>
                  <a:gd name="connsiteX5" fmla="*/ 260426 w 325329"/>
                  <a:gd name="connsiteY5" fmla="*/ 162626 h 325252"/>
                  <a:gd name="connsiteX6" fmla="*/ 162936 w 325329"/>
                  <a:gd name="connsiteY6" fmla="*/ 64888 h 325252"/>
                  <a:gd name="connsiteX7" fmla="*/ 65175 w 325329"/>
                  <a:gd name="connsiteY7" fmla="*/ 162355 h 325252"/>
                  <a:gd name="connsiteX8" fmla="*/ 162665 w 325329"/>
                  <a:gd name="connsiteY8" fmla="*/ 260094 h 325252"/>
                  <a:gd name="connsiteX9" fmla="*/ 260426 w 325329"/>
                  <a:gd name="connsiteY9" fmla="*/ 162626 h 32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29" h="325252">
                    <a:moveTo>
                      <a:pt x="162665" y="0"/>
                    </a:moveTo>
                    <a:cubicBezTo>
                      <a:pt x="252551" y="0"/>
                      <a:pt x="325600" y="73033"/>
                      <a:pt x="325329" y="162898"/>
                    </a:cubicBezTo>
                    <a:cubicBezTo>
                      <a:pt x="325057" y="252220"/>
                      <a:pt x="252008" y="324981"/>
                      <a:pt x="162665" y="325253"/>
                    </a:cubicBezTo>
                    <a:cubicBezTo>
                      <a:pt x="72779" y="325253"/>
                      <a:pt x="-271" y="251949"/>
                      <a:pt x="1" y="162083"/>
                    </a:cubicBezTo>
                    <a:cubicBezTo>
                      <a:pt x="272" y="73033"/>
                      <a:pt x="73322" y="0"/>
                      <a:pt x="162665" y="0"/>
                    </a:cubicBezTo>
                    <a:close/>
                    <a:moveTo>
                      <a:pt x="260426" y="162626"/>
                    </a:moveTo>
                    <a:cubicBezTo>
                      <a:pt x="260426" y="108870"/>
                      <a:pt x="216705" y="65159"/>
                      <a:pt x="162936" y="64888"/>
                    </a:cubicBezTo>
                    <a:cubicBezTo>
                      <a:pt x="109168" y="64888"/>
                      <a:pt x="65447" y="108599"/>
                      <a:pt x="65175" y="162355"/>
                    </a:cubicBezTo>
                    <a:cubicBezTo>
                      <a:pt x="65175" y="216111"/>
                      <a:pt x="109168" y="260094"/>
                      <a:pt x="162665" y="260094"/>
                    </a:cubicBezTo>
                    <a:cubicBezTo>
                      <a:pt x="216433" y="260365"/>
                      <a:pt x="260426" y="216383"/>
                      <a:pt x="260426" y="162626"/>
                    </a:cubicBezTo>
                    <a:close/>
                  </a:path>
                </a:pathLst>
              </a:custGeom>
              <a:solidFill>
                <a:srgbClr val="7ABB57"/>
              </a:solidFill>
              <a:ln w="2705" cap="flat">
                <a:noFill/>
                <a:prstDash val="solid"/>
                <a:miter/>
              </a:ln>
            </p:spPr>
            <p:txBody>
              <a:bodyPr rtlCol="0" anchor="ctr"/>
              <a:lstStyle/>
              <a:p>
                <a:endParaRPr lang="en-US" dirty="0"/>
              </a:p>
            </p:txBody>
          </p:sp>
        </p:grpSp>
      </p:grpSp>
      <p:sp>
        <p:nvSpPr>
          <p:cNvPr id="50" name="TextBox 49">
            <a:extLst>
              <a:ext uri="{FF2B5EF4-FFF2-40B4-BE49-F238E27FC236}">
                <a16:creationId xmlns:a16="http://schemas.microsoft.com/office/drawing/2014/main" id="{3845A3A4-AB38-2E1F-EC28-20C76596172F}"/>
              </a:ext>
            </a:extLst>
          </p:cNvPr>
          <p:cNvSpPr txBox="1"/>
          <p:nvPr/>
        </p:nvSpPr>
        <p:spPr>
          <a:xfrm>
            <a:off x="553227" y="7005095"/>
            <a:ext cx="2058486" cy="2351285"/>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Basic understanding of the importance of setting personal socio-economic goals as an entrepreneur.</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Ability to identify simple personal socio-economic goals, such as financial stability, job creation, or acquiring specific skills.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Awareness of the link between personal socio-economic goals and business decisions, such as investment, hiring, or product development.</a:t>
            </a:r>
          </a:p>
          <a:p>
            <a:pPr marL="184150" indent="-184150">
              <a:lnSpc>
                <a:spcPts val="1080"/>
              </a:lnSpc>
              <a:buClr>
                <a:srgbClr val="7ABB57"/>
              </a:buClr>
              <a:buFont typeface="+mj-lt"/>
              <a:buAutoNum type="arabicPeriod"/>
            </a:pPr>
            <a:endParaRPr lang="en-GB" sz="1100" kern="100" dirty="0">
              <a:solidFill>
                <a:srgbClr val="0C2D45"/>
              </a:solidFill>
              <a:effectLst/>
              <a:latin typeface="Calibri" panose="020F0502020204030204" pitchFamily="34" charset="0"/>
              <a:cs typeface="Calibri" panose="020F0502020204030204" pitchFamily="34" charset="0"/>
            </a:endParaRPr>
          </a:p>
        </p:txBody>
      </p:sp>
      <p:cxnSp>
        <p:nvCxnSpPr>
          <p:cNvPr id="51" name="Straight Connector 50">
            <a:extLst>
              <a:ext uri="{FF2B5EF4-FFF2-40B4-BE49-F238E27FC236}">
                <a16:creationId xmlns:a16="http://schemas.microsoft.com/office/drawing/2014/main" id="{3B68345D-0BAA-A38E-8C6F-C28F8E4EC7C3}"/>
              </a:ext>
            </a:extLst>
          </p:cNvPr>
          <p:cNvCxnSpPr>
            <a:cxnSpLocks/>
          </p:cNvCxnSpPr>
          <p:nvPr/>
        </p:nvCxnSpPr>
        <p:spPr>
          <a:xfrm>
            <a:off x="319925" y="6756830"/>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57898514-1C6E-7FC0-5678-5437D9B9F0C9}"/>
              </a:ext>
            </a:extLst>
          </p:cNvPr>
          <p:cNvSpPr txBox="1"/>
          <p:nvPr/>
        </p:nvSpPr>
        <p:spPr>
          <a:xfrm>
            <a:off x="553226" y="6555218"/>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3" name="Graphic 11">
            <a:extLst>
              <a:ext uri="{FF2B5EF4-FFF2-40B4-BE49-F238E27FC236}">
                <a16:creationId xmlns:a16="http://schemas.microsoft.com/office/drawing/2014/main" id="{B131E8AA-ACCE-DEAF-3A5D-C3AD579D696C}"/>
              </a:ext>
            </a:extLst>
          </p:cNvPr>
          <p:cNvGrpSpPr/>
          <p:nvPr/>
        </p:nvGrpSpPr>
        <p:grpSpPr>
          <a:xfrm>
            <a:off x="576765" y="6659392"/>
            <a:ext cx="584807" cy="179396"/>
            <a:chOff x="4658278" y="6932880"/>
            <a:chExt cx="584807" cy="179396"/>
          </a:xfrm>
          <a:solidFill>
            <a:srgbClr val="0C2D45"/>
          </a:solidFill>
        </p:grpSpPr>
        <p:sp>
          <p:nvSpPr>
            <p:cNvPr id="54" name="Freeform 53">
              <a:extLst>
                <a:ext uri="{FF2B5EF4-FFF2-40B4-BE49-F238E27FC236}">
                  <a16:creationId xmlns:a16="http://schemas.microsoft.com/office/drawing/2014/main" id="{BA95BEC0-12BD-C47F-0A6B-CC24E66E0B99}"/>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F69BB58-8299-F926-99AE-A67B54AA13DC}"/>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5" name="Graphic 11">
              <a:extLst>
                <a:ext uri="{FF2B5EF4-FFF2-40B4-BE49-F238E27FC236}">
                  <a16:creationId xmlns:a16="http://schemas.microsoft.com/office/drawing/2014/main" id="{5A410A19-9DB2-61C8-4A44-DF12B106ACB4}"/>
                </a:ext>
              </a:extLst>
            </p:cNvPr>
            <p:cNvGrpSpPr/>
            <p:nvPr/>
          </p:nvGrpSpPr>
          <p:grpSpPr>
            <a:xfrm>
              <a:off x="4658278" y="6932880"/>
              <a:ext cx="179396" cy="179396"/>
              <a:chOff x="4658278" y="6932880"/>
              <a:chExt cx="179396" cy="179396"/>
            </a:xfrm>
            <a:grpFill/>
          </p:grpSpPr>
          <p:sp>
            <p:nvSpPr>
              <p:cNvPr id="66" name="Freeform 65">
                <a:extLst>
                  <a:ext uri="{FF2B5EF4-FFF2-40B4-BE49-F238E27FC236}">
                    <a16:creationId xmlns:a16="http://schemas.microsoft.com/office/drawing/2014/main" id="{69B7416C-AF74-03B1-AB71-4204E217B231}"/>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8B5AA13D-07D6-DDD3-4F18-F1F67AC7D1B6}"/>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68" name="TextBox 67">
            <a:extLst>
              <a:ext uri="{FF2B5EF4-FFF2-40B4-BE49-F238E27FC236}">
                <a16:creationId xmlns:a16="http://schemas.microsoft.com/office/drawing/2014/main" id="{1D9BD973-D202-94DC-10A7-D0C4394F7BCE}"/>
              </a:ext>
            </a:extLst>
          </p:cNvPr>
          <p:cNvSpPr txBox="1"/>
          <p:nvPr/>
        </p:nvSpPr>
        <p:spPr>
          <a:xfrm>
            <a:off x="2821766" y="7005095"/>
            <a:ext cx="2058487" cy="2774477"/>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set clear, specific, and measurable personal socio-economic goals that reflect their personal aspirations and the socio-economic context.</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to integrate these personal socio-economic goals into their business strategy, decision-making, and performance evaluation.</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Understanding of how achieving personal socio-economic goals can contribute to personal </a:t>
            </a:r>
            <a:r>
              <a:rPr lang="en-IE" sz="1100" kern="100" dirty="0" err="1">
                <a:solidFill>
                  <a:srgbClr val="0C2D45"/>
                </a:solidFill>
                <a:effectLst/>
                <a:latin typeface="Calibri" panose="020F0502020204030204" pitchFamily="34" charset="0"/>
                <a:cs typeface="Calibri" panose="020F0502020204030204" pitchFamily="34" charset="0"/>
              </a:rPr>
              <a:t>fulfillment</a:t>
            </a:r>
            <a:r>
              <a:rPr lang="en-IE" sz="1100" kern="100" dirty="0">
                <a:solidFill>
                  <a:srgbClr val="0C2D45"/>
                </a:solidFill>
                <a:effectLst/>
                <a:latin typeface="Calibri" panose="020F0502020204030204" pitchFamily="34" charset="0"/>
                <a:cs typeface="Calibri" panose="020F0502020204030204" pitchFamily="34" charset="0"/>
              </a:rPr>
              <a:t>, business success, and socio-economic inclusion.</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915ACA33-4821-03D9-038D-5622002488FB}"/>
              </a:ext>
            </a:extLst>
          </p:cNvPr>
          <p:cNvSpPr txBox="1"/>
          <p:nvPr/>
        </p:nvSpPr>
        <p:spPr>
          <a:xfrm>
            <a:off x="2821766" y="6555218"/>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70" name="Graphic 11">
            <a:extLst>
              <a:ext uri="{FF2B5EF4-FFF2-40B4-BE49-F238E27FC236}">
                <a16:creationId xmlns:a16="http://schemas.microsoft.com/office/drawing/2014/main" id="{08ACDCDF-3641-166C-8FCD-863B063220BE}"/>
              </a:ext>
            </a:extLst>
          </p:cNvPr>
          <p:cNvGrpSpPr/>
          <p:nvPr/>
        </p:nvGrpSpPr>
        <p:grpSpPr>
          <a:xfrm>
            <a:off x="2856276" y="6659392"/>
            <a:ext cx="584807" cy="179396"/>
            <a:chOff x="5525753" y="6932880"/>
            <a:chExt cx="584807" cy="179396"/>
          </a:xfrm>
          <a:solidFill>
            <a:srgbClr val="0C2D45"/>
          </a:solidFill>
        </p:grpSpPr>
        <p:grpSp>
          <p:nvGrpSpPr>
            <p:cNvPr id="71" name="Graphic 11">
              <a:extLst>
                <a:ext uri="{FF2B5EF4-FFF2-40B4-BE49-F238E27FC236}">
                  <a16:creationId xmlns:a16="http://schemas.microsoft.com/office/drawing/2014/main" id="{0EA5AE1B-4E39-7392-202D-D468DD4204EA}"/>
                </a:ext>
              </a:extLst>
            </p:cNvPr>
            <p:cNvGrpSpPr/>
            <p:nvPr/>
          </p:nvGrpSpPr>
          <p:grpSpPr>
            <a:xfrm>
              <a:off x="5728754" y="6933470"/>
              <a:ext cx="178805" cy="178806"/>
              <a:chOff x="5728754" y="6933470"/>
              <a:chExt cx="178805" cy="178806"/>
            </a:xfrm>
            <a:grpFill/>
          </p:grpSpPr>
          <p:sp>
            <p:nvSpPr>
              <p:cNvPr id="76" name="Freeform 75">
                <a:extLst>
                  <a:ext uri="{FF2B5EF4-FFF2-40B4-BE49-F238E27FC236}">
                    <a16:creationId xmlns:a16="http://schemas.microsoft.com/office/drawing/2014/main" id="{49675C55-3C77-12EA-0542-8CD277516007}"/>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986631E-2787-44B5-17D4-E677DE69E706}"/>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72" name="Freeform 71">
              <a:extLst>
                <a:ext uri="{FF2B5EF4-FFF2-40B4-BE49-F238E27FC236}">
                  <a16:creationId xmlns:a16="http://schemas.microsoft.com/office/drawing/2014/main" id="{B81790E6-7518-AD78-5835-9C75C662FB6E}"/>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73" name="Graphic 11">
              <a:extLst>
                <a:ext uri="{FF2B5EF4-FFF2-40B4-BE49-F238E27FC236}">
                  <a16:creationId xmlns:a16="http://schemas.microsoft.com/office/drawing/2014/main" id="{92EED298-1B34-7C17-9113-9CE477B09061}"/>
                </a:ext>
              </a:extLst>
            </p:cNvPr>
            <p:cNvGrpSpPr/>
            <p:nvPr/>
          </p:nvGrpSpPr>
          <p:grpSpPr>
            <a:xfrm>
              <a:off x="5525753" y="6932880"/>
              <a:ext cx="179396" cy="179396"/>
              <a:chOff x="5525753" y="6932880"/>
              <a:chExt cx="179396" cy="179396"/>
            </a:xfrm>
            <a:grpFill/>
          </p:grpSpPr>
          <p:sp>
            <p:nvSpPr>
              <p:cNvPr id="74" name="Freeform 73">
                <a:extLst>
                  <a:ext uri="{FF2B5EF4-FFF2-40B4-BE49-F238E27FC236}">
                    <a16:creationId xmlns:a16="http://schemas.microsoft.com/office/drawing/2014/main" id="{CDEA298A-0C48-37F7-87F4-821D8B8DDAC2}"/>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E7CE3AFA-2ABC-B036-B1C4-9E7BD5D29F22}"/>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78" name="TextBox 77">
            <a:extLst>
              <a:ext uri="{FF2B5EF4-FFF2-40B4-BE49-F238E27FC236}">
                <a16:creationId xmlns:a16="http://schemas.microsoft.com/office/drawing/2014/main" id="{5BDE64DC-7FEA-6150-2766-0263F0D661D7}"/>
              </a:ext>
            </a:extLst>
          </p:cNvPr>
          <p:cNvSpPr txBox="1"/>
          <p:nvPr/>
        </p:nvSpPr>
        <p:spPr>
          <a:xfrm>
            <a:off x="5194454" y="7005095"/>
            <a:ext cx="2058487" cy="3338735"/>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Expertise in strategically leveraging personal socio-economic goals to drive entrepreneurial success, personal growth, and socio-economic impact.</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engage with diverse stakeholders (e.g., family, employees, partners, mentors) to support their personal socio-economic goals and create shared value.</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Capability to serve as a role model and advocate for the integration of personal socio-economic goals into entrepreneurship, contributing to a more person-</a:t>
            </a:r>
            <a:r>
              <a:rPr lang="en-IE" sz="1100" kern="100" dirty="0" err="1">
                <a:solidFill>
                  <a:srgbClr val="0C2D45"/>
                </a:solidFill>
                <a:effectLst/>
                <a:latin typeface="Calibri" panose="020F0502020204030204" pitchFamily="34" charset="0"/>
                <a:cs typeface="Calibri" panose="020F0502020204030204" pitchFamily="34" charset="0"/>
              </a:rPr>
              <a:t>centered</a:t>
            </a:r>
            <a:r>
              <a:rPr lang="en-IE" sz="1100" kern="100" dirty="0">
                <a:solidFill>
                  <a:srgbClr val="0C2D45"/>
                </a:solidFill>
                <a:effectLst/>
                <a:latin typeface="Calibri" panose="020F0502020204030204" pitchFamily="34" charset="0"/>
                <a:cs typeface="Calibri" panose="020F0502020204030204" pitchFamily="34" charset="0"/>
              </a:rPr>
              <a:t> and impactful entrepreneurial ecosystem.</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cxnSp>
        <p:nvCxnSpPr>
          <p:cNvPr id="79" name="Straight Connector 78">
            <a:extLst>
              <a:ext uri="{FF2B5EF4-FFF2-40B4-BE49-F238E27FC236}">
                <a16:creationId xmlns:a16="http://schemas.microsoft.com/office/drawing/2014/main" id="{8DDAC437-3F9B-88E9-7F01-5CE59369C6F5}"/>
              </a:ext>
            </a:extLst>
          </p:cNvPr>
          <p:cNvCxnSpPr>
            <a:cxnSpLocks/>
          </p:cNvCxnSpPr>
          <p:nvPr/>
        </p:nvCxnSpPr>
        <p:spPr>
          <a:xfrm>
            <a:off x="20570" y="10202765"/>
            <a:ext cx="7065318"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6E581A8C-2A7A-C2A7-958C-DC94E0308B4D}"/>
              </a:ext>
            </a:extLst>
          </p:cNvPr>
          <p:cNvSpPr txBox="1"/>
          <p:nvPr/>
        </p:nvSpPr>
        <p:spPr>
          <a:xfrm>
            <a:off x="5194454" y="6555218"/>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81" name="Graphic 11">
            <a:extLst>
              <a:ext uri="{FF2B5EF4-FFF2-40B4-BE49-F238E27FC236}">
                <a16:creationId xmlns:a16="http://schemas.microsoft.com/office/drawing/2014/main" id="{B436AAF7-C2E4-AB7D-610F-B54F13FFF835}"/>
              </a:ext>
            </a:extLst>
          </p:cNvPr>
          <p:cNvGrpSpPr/>
          <p:nvPr/>
        </p:nvGrpSpPr>
        <p:grpSpPr>
          <a:xfrm>
            <a:off x="5214416" y="6659392"/>
            <a:ext cx="584807" cy="179396"/>
            <a:chOff x="6392638" y="6932880"/>
            <a:chExt cx="584807" cy="179396"/>
          </a:xfrm>
          <a:solidFill>
            <a:srgbClr val="915F9E"/>
          </a:solidFill>
        </p:grpSpPr>
        <p:grpSp>
          <p:nvGrpSpPr>
            <p:cNvPr id="85" name="Graphic 11">
              <a:extLst>
                <a:ext uri="{FF2B5EF4-FFF2-40B4-BE49-F238E27FC236}">
                  <a16:creationId xmlns:a16="http://schemas.microsoft.com/office/drawing/2014/main" id="{68C437EE-883B-8574-2FA7-DCE067B95B8C}"/>
                </a:ext>
              </a:extLst>
            </p:cNvPr>
            <p:cNvGrpSpPr/>
            <p:nvPr/>
          </p:nvGrpSpPr>
          <p:grpSpPr>
            <a:xfrm>
              <a:off x="6595639" y="6933470"/>
              <a:ext cx="178806" cy="178806"/>
              <a:chOff x="6595639" y="6933470"/>
              <a:chExt cx="178806" cy="178806"/>
            </a:xfrm>
            <a:grpFill/>
          </p:grpSpPr>
          <p:sp>
            <p:nvSpPr>
              <p:cNvPr id="92" name="Freeform 91">
                <a:extLst>
                  <a:ext uri="{FF2B5EF4-FFF2-40B4-BE49-F238E27FC236}">
                    <a16:creationId xmlns:a16="http://schemas.microsoft.com/office/drawing/2014/main" id="{CAF92FCA-B680-639A-0404-9EDDB0B80F62}"/>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B9EC7EB2-A2AB-4833-AF51-C9C70A8B4014}"/>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86" name="Graphic 11">
              <a:extLst>
                <a:ext uri="{FF2B5EF4-FFF2-40B4-BE49-F238E27FC236}">
                  <a16:creationId xmlns:a16="http://schemas.microsoft.com/office/drawing/2014/main" id="{1CE50D31-BCAF-3FF3-8A3F-5CFF8F97155E}"/>
                </a:ext>
              </a:extLst>
            </p:cNvPr>
            <p:cNvGrpSpPr/>
            <p:nvPr/>
          </p:nvGrpSpPr>
          <p:grpSpPr>
            <a:xfrm>
              <a:off x="6798050" y="6933470"/>
              <a:ext cx="179395" cy="178806"/>
              <a:chOff x="6798050" y="6933470"/>
              <a:chExt cx="179395" cy="178806"/>
            </a:xfrm>
            <a:grpFill/>
          </p:grpSpPr>
          <p:sp>
            <p:nvSpPr>
              <p:cNvPr id="90" name="Freeform 89">
                <a:extLst>
                  <a:ext uri="{FF2B5EF4-FFF2-40B4-BE49-F238E27FC236}">
                    <a16:creationId xmlns:a16="http://schemas.microsoft.com/office/drawing/2014/main" id="{0723D441-5867-FDDD-9CCF-4634715DBB4F}"/>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A55B215-E8D7-CD0D-1D42-C1504C40BDDC}"/>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87" name="Graphic 11">
              <a:extLst>
                <a:ext uri="{FF2B5EF4-FFF2-40B4-BE49-F238E27FC236}">
                  <a16:creationId xmlns:a16="http://schemas.microsoft.com/office/drawing/2014/main" id="{2FBB82BC-503C-B711-D7FD-E253E9A81130}"/>
                </a:ext>
              </a:extLst>
            </p:cNvPr>
            <p:cNvGrpSpPr/>
            <p:nvPr/>
          </p:nvGrpSpPr>
          <p:grpSpPr>
            <a:xfrm>
              <a:off x="6392638" y="6932880"/>
              <a:ext cx="179396" cy="179396"/>
              <a:chOff x="6392638" y="6932880"/>
              <a:chExt cx="179396" cy="179396"/>
            </a:xfrm>
            <a:grpFill/>
          </p:grpSpPr>
          <p:sp>
            <p:nvSpPr>
              <p:cNvPr id="88" name="Freeform 87">
                <a:extLst>
                  <a:ext uri="{FF2B5EF4-FFF2-40B4-BE49-F238E27FC236}">
                    <a16:creationId xmlns:a16="http://schemas.microsoft.com/office/drawing/2014/main" id="{1EBA4489-E64C-805C-3774-1A1EB1F7A1EF}"/>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65F7D7EB-6AC7-FC34-BBED-2270DDFEDC2D}"/>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94" name="Straight Connector 93">
            <a:extLst>
              <a:ext uri="{FF2B5EF4-FFF2-40B4-BE49-F238E27FC236}">
                <a16:creationId xmlns:a16="http://schemas.microsoft.com/office/drawing/2014/main" id="{78094FDE-41A6-BD9B-CF33-19583994D73C}"/>
              </a:ext>
            </a:extLst>
          </p:cNvPr>
          <p:cNvCxnSpPr>
            <a:cxnSpLocks/>
          </p:cNvCxnSpPr>
          <p:nvPr/>
        </p:nvCxnSpPr>
        <p:spPr>
          <a:xfrm flipV="1">
            <a:off x="2676038" y="6756831"/>
            <a:ext cx="0" cy="338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5EC24F5-F0B8-670E-07A9-1C201D2949A7}"/>
              </a:ext>
            </a:extLst>
          </p:cNvPr>
          <p:cNvCxnSpPr>
            <a:cxnSpLocks/>
          </p:cNvCxnSpPr>
          <p:nvPr/>
        </p:nvCxnSpPr>
        <p:spPr>
          <a:xfrm flipV="1">
            <a:off x="5038861" y="6756831"/>
            <a:ext cx="0" cy="338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71F984D-067B-F0A8-4A6A-94B6097A967A}"/>
              </a:ext>
            </a:extLst>
          </p:cNvPr>
          <p:cNvCxnSpPr>
            <a:cxnSpLocks/>
          </p:cNvCxnSpPr>
          <p:nvPr/>
        </p:nvCxnSpPr>
        <p:spPr>
          <a:xfrm flipV="1">
            <a:off x="319925" y="6135169"/>
            <a:ext cx="0" cy="621661"/>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4F7DBB2-9537-576D-5DEA-507C3B6AF835}"/>
              </a:ext>
            </a:extLst>
          </p:cNvPr>
          <p:cNvSpPr txBox="1"/>
          <p:nvPr/>
        </p:nvSpPr>
        <p:spPr>
          <a:xfrm>
            <a:off x="241377" y="6057246"/>
            <a:ext cx="4434265" cy="338554"/>
          </a:xfrm>
          <a:prstGeom prst="rect">
            <a:avLst/>
          </a:prstGeom>
          <a:noFill/>
        </p:spPr>
        <p:txBody>
          <a:bodyPr wrap="square">
            <a:spAutoFit/>
          </a:bodyPr>
          <a:lstStyle/>
          <a:p>
            <a:pPr>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	Goal Setting and Alignment</a:t>
            </a:r>
            <a:r>
              <a:rPr lang="en-US" sz="1600" b="1" dirty="0">
                <a:solidFill>
                  <a:srgbClr val="7ABB57"/>
                </a:solidFill>
                <a:highlight>
                  <a:srgbClr val="7ABB57"/>
                </a:highlight>
                <a:latin typeface="Calibri" panose="020F0502020204030204" pitchFamily="34" charset="0"/>
                <a:cs typeface="Calibri" panose="020F0502020204030204" pitchFamily="34" charset="0"/>
              </a:rPr>
              <a:t>.</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110" name="Slide Number Placeholder 4">
            <a:extLst>
              <a:ext uri="{FF2B5EF4-FFF2-40B4-BE49-F238E27FC236}">
                <a16:creationId xmlns:a16="http://schemas.microsoft.com/office/drawing/2014/main" id="{367B5C9F-7367-E447-49DF-57E9DB59443E}"/>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28</a:t>
            </a:fld>
            <a:endParaRPr lang="en-US" dirty="0"/>
          </a:p>
        </p:txBody>
      </p:sp>
    </p:spTree>
    <p:extLst>
      <p:ext uri="{BB962C8B-B14F-4D97-AF65-F5344CB8AC3E}">
        <p14:creationId xmlns:p14="http://schemas.microsoft.com/office/powerpoint/2010/main" val="2970269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FC18D65C-34B3-C08E-D19E-1AF2F938DB9C}"/>
              </a:ext>
            </a:extLst>
          </p:cNvPr>
          <p:cNvSpPr txBox="1"/>
          <p:nvPr/>
        </p:nvSpPr>
        <p:spPr>
          <a:xfrm>
            <a:off x="534722" y="2959861"/>
            <a:ext cx="2058486" cy="2210220"/>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Basic understanding of the importance of language skills in conducting business, especially in a foreign or multicultural environment.</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Ability to comprehend and use simple business-related vocabulary and expressions.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Awareness of potential language barriers and basic strategies to overcome them, such as using translation tools or collaborating with language-speaking partners.</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57" name="Straight Connector 56">
            <a:extLst>
              <a:ext uri="{FF2B5EF4-FFF2-40B4-BE49-F238E27FC236}">
                <a16:creationId xmlns:a16="http://schemas.microsoft.com/office/drawing/2014/main" id="{8CF1C255-822E-C883-8B85-467928312681}"/>
              </a:ext>
            </a:extLst>
          </p:cNvPr>
          <p:cNvCxnSpPr>
            <a:cxnSpLocks/>
          </p:cNvCxnSpPr>
          <p:nvPr/>
        </p:nvCxnSpPr>
        <p:spPr>
          <a:xfrm>
            <a:off x="301420" y="2711596"/>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97A8C1E-AF4D-E550-8C3A-D3201996A4BE}"/>
              </a:ext>
            </a:extLst>
          </p:cNvPr>
          <p:cNvSpPr txBox="1"/>
          <p:nvPr/>
        </p:nvSpPr>
        <p:spPr>
          <a:xfrm>
            <a:off x="534721" y="2509984"/>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9" name="Graphic 11">
            <a:extLst>
              <a:ext uri="{FF2B5EF4-FFF2-40B4-BE49-F238E27FC236}">
                <a16:creationId xmlns:a16="http://schemas.microsoft.com/office/drawing/2014/main" id="{637F590D-8696-3836-60D7-AEA9FCB2E105}"/>
              </a:ext>
            </a:extLst>
          </p:cNvPr>
          <p:cNvGrpSpPr/>
          <p:nvPr/>
        </p:nvGrpSpPr>
        <p:grpSpPr>
          <a:xfrm>
            <a:off x="558260" y="2614158"/>
            <a:ext cx="584807" cy="179396"/>
            <a:chOff x="4658278" y="6932880"/>
            <a:chExt cx="584807" cy="179396"/>
          </a:xfrm>
          <a:solidFill>
            <a:srgbClr val="0C2D45"/>
          </a:solidFill>
        </p:grpSpPr>
        <p:sp>
          <p:nvSpPr>
            <p:cNvPr id="60" name="Freeform 59">
              <a:extLst>
                <a:ext uri="{FF2B5EF4-FFF2-40B4-BE49-F238E27FC236}">
                  <a16:creationId xmlns:a16="http://schemas.microsoft.com/office/drawing/2014/main" id="{C3B35064-052A-07F4-CF63-AA45DF4CE942}"/>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22576AB2-8088-FE70-7845-8721C2DFB8B7}"/>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2" name="Graphic 11">
              <a:extLst>
                <a:ext uri="{FF2B5EF4-FFF2-40B4-BE49-F238E27FC236}">
                  <a16:creationId xmlns:a16="http://schemas.microsoft.com/office/drawing/2014/main" id="{6A55C0E7-5678-C3F4-63CB-30EBA2E7EC48}"/>
                </a:ext>
              </a:extLst>
            </p:cNvPr>
            <p:cNvGrpSpPr/>
            <p:nvPr/>
          </p:nvGrpSpPr>
          <p:grpSpPr>
            <a:xfrm>
              <a:off x="4658278" y="6932880"/>
              <a:ext cx="179396" cy="179396"/>
              <a:chOff x="4658278" y="6932880"/>
              <a:chExt cx="179396" cy="179396"/>
            </a:xfrm>
            <a:grpFill/>
          </p:grpSpPr>
          <p:sp>
            <p:nvSpPr>
              <p:cNvPr id="63" name="Freeform 62">
                <a:extLst>
                  <a:ext uri="{FF2B5EF4-FFF2-40B4-BE49-F238E27FC236}">
                    <a16:creationId xmlns:a16="http://schemas.microsoft.com/office/drawing/2014/main" id="{0DA3227B-AF5B-FC97-31FE-0E730F1D8F2D}"/>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B1DE9178-446D-31CD-9C79-699AD341B1D1}"/>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82" name="TextBox 81">
            <a:extLst>
              <a:ext uri="{FF2B5EF4-FFF2-40B4-BE49-F238E27FC236}">
                <a16:creationId xmlns:a16="http://schemas.microsoft.com/office/drawing/2014/main" id="{8FC28E6E-E28B-A20F-ED78-9BD1DD0B497E}"/>
              </a:ext>
            </a:extLst>
          </p:cNvPr>
          <p:cNvSpPr txBox="1"/>
          <p:nvPr/>
        </p:nvSpPr>
        <p:spPr>
          <a:xfrm>
            <a:off x="2803261" y="2959861"/>
            <a:ext cx="2152770" cy="2492349"/>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conduct basic business communication, such as emails, meetings, negotiations, and customer interactions.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to adapt language and communication style to various business contexts and cultural nuances.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Understanding of how language skills contribute to building trust, understanding, and collaboration in the business world, and ability to seek out language-learning resources and opportunities.</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sp>
        <p:nvSpPr>
          <p:cNvPr id="84" name="TextBox 83">
            <a:extLst>
              <a:ext uri="{FF2B5EF4-FFF2-40B4-BE49-F238E27FC236}">
                <a16:creationId xmlns:a16="http://schemas.microsoft.com/office/drawing/2014/main" id="{1F480AB3-41EC-EE7A-F724-A2DDED02A502}"/>
              </a:ext>
            </a:extLst>
          </p:cNvPr>
          <p:cNvSpPr txBox="1"/>
          <p:nvPr/>
        </p:nvSpPr>
        <p:spPr>
          <a:xfrm>
            <a:off x="2803261" y="2509984"/>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99" name="Graphic 11">
            <a:extLst>
              <a:ext uri="{FF2B5EF4-FFF2-40B4-BE49-F238E27FC236}">
                <a16:creationId xmlns:a16="http://schemas.microsoft.com/office/drawing/2014/main" id="{5EB5BCD7-9A02-9795-62B3-394F8F8F52A2}"/>
              </a:ext>
            </a:extLst>
          </p:cNvPr>
          <p:cNvGrpSpPr/>
          <p:nvPr/>
        </p:nvGrpSpPr>
        <p:grpSpPr>
          <a:xfrm>
            <a:off x="2837771" y="2614158"/>
            <a:ext cx="584807" cy="179396"/>
            <a:chOff x="5525753" y="6932880"/>
            <a:chExt cx="584807" cy="179396"/>
          </a:xfrm>
          <a:solidFill>
            <a:srgbClr val="0C2D45"/>
          </a:solidFill>
        </p:grpSpPr>
        <p:grpSp>
          <p:nvGrpSpPr>
            <p:cNvPr id="100" name="Graphic 11">
              <a:extLst>
                <a:ext uri="{FF2B5EF4-FFF2-40B4-BE49-F238E27FC236}">
                  <a16:creationId xmlns:a16="http://schemas.microsoft.com/office/drawing/2014/main" id="{D0BB8772-417E-C42F-A163-E2800C73B7F1}"/>
                </a:ext>
              </a:extLst>
            </p:cNvPr>
            <p:cNvGrpSpPr/>
            <p:nvPr/>
          </p:nvGrpSpPr>
          <p:grpSpPr>
            <a:xfrm>
              <a:off x="5728754" y="6933470"/>
              <a:ext cx="178805" cy="178806"/>
              <a:chOff x="5728754" y="6933470"/>
              <a:chExt cx="178805" cy="178806"/>
            </a:xfrm>
            <a:grpFill/>
          </p:grpSpPr>
          <p:sp>
            <p:nvSpPr>
              <p:cNvPr id="105" name="Freeform 104">
                <a:extLst>
                  <a:ext uri="{FF2B5EF4-FFF2-40B4-BE49-F238E27FC236}">
                    <a16:creationId xmlns:a16="http://schemas.microsoft.com/office/drawing/2014/main" id="{78757A1B-FF8A-CCC1-6656-52DE3BDA1DAE}"/>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E5EBF736-2925-5097-3A27-8FA29547CC0E}"/>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101" name="Freeform 100">
              <a:extLst>
                <a:ext uri="{FF2B5EF4-FFF2-40B4-BE49-F238E27FC236}">
                  <a16:creationId xmlns:a16="http://schemas.microsoft.com/office/drawing/2014/main" id="{C1F7765A-9CE0-A349-952B-B1CAB87C8370}"/>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102" name="Graphic 11">
              <a:extLst>
                <a:ext uri="{FF2B5EF4-FFF2-40B4-BE49-F238E27FC236}">
                  <a16:creationId xmlns:a16="http://schemas.microsoft.com/office/drawing/2014/main" id="{32637506-EF2E-328D-0960-1335FD85FD3C}"/>
                </a:ext>
              </a:extLst>
            </p:cNvPr>
            <p:cNvGrpSpPr/>
            <p:nvPr/>
          </p:nvGrpSpPr>
          <p:grpSpPr>
            <a:xfrm>
              <a:off x="5525753" y="6932880"/>
              <a:ext cx="179396" cy="179396"/>
              <a:chOff x="5525753" y="6932880"/>
              <a:chExt cx="179396" cy="179396"/>
            </a:xfrm>
            <a:grpFill/>
          </p:grpSpPr>
          <p:sp>
            <p:nvSpPr>
              <p:cNvPr id="103" name="Freeform 102">
                <a:extLst>
                  <a:ext uri="{FF2B5EF4-FFF2-40B4-BE49-F238E27FC236}">
                    <a16:creationId xmlns:a16="http://schemas.microsoft.com/office/drawing/2014/main" id="{C2EB2CE7-5BFD-4558-E47B-7A91EE4121BF}"/>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F99E150-F478-2021-6078-62D81654B069}"/>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107" name="TextBox 106">
            <a:extLst>
              <a:ext uri="{FF2B5EF4-FFF2-40B4-BE49-F238E27FC236}">
                <a16:creationId xmlns:a16="http://schemas.microsoft.com/office/drawing/2014/main" id="{3F29B93B-8577-3EF7-FBC7-D650286E9524}"/>
              </a:ext>
            </a:extLst>
          </p:cNvPr>
          <p:cNvSpPr txBox="1"/>
          <p:nvPr/>
        </p:nvSpPr>
        <p:spPr>
          <a:xfrm>
            <a:off x="5175949" y="2959861"/>
            <a:ext cx="2058487" cy="3056606"/>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Expertise in using language fluently and effectively in diverse and complex business situations, such as strategic negotiations, presentations, marketing, and cross-border collaborations.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leverage language skills to build relationships, enhance credibility, and tap into new markets and opportunities.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Capability to serve as a language bridge and cultural ambassador in the business community, supporting other entrepreneurs, and contributing to a more inclusive and multilingual business environment.</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108" name="Straight Connector 107">
            <a:extLst>
              <a:ext uri="{FF2B5EF4-FFF2-40B4-BE49-F238E27FC236}">
                <a16:creationId xmlns:a16="http://schemas.microsoft.com/office/drawing/2014/main" id="{624944EE-1F8B-D75E-ED20-BEC67484FB5D}"/>
              </a:ext>
            </a:extLst>
          </p:cNvPr>
          <p:cNvCxnSpPr>
            <a:cxnSpLocks/>
          </p:cNvCxnSpPr>
          <p:nvPr/>
        </p:nvCxnSpPr>
        <p:spPr>
          <a:xfrm>
            <a:off x="-1" y="5943710"/>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02738E1-5189-6AC4-82C7-943E1C657A1E}"/>
              </a:ext>
            </a:extLst>
          </p:cNvPr>
          <p:cNvSpPr txBox="1"/>
          <p:nvPr/>
        </p:nvSpPr>
        <p:spPr>
          <a:xfrm>
            <a:off x="5175949" y="2509984"/>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133" name="Graphic 11">
            <a:extLst>
              <a:ext uri="{FF2B5EF4-FFF2-40B4-BE49-F238E27FC236}">
                <a16:creationId xmlns:a16="http://schemas.microsoft.com/office/drawing/2014/main" id="{281E4E3B-87DD-4411-3920-1B5902AF2386}"/>
              </a:ext>
            </a:extLst>
          </p:cNvPr>
          <p:cNvGrpSpPr/>
          <p:nvPr/>
        </p:nvGrpSpPr>
        <p:grpSpPr>
          <a:xfrm>
            <a:off x="5195911" y="2614158"/>
            <a:ext cx="584807" cy="179396"/>
            <a:chOff x="6392638" y="6932880"/>
            <a:chExt cx="584807" cy="179396"/>
          </a:xfrm>
          <a:solidFill>
            <a:srgbClr val="915F9E"/>
          </a:solidFill>
        </p:grpSpPr>
        <p:grpSp>
          <p:nvGrpSpPr>
            <p:cNvPr id="134" name="Graphic 11">
              <a:extLst>
                <a:ext uri="{FF2B5EF4-FFF2-40B4-BE49-F238E27FC236}">
                  <a16:creationId xmlns:a16="http://schemas.microsoft.com/office/drawing/2014/main" id="{7DC79B7D-18FB-E585-1326-28AB75AC7464}"/>
                </a:ext>
              </a:extLst>
            </p:cNvPr>
            <p:cNvGrpSpPr/>
            <p:nvPr/>
          </p:nvGrpSpPr>
          <p:grpSpPr>
            <a:xfrm>
              <a:off x="6595639" y="6933470"/>
              <a:ext cx="178806" cy="178806"/>
              <a:chOff x="6595639" y="6933470"/>
              <a:chExt cx="178806" cy="178806"/>
            </a:xfrm>
            <a:grpFill/>
          </p:grpSpPr>
          <p:sp>
            <p:nvSpPr>
              <p:cNvPr id="141" name="Freeform 140">
                <a:extLst>
                  <a:ext uri="{FF2B5EF4-FFF2-40B4-BE49-F238E27FC236}">
                    <a16:creationId xmlns:a16="http://schemas.microsoft.com/office/drawing/2014/main" id="{FBDF2655-DD1B-2EF7-8158-563E03961E70}"/>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8F95266D-45F1-356C-E680-15B6EFF983E5}"/>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5" name="Graphic 11">
              <a:extLst>
                <a:ext uri="{FF2B5EF4-FFF2-40B4-BE49-F238E27FC236}">
                  <a16:creationId xmlns:a16="http://schemas.microsoft.com/office/drawing/2014/main" id="{380EC912-5269-0046-8CAA-DDE1701E3662}"/>
                </a:ext>
              </a:extLst>
            </p:cNvPr>
            <p:cNvGrpSpPr/>
            <p:nvPr/>
          </p:nvGrpSpPr>
          <p:grpSpPr>
            <a:xfrm>
              <a:off x="6798050" y="6933470"/>
              <a:ext cx="179395" cy="178806"/>
              <a:chOff x="6798050" y="6933470"/>
              <a:chExt cx="179395" cy="178806"/>
            </a:xfrm>
            <a:grpFill/>
          </p:grpSpPr>
          <p:sp>
            <p:nvSpPr>
              <p:cNvPr id="139" name="Freeform 138">
                <a:extLst>
                  <a:ext uri="{FF2B5EF4-FFF2-40B4-BE49-F238E27FC236}">
                    <a16:creationId xmlns:a16="http://schemas.microsoft.com/office/drawing/2014/main" id="{6E8730D4-ED77-871B-9BEA-5D571201938C}"/>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B0754FD7-F028-6F9B-2864-97F589EA2073}"/>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6" name="Graphic 11">
              <a:extLst>
                <a:ext uri="{FF2B5EF4-FFF2-40B4-BE49-F238E27FC236}">
                  <a16:creationId xmlns:a16="http://schemas.microsoft.com/office/drawing/2014/main" id="{DAF0D40E-AF55-DA4D-EE1B-B5D340384CC9}"/>
                </a:ext>
              </a:extLst>
            </p:cNvPr>
            <p:cNvGrpSpPr/>
            <p:nvPr/>
          </p:nvGrpSpPr>
          <p:grpSpPr>
            <a:xfrm>
              <a:off x="6392638" y="6932880"/>
              <a:ext cx="179396" cy="179396"/>
              <a:chOff x="6392638" y="6932880"/>
              <a:chExt cx="179396" cy="179396"/>
            </a:xfrm>
            <a:grpFill/>
          </p:grpSpPr>
          <p:sp>
            <p:nvSpPr>
              <p:cNvPr id="137" name="Freeform 136">
                <a:extLst>
                  <a:ext uri="{FF2B5EF4-FFF2-40B4-BE49-F238E27FC236}">
                    <a16:creationId xmlns:a16="http://schemas.microsoft.com/office/drawing/2014/main" id="{FC8FC451-248E-0671-4C28-ED587B78AECA}"/>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5E9411A1-F788-B8F8-7C95-73A413B89C68}"/>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2" name="Straight Connector 1">
            <a:extLst>
              <a:ext uri="{FF2B5EF4-FFF2-40B4-BE49-F238E27FC236}">
                <a16:creationId xmlns:a16="http://schemas.microsoft.com/office/drawing/2014/main" id="{53EC2DC9-8D87-8EF7-1A64-ABFF210D01B5}"/>
              </a:ext>
            </a:extLst>
          </p:cNvPr>
          <p:cNvCxnSpPr>
            <a:cxnSpLocks/>
          </p:cNvCxnSpPr>
          <p:nvPr/>
        </p:nvCxnSpPr>
        <p:spPr>
          <a:xfrm flipV="1">
            <a:off x="2657533" y="2711597"/>
            <a:ext cx="0" cy="320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EFE7EBB-42ED-3F87-9008-3E40CF1F02FE}"/>
              </a:ext>
            </a:extLst>
          </p:cNvPr>
          <p:cNvCxnSpPr>
            <a:cxnSpLocks/>
          </p:cNvCxnSpPr>
          <p:nvPr/>
        </p:nvCxnSpPr>
        <p:spPr>
          <a:xfrm flipV="1">
            <a:off x="5020356" y="2711597"/>
            <a:ext cx="0" cy="320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DC9AAF4-9065-9D5B-4EB7-B0F612B4ACCC}"/>
              </a:ext>
            </a:extLst>
          </p:cNvPr>
          <p:cNvCxnSpPr>
            <a:cxnSpLocks/>
          </p:cNvCxnSpPr>
          <p:nvPr/>
        </p:nvCxnSpPr>
        <p:spPr>
          <a:xfrm flipV="1">
            <a:off x="301420" y="2089935"/>
            <a:ext cx="0" cy="621661"/>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541785A-25A3-E028-D78A-A037D3E86A77}"/>
              </a:ext>
            </a:extLst>
          </p:cNvPr>
          <p:cNvSpPr txBox="1"/>
          <p:nvPr/>
        </p:nvSpPr>
        <p:spPr>
          <a:xfrm>
            <a:off x="222872" y="2012012"/>
            <a:ext cx="4679269" cy="338554"/>
          </a:xfrm>
          <a:prstGeom prst="rect">
            <a:avLst/>
          </a:prstGeom>
          <a:noFill/>
        </p:spPr>
        <p:txBody>
          <a:bodyPr wrap="square">
            <a:spAutoFit/>
          </a:bodyPr>
          <a:lstStyle/>
          <a:p>
            <a:pPr>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	Communication and Language Proficiency</a:t>
            </a:r>
            <a:r>
              <a:rPr lang="en-US" sz="1600" b="1" dirty="0">
                <a:solidFill>
                  <a:srgbClr val="7ABB57"/>
                </a:solidFill>
                <a:highlight>
                  <a:srgbClr val="7ABB57"/>
                </a:highlight>
                <a:latin typeface="Calibri" panose="020F0502020204030204" pitchFamily="34" charset="0"/>
                <a:cs typeface="Calibri" panose="020F0502020204030204" pitchFamily="34" charset="0"/>
              </a:rPr>
              <a:t>.</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3025529-66FC-4D4B-520F-25B25016C476}"/>
              </a:ext>
            </a:extLst>
          </p:cNvPr>
          <p:cNvSpPr/>
          <p:nvPr/>
        </p:nvSpPr>
        <p:spPr>
          <a:xfrm flipV="1">
            <a:off x="11846" y="1145548"/>
            <a:ext cx="7559674" cy="622119"/>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915F9E"/>
          </a:solidFill>
          <a:ln w="28891" cap="flat">
            <a:noFill/>
            <a:prstDash val="solid"/>
            <a:miter/>
          </a:ln>
        </p:spPr>
        <p:txBody>
          <a:bodyPr rtlCol="0" anchor="ctr"/>
          <a:lstStyle/>
          <a:p>
            <a:endParaRPr lang="en-US" dirty="0"/>
          </a:p>
        </p:txBody>
      </p:sp>
      <p:sp>
        <p:nvSpPr>
          <p:cNvPr id="33" name="TextBox 32">
            <a:extLst>
              <a:ext uri="{FF2B5EF4-FFF2-40B4-BE49-F238E27FC236}">
                <a16:creationId xmlns:a16="http://schemas.microsoft.com/office/drawing/2014/main" id="{080A815A-79E7-19EA-8897-E3B96399AA60}"/>
              </a:ext>
            </a:extLst>
          </p:cNvPr>
          <p:cNvSpPr txBox="1"/>
          <p:nvPr/>
        </p:nvSpPr>
        <p:spPr>
          <a:xfrm>
            <a:off x="470583" y="734179"/>
            <a:ext cx="4210249" cy="1033488"/>
          </a:xfrm>
          <a:prstGeom prst="rect">
            <a:avLst/>
          </a:prstGeom>
          <a:noFill/>
        </p:spPr>
        <p:txBody>
          <a:bodyPr wrap="square">
            <a:spAutoFit/>
          </a:bodyPr>
          <a:lstStyle/>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OBTAINING KNOWLEDGE</a:t>
            </a:r>
            <a:r>
              <a:rPr lang="de-DE" sz="2800" b="1" dirty="0">
                <a:solidFill>
                  <a:srgbClr val="7ABB57"/>
                </a:solidFill>
                <a:highlight>
                  <a:srgbClr val="7ABB57"/>
                </a:highlight>
                <a:latin typeface="Calibri" panose="020F0502020204030204" pitchFamily="34" charset="0"/>
                <a:cs typeface="Calibri" panose="020F0502020204030204" pitchFamily="34" charset="0"/>
              </a:rPr>
              <a:t>. </a:t>
            </a:r>
          </a:p>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AND INFORMATION</a:t>
            </a:r>
            <a:r>
              <a:rPr lang="de-DE" sz="2800" b="1" dirty="0">
                <a:solidFill>
                  <a:srgbClr val="7ABB57"/>
                </a:solidFill>
                <a:highlight>
                  <a:srgbClr val="7ABB57"/>
                </a:highlight>
                <a:latin typeface="Calibri" panose="020F0502020204030204" pitchFamily="34" charset="0"/>
                <a:cs typeface="Calibri" panose="020F0502020204030204" pitchFamily="34" charset="0"/>
              </a:rPr>
              <a:t>.</a:t>
            </a:r>
          </a:p>
          <a:p>
            <a:pPr>
              <a:lnSpc>
                <a:spcPts val="2380"/>
              </a:lnSpc>
            </a:pPr>
            <a:endParaRPr lang="de-DE" sz="28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3845A3A4-AB38-2E1F-EC28-20C76596172F}"/>
              </a:ext>
            </a:extLst>
          </p:cNvPr>
          <p:cNvSpPr txBox="1"/>
          <p:nvPr/>
        </p:nvSpPr>
        <p:spPr>
          <a:xfrm>
            <a:off x="553227" y="7005095"/>
            <a:ext cx="2058486" cy="2069156"/>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Basic understanding of the importance of legal and regulatory compliance in the business world.</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Awareness of fundamental legal concepts and regulations that govern business operations in, such as business registration, taxation, and labour laws.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Ability to identify when legal assistance may be required and where to seek initial legal advice and resources.</a:t>
            </a:r>
          </a:p>
        </p:txBody>
      </p:sp>
      <p:cxnSp>
        <p:nvCxnSpPr>
          <p:cNvPr id="51" name="Straight Connector 50">
            <a:extLst>
              <a:ext uri="{FF2B5EF4-FFF2-40B4-BE49-F238E27FC236}">
                <a16:creationId xmlns:a16="http://schemas.microsoft.com/office/drawing/2014/main" id="{3B68345D-0BAA-A38E-8C6F-C28F8E4EC7C3}"/>
              </a:ext>
            </a:extLst>
          </p:cNvPr>
          <p:cNvCxnSpPr>
            <a:cxnSpLocks/>
          </p:cNvCxnSpPr>
          <p:nvPr/>
        </p:nvCxnSpPr>
        <p:spPr>
          <a:xfrm>
            <a:off x="319925" y="6756830"/>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57898514-1C6E-7FC0-5678-5437D9B9F0C9}"/>
              </a:ext>
            </a:extLst>
          </p:cNvPr>
          <p:cNvSpPr txBox="1"/>
          <p:nvPr/>
        </p:nvSpPr>
        <p:spPr>
          <a:xfrm>
            <a:off x="553226" y="6555218"/>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3" name="Graphic 11">
            <a:extLst>
              <a:ext uri="{FF2B5EF4-FFF2-40B4-BE49-F238E27FC236}">
                <a16:creationId xmlns:a16="http://schemas.microsoft.com/office/drawing/2014/main" id="{B131E8AA-ACCE-DEAF-3A5D-C3AD579D696C}"/>
              </a:ext>
            </a:extLst>
          </p:cNvPr>
          <p:cNvGrpSpPr/>
          <p:nvPr/>
        </p:nvGrpSpPr>
        <p:grpSpPr>
          <a:xfrm>
            <a:off x="576765" y="6659392"/>
            <a:ext cx="584807" cy="179396"/>
            <a:chOff x="4658278" y="6932880"/>
            <a:chExt cx="584807" cy="179396"/>
          </a:xfrm>
          <a:solidFill>
            <a:srgbClr val="0C2D45"/>
          </a:solidFill>
        </p:grpSpPr>
        <p:sp>
          <p:nvSpPr>
            <p:cNvPr id="54" name="Freeform 53">
              <a:extLst>
                <a:ext uri="{FF2B5EF4-FFF2-40B4-BE49-F238E27FC236}">
                  <a16:creationId xmlns:a16="http://schemas.microsoft.com/office/drawing/2014/main" id="{BA95BEC0-12BD-C47F-0A6B-CC24E66E0B99}"/>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F69BB58-8299-F926-99AE-A67B54AA13DC}"/>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5" name="Graphic 11">
              <a:extLst>
                <a:ext uri="{FF2B5EF4-FFF2-40B4-BE49-F238E27FC236}">
                  <a16:creationId xmlns:a16="http://schemas.microsoft.com/office/drawing/2014/main" id="{5A410A19-9DB2-61C8-4A44-DF12B106ACB4}"/>
                </a:ext>
              </a:extLst>
            </p:cNvPr>
            <p:cNvGrpSpPr/>
            <p:nvPr/>
          </p:nvGrpSpPr>
          <p:grpSpPr>
            <a:xfrm>
              <a:off x="4658278" y="6932880"/>
              <a:ext cx="179396" cy="179396"/>
              <a:chOff x="4658278" y="6932880"/>
              <a:chExt cx="179396" cy="179396"/>
            </a:xfrm>
            <a:grpFill/>
          </p:grpSpPr>
          <p:sp>
            <p:nvSpPr>
              <p:cNvPr id="66" name="Freeform 65">
                <a:extLst>
                  <a:ext uri="{FF2B5EF4-FFF2-40B4-BE49-F238E27FC236}">
                    <a16:creationId xmlns:a16="http://schemas.microsoft.com/office/drawing/2014/main" id="{69B7416C-AF74-03B1-AB71-4204E217B231}"/>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8B5AA13D-07D6-DDD3-4F18-F1F67AC7D1B6}"/>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68" name="TextBox 67">
            <a:extLst>
              <a:ext uri="{FF2B5EF4-FFF2-40B4-BE49-F238E27FC236}">
                <a16:creationId xmlns:a16="http://schemas.microsoft.com/office/drawing/2014/main" id="{1D9BD973-D202-94DC-10A7-D0C4394F7BCE}"/>
              </a:ext>
            </a:extLst>
          </p:cNvPr>
          <p:cNvSpPr txBox="1"/>
          <p:nvPr/>
        </p:nvSpPr>
        <p:spPr>
          <a:xfrm>
            <a:off x="2821766" y="7005095"/>
            <a:ext cx="2058487" cy="3056606"/>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navigate common legal and regulatory processes related to their specific industry and business type, such as licensing, contracts, intellectual property, and compliance reporting.</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to develop and implement basic legal and regulatory compliance strategies, policies, and procedures within the business.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Understanding of cultural nuances in legal practice and regulation enforcement, and ability to engage with local legal professionals when necessary.</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915ACA33-4821-03D9-038D-5622002488FB}"/>
              </a:ext>
            </a:extLst>
          </p:cNvPr>
          <p:cNvSpPr txBox="1"/>
          <p:nvPr/>
        </p:nvSpPr>
        <p:spPr>
          <a:xfrm>
            <a:off x="2821766" y="6555218"/>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70" name="Graphic 11">
            <a:extLst>
              <a:ext uri="{FF2B5EF4-FFF2-40B4-BE49-F238E27FC236}">
                <a16:creationId xmlns:a16="http://schemas.microsoft.com/office/drawing/2014/main" id="{08ACDCDF-3641-166C-8FCD-863B063220BE}"/>
              </a:ext>
            </a:extLst>
          </p:cNvPr>
          <p:cNvGrpSpPr/>
          <p:nvPr/>
        </p:nvGrpSpPr>
        <p:grpSpPr>
          <a:xfrm>
            <a:off x="2856276" y="6659392"/>
            <a:ext cx="584807" cy="179396"/>
            <a:chOff x="5525753" y="6932880"/>
            <a:chExt cx="584807" cy="179396"/>
          </a:xfrm>
          <a:solidFill>
            <a:srgbClr val="0C2D45"/>
          </a:solidFill>
        </p:grpSpPr>
        <p:grpSp>
          <p:nvGrpSpPr>
            <p:cNvPr id="71" name="Graphic 11">
              <a:extLst>
                <a:ext uri="{FF2B5EF4-FFF2-40B4-BE49-F238E27FC236}">
                  <a16:creationId xmlns:a16="http://schemas.microsoft.com/office/drawing/2014/main" id="{0EA5AE1B-4E39-7392-202D-D468DD4204EA}"/>
                </a:ext>
              </a:extLst>
            </p:cNvPr>
            <p:cNvGrpSpPr/>
            <p:nvPr/>
          </p:nvGrpSpPr>
          <p:grpSpPr>
            <a:xfrm>
              <a:off x="5728754" y="6933470"/>
              <a:ext cx="178805" cy="178806"/>
              <a:chOff x="5728754" y="6933470"/>
              <a:chExt cx="178805" cy="178806"/>
            </a:xfrm>
            <a:grpFill/>
          </p:grpSpPr>
          <p:sp>
            <p:nvSpPr>
              <p:cNvPr id="76" name="Freeform 75">
                <a:extLst>
                  <a:ext uri="{FF2B5EF4-FFF2-40B4-BE49-F238E27FC236}">
                    <a16:creationId xmlns:a16="http://schemas.microsoft.com/office/drawing/2014/main" id="{49675C55-3C77-12EA-0542-8CD277516007}"/>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986631E-2787-44B5-17D4-E677DE69E706}"/>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72" name="Freeform 71">
              <a:extLst>
                <a:ext uri="{FF2B5EF4-FFF2-40B4-BE49-F238E27FC236}">
                  <a16:creationId xmlns:a16="http://schemas.microsoft.com/office/drawing/2014/main" id="{B81790E6-7518-AD78-5835-9C75C662FB6E}"/>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73" name="Graphic 11">
              <a:extLst>
                <a:ext uri="{FF2B5EF4-FFF2-40B4-BE49-F238E27FC236}">
                  <a16:creationId xmlns:a16="http://schemas.microsoft.com/office/drawing/2014/main" id="{92EED298-1B34-7C17-9113-9CE477B09061}"/>
                </a:ext>
              </a:extLst>
            </p:cNvPr>
            <p:cNvGrpSpPr/>
            <p:nvPr/>
          </p:nvGrpSpPr>
          <p:grpSpPr>
            <a:xfrm>
              <a:off x="5525753" y="6932880"/>
              <a:ext cx="179396" cy="179396"/>
              <a:chOff x="5525753" y="6932880"/>
              <a:chExt cx="179396" cy="179396"/>
            </a:xfrm>
            <a:grpFill/>
          </p:grpSpPr>
          <p:sp>
            <p:nvSpPr>
              <p:cNvPr id="74" name="Freeform 73">
                <a:extLst>
                  <a:ext uri="{FF2B5EF4-FFF2-40B4-BE49-F238E27FC236}">
                    <a16:creationId xmlns:a16="http://schemas.microsoft.com/office/drawing/2014/main" id="{CDEA298A-0C48-37F7-87F4-821D8B8DDAC2}"/>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E7CE3AFA-2ABC-B036-B1C4-9E7BD5D29F22}"/>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78" name="TextBox 77">
            <a:extLst>
              <a:ext uri="{FF2B5EF4-FFF2-40B4-BE49-F238E27FC236}">
                <a16:creationId xmlns:a16="http://schemas.microsoft.com/office/drawing/2014/main" id="{5BDE64DC-7FEA-6150-2766-0263F0D661D7}"/>
              </a:ext>
            </a:extLst>
          </p:cNvPr>
          <p:cNvSpPr txBox="1"/>
          <p:nvPr/>
        </p:nvSpPr>
        <p:spPr>
          <a:xfrm>
            <a:off x="5194454" y="7005095"/>
            <a:ext cx="2058487" cy="3197670"/>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Expertise in integrating comprehensive legal and regulatory compliance into the overall business strategy, risk management, and operational excellence.</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interpret, </a:t>
            </a:r>
            <a:r>
              <a:rPr lang="en-IE" sz="1100" kern="100" dirty="0" err="1">
                <a:solidFill>
                  <a:srgbClr val="0C2D45"/>
                </a:solidFill>
                <a:effectLst/>
                <a:latin typeface="Calibri" panose="020F0502020204030204" pitchFamily="34" charset="0"/>
                <a:cs typeface="Calibri" panose="020F0502020204030204" pitchFamily="34" charset="0"/>
              </a:rPr>
              <a:t>analyze</a:t>
            </a:r>
            <a:r>
              <a:rPr lang="en-IE" sz="1100" kern="100" dirty="0">
                <a:solidFill>
                  <a:srgbClr val="0C2D45"/>
                </a:solidFill>
                <a:effectLst/>
                <a:latin typeface="Calibri" panose="020F0502020204030204" pitchFamily="34" charset="0"/>
                <a:cs typeface="Calibri" panose="020F0502020204030204" pitchFamily="34" charset="0"/>
              </a:rPr>
              <a:t>, and adapt to complex and evolving legal landscapes, including international laws and treaties that may apply to cross-border operations.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Capability to serve as a knowledgeable leader and advocate for responsible business practices within the entrepreneur community, including mentoring, sharing best practices, and engaging in policy dialogues with regulators and policymakers. </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cxnSp>
        <p:nvCxnSpPr>
          <p:cNvPr id="79" name="Straight Connector 78">
            <a:extLst>
              <a:ext uri="{FF2B5EF4-FFF2-40B4-BE49-F238E27FC236}">
                <a16:creationId xmlns:a16="http://schemas.microsoft.com/office/drawing/2014/main" id="{8DDAC437-3F9B-88E9-7F01-5CE59369C6F5}"/>
              </a:ext>
            </a:extLst>
          </p:cNvPr>
          <p:cNvCxnSpPr>
            <a:cxnSpLocks/>
          </p:cNvCxnSpPr>
          <p:nvPr/>
        </p:nvCxnSpPr>
        <p:spPr>
          <a:xfrm>
            <a:off x="20570" y="10131645"/>
            <a:ext cx="7065318"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6E581A8C-2A7A-C2A7-958C-DC94E0308B4D}"/>
              </a:ext>
            </a:extLst>
          </p:cNvPr>
          <p:cNvSpPr txBox="1"/>
          <p:nvPr/>
        </p:nvSpPr>
        <p:spPr>
          <a:xfrm>
            <a:off x="5194454" y="6555218"/>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81" name="Graphic 11">
            <a:extLst>
              <a:ext uri="{FF2B5EF4-FFF2-40B4-BE49-F238E27FC236}">
                <a16:creationId xmlns:a16="http://schemas.microsoft.com/office/drawing/2014/main" id="{B436AAF7-C2E4-AB7D-610F-B54F13FFF835}"/>
              </a:ext>
            </a:extLst>
          </p:cNvPr>
          <p:cNvGrpSpPr/>
          <p:nvPr/>
        </p:nvGrpSpPr>
        <p:grpSpPr>
          <a:xfrm>
            <a:off x="5214416" y="6659392"/>
            <a:ext cx="584807" cy="179396"/>
            <a:chOff x="6392638" y="6932880"/>
            <a:chExt cx="584807" cy="179396"/>
          </a:xfrm>
          <a:solidFill>
            <a:srgbClr val="915F9E"/>
          </a:solidFill>
        </p:grpSpPr>
        <p:grpSp>
          <p:nvGrpSpPr>
            <p:cNvPr id="85" name="Graphic 11">
              <a:extLst>
                <a:ext uri="{FF2B5EF4-FFF2-40B4-BE49-F238E27FC236}">
                  <a16:creationId xmlns:a16="http://schemas.microsoft.com/office/drawing/2014/main" id="{68C437EE-883B-8574-2FA7-DCE067B95B8C}"/>
                </a:ext>
              </a:extLst>
            </p:cNvPr>
            <p:cNvGrpSpPr/>
            <p:nvPr/>
          </p:nvGrpSpPr>
          <p:grpSpPr>
            <a:xfrm>
              <a:off x="6595639" y="6933470"/>
              <a:ext cx="178806" cy="178806"/>
              <a:chOff x="6595639" y="6933470"/>
              <a:chExt cx="178806" cy="178806"/>
            </a:xfrm>
            <a:grpFill/>
          </p:grpSpPr>
          <p:sp>
            <p:nvSpPr>
              <p:cNvPr id="92" name="Freeform 91">
                <a:extLst>
                  <a:ext uri="{FF2B5EF4-FFF2-40B4-BE49-F238E27FC236}">
                    <a16:creationId xmlns:a16="http://schemas.microsoft.com/office/drawing/2014/main" id="{CAF92FCA-B680-639A-0404-9EDDB0B80F62}"/>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B9EC7EB2-A2AB-4833-AF51-C9C70A8B4014}"/>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86" name="Graphic 11">
              <a:extLst>
                <a:ext uri="{FF2B5EF4-FFF2-40B4-BE49-F238E27FC236}">
                  <a16:creationId xmlns:a16="http://schemas.microsoft.com/office/drawing/2014/main" id="{1CE50D31-BCAF-3FF3-8A3F-5CFF8F97155E}"/>
                </a:ext>
              </a:extLst>
            </p:cNvPr>
            <p:cNvGrpSpPr/>
            <p:nvPr/>
          </p:nvGrpSpPr>
          <p:grpSpPr>
            <a:xfrm>
              <a:off x="6798050" y="6933470"/>
              <a:ext cx="179395" cy="178806"/>
              <a:chOff x="6798050" y="6933470"/>
              <a:chExt cx="179395" cy="178806"/>
            </a:xfrm>
            <a:grpFill/>
          </p:grpSpPr>
          <p:sp>
            <p:nvSpPr>
              <p:cNvPr id="90" name="Freeform 89">
                <a:extLst>
                  <a:ext uri="{FF2B5EF4-FFF2-40B4-BE49-F238E27FC236}">
                    <a16:creationId xmlns:a16="http://schemas.microsoft.com/office/drawing/2014/main" id="{0723D441-5867-FDDD-9CCF-4634715DBB4F}"/>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A55B215-E8D7-CD0D-1D42-C1504C40BDDC}"/>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87" name="Graphic 11">
              <a:extLst>
                <a:ext uri="{FF2B5EF4-FFF2-40B4-BE49-F238E27FC236}">
                  <a16:creationId xmlns:a16="http://schemas.microsoft.com/office/drawing/2014/main" id="{2FBB82BC-503C-B711-D7FD-E253E9A81130}"/>
                </a:ext>
              </a:extLst>
            </p:cNvPr>
            <p:cNvGrpSpPr/>
            <p:nvPr/>
          </p:nvGrpSpPr>
          <p:grpSpPr>
            <a:xfrm>
              <a:off x="6392638" y="6932880"/>
              <a:ext cx="179396" cy="179396"/>
              <a:chOff x="6392638" y="6932880"/>
              <a:chExt cx="179396" cy="179396"/>
            </a:xfrm>
            <a:grpFill/>
          </p:grpSpPr>
          <p:sp>
            <p:nvSpPr>
              <p:cNvPr id="88" name="Freeform 87">
                <a:extLst>
                  <a:ext uri="{FF2B5EF4-FFF2-40B4-BE49-F238E27FC236}">
                    <a16:creationId xmlns:a16="http://schemas.microsoft.com/office/drawing/2014/main" id="{1EBA4489-E64C-805C-3774-1A1EB1F7A1EF}"/>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65F7D7EB-6AC7-FC34-BBED-2270DDFEDC2D}"/>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94" name="Straight Connector 93">
            <a:extLst>
              <a:ext uri="{FF2B5EF4-FFF2-40B4-BE49-F238E27FC236}">
                <a16:creationId xmlns:a16="http://schemas.microsoft.com/office/drawing/2014/main" id="{78094FDE-41A6-BD9B-CF33-19583994D73C}"/>
              </a:ext>
            </a:extLst>
          </p:cNvPr>
          <p:cNvCxnSpPr>
            <a:cxnSpLocks/>
          </p:cNvCxnSpPr>
          <p:nvPr/>
        </p:nvCxnSpPr>
        <p:spPr>
          <a:xfrm flipV="1">
            <a:off x="2676038" y="6756831"/>
            <a:ext cx="0" cy="338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5EC24F5-F0B8-670E-07A9-1C201D2949A7}"/>
              </a:ext>
            </a:extLst>
          </p:cNvPr>
          <p:cNvCxnSpPr>
            <a:cxnSpLocks/>
          </p:cNvCxnSpPr>
          <p:nvPr/>
        </p:nvCxnSpPr>
        <p:spPr>
          <a:xfrm flipV="1">
            <a:off x="5038861" y="6756831"/>
            <a:ext cx="0" cy="338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71F984D-067B-F0A8-4A6A-94B6097A967A}"/>
              </a:ext>
            </a:extLst>
          </p:cNvPr>
          <p:cNvCxnSpPr>
            <a:cxnSpLocks/>
          </p:cNvCxnSpPr>
          <p:nvPr/>
        </p:nvCxnSpPr>
        <p:spPr>
          <a:xfrm flipV="1">
            <a:off x="319925" y="6135169"/>
            <a:ext cx="0" cy="621661"/>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4F7DBB2-9537-576D-5DEA-507C3B6AF835}"/>
              </a:ext>
            </a:extLst>
          </p:cNvPr>
          <p:cNvSpPr txBox="1"/>
          <p:nvPr/>
        </p:nvSpPr>
        <p:spPr>
          <a:xfrm>
            <a:off x="241377" y="6057246"/>
            <a:ext cx="4434265" cy="338554"/>
          </a:xfrm>
          <a:prstGeom prst="rect">
            <a:avLst/>
          </a:prstGeom>
          <a:noFill/>
        </p:spPr>
        <p:txBody>
          <a:bodyPr wrap="square">
            <a:spAutoFit/>
          </a:bodyPr>
          <a:lstStyle/>
          <a:p>
            <a:pPr>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	Legal Compliance and Risk Management</a:t>
            </a:r>
            <a:r>
              <a:rPr lang="en-US" sz="1600" b="1" dirty="0">
                <a:solidFill>
                  <a:srgbClr val="7ABB57"/>
                </a:solidFill>
                <a:highlight>
                  <a:srgbClr val="7ABB57"/>
                </a:highlight>
                <a:latin typeface="Calibri" panose="020F0502020204030204" pitchFamily="34" charset="0"/>
                <a:cs typeface="Calibri" panose="020F0502020204030204" pitchFamily="34" charset="0"/>
              </a:rPr>
              <a:t>.</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110" name="Slide Number Placeholder 4">
            <a:extLst>
              <a:ext uri="{FF2B5EF4-FFF2-40B4-BE49-F238E27FC236}">
                <a16:creationId xmlns:a16="http://schemas.microsoft.com/office/drawing/2014/main" id="{367B5C9F-7367-E447-49DF-57E9DB59443E}"/>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29</a:t>
            </a:fld>
            <a:endParaRPr lang="en-US" dirty="0"/>
          </a:p>
        </p:txBody>
      </p:sp>
      <p:grpSp>
        <p:nvGrpSpPr>
          <p:cNvPr id="3" name="Group 2">
            <a:extLst>
              <a:ext uri="{FF2B5EF4-FFF2-40B4-BE49-F238E27FC236}">
                <a16:creationId xmlns:a16="http://schemas.microsoft.com/office/drawing/2014/main" id="{32E7C6B7-560E-FBF9-EB02-A598DD45A7E2}"/>
              </a:ext>
            </a:extLst>
          </p:cNvPr>
          <p:cNvGrpSpPr/>
          <p:nvPr/>
        </p:nvGrpSpPr>
        <p:grpSpPr>
          <a:xfrm>
            <a:off x="6345809" y="225126"/>
            <a:ext cx="836528" cy="835707"/>
            <a:chOff x="10376768" y="2334933"/>
            <a:chExt cx="920484" cy="919581"/>
          </a:xfrm>
          <a:solidFill>
            <a:srgbClr val="0C2D45"/>
          </a:solidFill>
        </p:grpSpPr>
        <p:sp>
          <p:nvSpPr>
            <p:cNvPr id="5" name="Freeform 4">
              <a:extLst>
                <a:ext uri="{FF2B5EF4-FFF2-40B4-BE49-F238E27FC236}">
                  <a16:creationId xmlns:a16="http://schemas.microsoft.com/office/drawing/2014/main" id="{A0A5BF96-7622-AEF7-1378-279F504D992B}"/>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7ABB57"/>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9020D7D2-2C75-4928-31B4-BFA9A74EB46E}"/>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7ABB57"/>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7" name="Graphic 2">
              <a:extLst>
                <a:ext uri="{FF2B5EF4-FFF2-40B4-BE49-F238E27FC236}">
                  <a16:creationId xmlns:a16="http://schemas.microsoft.com/office/drawing/2014/main" id="{896A796F-89C3-BF10-4430-127B95087770}"/>
                </a:ext>
              </a:extLst>
            </p:cNvPr>
            <p:cNvGrpSpPr/>
            <p:nvPr/>
          </p:nvGrpSpPr>
          <p:grpSpPr>
            <a:xfrm>
              <a:off x="10376768" y="2334933"/>
              <a:ext cx="920484" cy="919581"/>
              <a:chOff x="10376768" y="2334933"/>
              <a:chExt cx="920484" cy="919581"/>
            </a:xfrm>
            <a:grpFill/>
          </p:grpSpPr>
          <p:sp>
            <p:nvSpPr>
              <p:cNvPr id="8" name="Freeform 7">
                <a:extLst>
                  <a:ext uri="{FF2B5EF4-FFF2-40B4-BE49-F238E27FC236}">
                    <a16:creationId xmlns:a16="http://schemas.microsoft.com/office/drawing/2014/main" id="{34BFE232-DAF9-6AA8-B423-289C2ABBCBB0}"/>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Freeform 8">
                <a:extLst>
                  <a:ext uri="{FF2B5EF4-FFF2-40B4-BE49-F238E27FC236}">
                    <a16:creationId xmlns:a16="http://schemas.microsoft.com/office/drawing/2014/main" id="{3E9067CE-01CE-5D46-0355-D5E5EA40D2F6}"/>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096530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E9F54DF6-3569-7080-4902-CFE64316F5ED}"/>
              </a:ext>
            </a:extLst>
          </p:cNvPr>
          <p:cNvSpPr/>
          <p:nvPr/>
        </p:nvSpPr>
        <p:spPr>
          <a:xfrm>
            <a:off x="1" y="1"/>
            <a:ext cx="3644152" cy="10691812"/>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915F9E"/>
          </a:solidFill>
          <a:ln w="28891" cap="flat">
            <a:noFill/>
            <a:prstDash val="solid"/>
            <a:miter/>
          </a:ln>
        </p:spPr>
        <p:txBody>
          <a:bodyPr rtlCol="0" anchor="ctr"/>
          <a:lstStyle/>
          <a:p>
            <a:endParaRPr lang="en-US" dirty="0"/>
          </a:p>
        </p:txBody>
      </p:sp>
      <p:grpSp>
        <p:nvGrpSpPr>
          <p:cNvPr id="15" name="Group 14">
            <a:extLst>
              <a:ext uri="{FF2B5EF4-FFF2-40B4-BE49-F238E27FC236}">
                <a16:creationId xmlns:a16="http://schemas.microsoft.com/office/drawing/2014/main" id="{B2F663B9-3889-4481-C04A-D1384ACEDBB8}"/>
              </a:ext>
            </a:extLst>
          </p:cNvPr>
          <p:cNvGrpSpPr/>
          <p:nvPr/>
        </p:nvGrpSpPr>
        <p:grpSpPr>
          <a:xfrm>
            <a:off x="-347302" y="6764416"/>
            <a:ext cx="3991455" cy="4090978"/>
            <a:chOff x="3177766" y="6791136"/>
            <a:chExt cx="1361636" cy="1395587"/>
          </a:xfrm>
          <a:solidFill>
            <a:schemeClr val="bg1">
              <a:alpha val="30000"/>
            </a:schemeClr>
          </a:solidFill>
        </p:grpSpPr>
        <p:sp>
          <p:nvSpPr>
            <p:cNvPr id="16" name="Freeform 15">
              <a:extLst>
                <a:ext uri="{FF2B5EF4-FFF2-40B4-BE49-F238E27FC236}">
                  <a16:creationId xmlns:a16="http://schemas.microsoft.com/office/drawing/2014/main" id="{053D0E20-8CA9-C47F-B347-E8D0684B544F}"/>
                </a:ext>
              </a:extLst>
            </p:cNvPr>
            <p:cNvSpPr/>
            <p:nvPr userDrawn="1"/>
          </p:nvSpPr>
          <p:spPr>
            <a:xfrm>
              <a:off x="3177766" y="6950168"/>
              <a:ext cx="262281" cy="1196190"/>
            </a:xfrm>
            <a:custGeom>
              <a:avLst/>
              <a:gdLst>
                <a:gd name="connsiteX0" fmla="*/ 238715 w 262281"/>
                <a:gd name="connsiteY0" fmla="*/ 292709 h 1196190"/>
                <a:gd name="connsiteX1" fmla="*/ 238715 w 262281"/>
                <a:gd name="connsiteY1" fmla="*/ 145402 h 1196190"/>
                <a:gd name="connsiteX2" fmla="*/ 109101 w 262281"/>
                <a:gd name="connsiteY2" fmla="*/ 59 h 1196190"/>
                <a:gd name="connsiteX3" fmla="*/ 71788 w 262281"/>
                <a:gd name="connsiteY3" fmla="*/ 98264 h 1196190"/>
                <a:gd name="connsiteX4" fmla="*/ 81608 w 262281"/>
                <a:gd name="connsiteY4" fmla="*/ 367344 h 1196190"/>
                <a:gd name="connsiteX5" fmla="*/ 18764 w 262281"/>
                <a:gd name="connsiteY5" fmla="*/ 628568 h 1196190"/>
                <a:gd name="connsiteX6" fmla="*/ 48222 w 262281"/>
                <a:gd name="connsiteY6" fmla="*/ 999781 h 1196190"/>
                <a:gd name="connsiteX7" fmla="*/ 262281 w 262281"/>
                <a:gd name="connsiteY7" fmla="*/ 1196190 h 1196190"/>
                <a:gd name="connsiteX8" fmla="*/ 199438 w 262281"/>
                <a:gd name="connsiteY8" fmla="*/ 679634 h 1196190"/>
                <a:gd name="connsiteX9" fmla="*/ 238715 w 262281"/>
                <a:gd name="connsiteY9" fmla="*/ 292709 h 119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281" h="1196190">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grpFill/>
            <a:ln w="19616"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4AA15297-DEFD-351F-8C27-3C8DF95594B6}"/>
                </a:ext>
              </a:extLst>
            </p:cNvPr>
            <p:cNvSpPr/>
            <p:nvPr userDrawn="1"/>
          </p:nvSpPr>
          <p:spPr>
            <a:xfrm>
              <a:off x="3471181" y="7651529"/>
              <a:ext cx="1017410" cy="535194"/>
            </a:xfrm>
            <a:custGeom>
              <a:avLst/>
              <a:gdLst>
                <a:gd name="connsiteX0" fmla="*/ 986139 w 1017410"/>
                <a:gd name="connsiteY0" fmla="*/ 1843 h 535194"/>
                <a:gd name="connsiteX1" fmla="*/ 811356 w 1017410"/>
                <a:gd name="connsiteY1" fmla="*/ 47017 h 535194"/>
                <a:gd name="connsiteX2" fmla="*/ 249696 w 1017410"/>
                <a:gd name="connsiteY2" fmla="*/ 225749 h 535194"/>
                <a:gd name="connsiteX3" fmla="*/ 279154 w 1017410"/>
                <a:gd name="connsiteY3" fmla="*/ 184503 h 535194"/>
                <a:gd name="connsiteX4" fmla="*/ 235949 w 1017410"/>
                <a:gd name="connsiteY4" fmla="*/ 39160 h 535194"/>
                <a:gd name="connsiteX5" fmla="*/ 98480 w 1017410"/>
                <a:gd name="connsiteY5" fmla="*/ 102011 h 535194"/>
                <a:gd name="connsiteX6" fmla="*/ 104372 w 1017410"/>
                <a:gd name="connsiteY6" fmla="*/ 215929 h 535194"/>
                <a:gd name="connsiteX7" fmla="*/ 19926 w 1017410"/>
                <a:gd name="connsiteY7" fmla="*/ 48981 h 535194"/>
                <a:gd name="connsiteX8" fmla="*/ 10107 w 1017410"/>
                <a:gd name="connsiteY8" fmla="*/ 512506 h 535194"/>
                <a:gd name="connsiteX9" fmla="*/ 416623 w 1017410"/>
                <a:gd name="connsiteY9" fmla="*/ 471260 h 535194"/>
                <a:gd name="connsiteX10" fmla="*/ 660140 w 1017410"/>
                <a:gd name="connsiteY10" fmla="*/ 320025 h 535194"/>
                <a:gd name="connsiteX11" fmla="*/ 954717 w 1017410"/>
                <a:gd name="connsiteY11" fmla="*/ 103975 h 535194"/>
                <a:gd name="connsiteX12" fmla="*/ 990067 w 1017410"/>
                <a:gd name="connsiteY12" fmla="*/ 74514 h 535194"/>
                <a:gd name="connsiteX13" fmla="*/ 1011669 w 1017410"/>
                <a:gd name="connsiteY13" fmla="*/ 13627 h 535194"/>
                <a:gd name="connsiteX14" fmla="*/ 986139 w 1017410"/>
                <a:gd name="connsiteY14" fmla="*/ 1843 h 53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7410" h="535194">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grpFill/>
            <a:ln w="19616"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A7695E45-F9AC-1408-268E-2DABD2DD3448}"/>
                </a:ext>
              </a:extLst>
            </p:cNvPr>
            <p:cNvSpPr/>
            <p:nvPr userDrawn="1"/>
          </p:nvSpPr>
          <p:spPr>
            <a:xfrm>
              <a:off x="3438083" y="6791136"/>
              <a:ext cx="1101319" cy="889408"/>
            </a:xfrm>
            <a:custGeom>
              <a:avLst/>
              <a:gdLst>
                <a:gd name="connsiteX0" fmla="*/ 1089935 w 1101319"/>
                <a:gd name="connsiteY0" fmla="*/ 491023 h 889408"/>
                <a:gd name="connsiteX1" fmla="*/ 1007454 w 1101319"/>
                <a:gd name="connsiteY1" fmla="*/ 469418 h 889408"/>
                <a:gd name="connsiteX2" fmla="*/ 930864 w 1101319"/>
                <a:gd name="connsiteY2" fmla="*/ 516556 h 889408"/>
                <a:gd name="connsiteX3" fmla="*/ 714840 w 1101319"/>
                <a:gd name="connsiteY3" fmla="*/ 695288 h 889408"/>
                <a:gd name="connsiteX4" fmla="*/ 636287 w 1101319"/>
                <a:gd name="connsiteY4" fmla="*/ 750282 h 889408"/>
                <a:gd name="connsiteX5" fmla="*/ 604865 w 1101319"/>
                <a:gd name="connsiteY5" fmla="*/ 669755 h 889408"/>
                <a:gd name="connsiteX6" fmla="*/ 738407 w 1101319"/>
                <a:gd name="connsiteY6" fmla="*/ 524412 h 889408"/>
                <a:gd name="connsiteX7" fmla="*/ 989779 w 1101319"/>
                <a:gd name="connsiteY7" fmla="*/ 235691 h 889408"/>
                <a:gd name="connsiteX8" fmla="*/ 1021200 w 1101319"/>
                <a:gd name="connsiteY8" fmla="*/ 133558 h 889408"/>
                <a:gd name="connsiteX9" fmla="*/ 991743 w 1101319"/>
                <a:gd name="connsiteY9" fmla="*/ 86420 h 889408"/>
                <a:gd name="connsiteX10" fmla="*/ 883731 w 1101319"/>
                <a:gd name="connsiteY10" fmla="*/ 111953 h 889408"/>
                <a:gd name="connsiteX11" fmla="*/ 488998 w 1101319"/>
                <a:gd name="connsiteY11" fmla="*/ 547981 h 889408"/>
                <a:gd name="connsiteX12" fmla="*/ 426155 w 1101319"/>
                <a:gd name="connsiteY12" fmla="*/ 563694 h 889408"/>
                <a:gd name="connsiteX13" fmla="*/ 430083 w 1101319"/>
                <a:gd name="connsiteY13" fmla="*/ 518520 h 889408"/>
                <a:gd name="connsiteX14" fmla="*/ 667708 w 1101319"/>
                <a:gd name="connsiteY14" fmla="*/ 135522 h 889408"/>
                <a:gd name="connsiteX15" fmla="*/ 663780 w 1101319"/>
                <a:gd name="connsiteY15" fmla="*/ 15713 h 889408"/>
                <a:gd name="connsiteX16" fmla="*/ 532203 w 1101319"/>
                <a:gd name="connsiteY16" fmla="*/ 39282 h 889408"/>
                <a:gd name="connsiteX17" fmla="*/ 306360 w 1101319"/>
                <a:gd name="connsiteY17" fmla="*/ 386926 h 889408"/>
                <a:gd name="connsiteX18" fmla="*/ 109976 w 1101319"/>
                <a:gd name="connsiteY18" fmla="*/ 589227 h 889408"/>
                <a:gd name="connsiteX19" fmla="*/ 0 w 1101319"/>
                <a:gd name="connsiteY19" fmla="*/ 563694 h 889408"/>
                <a:gd name="connsiteX20" fmla="*/ 153180 w 1101319"/>
                <a:gd name="connsiteY20" fmla="*/ 781708 h 889408"/>
                <a:gd name="connsiteX21" fmla="*/ 147289 w 1101319"/>
                <a:gd name="connsiteY21" fmla="*/ 648150 h 889408"/>
                <a:gd name="connsiteX22" fmla="*/ 331890 w 1101319"/>
                <a:gd name="connsiteY22" fmla="*/ 546017 h 889408"/>
                <a:gd name="connsiteX23" fmla="*/ 406516 w 1101319"/>
                <a:gd name="connsiteY23" fmla="*/ 742426 h 889408"/>
                <a:gd name="connsiteX24" fmla="*/ 271011 w 1101319"/>
                <a:gd name="connsiteY24" fmla="*/ 850451 h 889408"/>
                <a:gd name="connsiteX25" fmla="*/ 606829 w 1101319"/>
                <a:gd name="connsiteY25" fmla="*/ 879912 h 889408"/>
                <a:gd name="connsiteX26" fmla="*/ 838563 w 1101319"/>
                <a:gd name="connsiteY26" fmla="*/ 785636 h 889408"/>
                <a:gd name="connsiteX27" fmla="*/ 1066369 w 1101319"/>
                <a:gd name="connsiteY27" fmla="*/ 601012 h 889408"/>
                <a:gd name="connsiteX28" fmla="*/ 1089935 w 1101319"/>
                <a:gd name="connsiteY28" fmla="*/ 491023 h 88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01319" h="889408">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grpFill/>
            <a:ln w="19616" cap="flat">
              <a:noFill/>
              <a:prstDash val="solid"/>
              <a:miter/>
            </a:ln>
          </p:spPr>
          <p:txBody>
            <a:bodyPr rtlCol="0" anchor="ctr"/>
            <a:lstStyle/>
            <a:p>
              <a:endParaRPr lang="en-US" dirty="0"/>
            </a:p>
          </p:txBody>
        </p:sp>
      </p:grpSp>
      <p:pic>
        <p:nvPicPr>
          <p:cNvPr id="20" name="Platshållare för bild 6">
            <a:extLst>
              <a:ext uri="{FF2B5EF4-FFF2-40B4-BE49-F238E27FC236}">
                <a16:creationId xmlns:a16="http://schemas.microsoft.com/office/drawing/2014/main" id="{C2B9B540-EF6C-3BD3-838E-8452C8BDBAC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31259" y="2635624"/>
            <a:ext cx="6228416" cy="5200235"/>
          </a:xfrm>
          <a:prstGeom prst="rect">
            <a:avLst/>
          </a:prstGeom>
        </p:spPr>
      </p:pic>
      <p:sp>
        <p:nvSpPr>
          <p:cNvPr id="21" name="Text Placeholder 16">
            <a:extLst>
              <a:ext uri="{FF2B5EF4-FFF2-40B4-BE49-F238E27FC236}">
                <a16:creationId xmlns:a16="http://schemas.microsoft.com/office/drawing/2014/main" id="{EC88DDED-3B00-FDE4-15D2-6689114F0D46}"/>
              </a:ext>
            </a:extLst>
          </p:cNvPr>
          <p:cNvSpPr txBox="1">
            <a:spLocks/>
          </p:cNvSpPr>
          <p:nvPr/>
        </p:nvSpPr>
        <p:spPr>
          <a:xfrm>
            <a:off x="2660830" y="589900"/>
            <a:ext cx="4568533" cy="2513490"/>
          </a:xfrm>
          <a:prstGeom prst="rect">
            <a:avLst/>
          </a:prstGeom>
          <a:effectLst>
            <a:glow rad="127000">
              <a:srgbClr val="414141"/>
            </a:glow>
          </a:effectLst>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0000" b="1" kern="1200">
                <a:solidFill>
                  <a:schemeClr val="bg1"/>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7ABB57"/>
                </a:solidFill>
              </a:rPr>
              <a:t>01</a:t>
            </a:r>
          </a:p>
        </p:txBody>
      </p:sp>
      <p:sp>
        <p:nvSpPr>
          <p:cNvPr id="22" name="TextBox 21">
            <a:extLst>
              <a:ext uri="{FF2B5EF4-FFF2-40B4-BE49-F238E27FC236}">
                <a16:creationId xmlns:a16="http://schemas.microsoft.com/office/drawing/2014/main" id="{7E230E81-D52F-EFEB-517D-77D9ED835305}"/>
              </a:ext>
            </a:extLst>
          </p:cNvPr>
          <p:cNvSpPr txBox="1"/>
          <p:nvPr/>
        </p:nvSpPr>
        <p:spPr>
          <a:xfrm>
            <a:off x="874513" y="6118085"/>
            <a:ext cx="4004558" cy="707886"/>
          </a:xfrm>
          <a:prstGeom prst="rect">
            <a:avLst/>
          </a:prstGeom>
          <a:solidFill>
            <a:schemeClr val="bg1"/>
          </a:solidFill>
        </p:spPr>
        <p:txBody>
          <a:bodyPr wrap="none" rtlCol="0">
            <a:spAutoFit/>
          </a:bodyPr>
          <a:lstStyle/>
          <a:p>
            <a:r>
              <a:rPr lang="en-US" sz="4000" b="1" kern="1000" spc="100" dirty="0">
                <a:solidFill>
                  <a:srgbClr val="7ABB57"/>
                </a:solidFill>
                <a:latin typeface="Calibri" panose="020F0502020204030204" pitchFamily="34" charset="0"/>
                <a:cs typeface="Calibri" panose="020F0502020204030204" pitchFamily="34" charset="0"/>
              </a:rPr>
              <a:t> ABOUT INGROW</a:t>
            </a:r>
          </a:p>
        </p:txBody>
      </p:sp>
    </p:spTree>
    <p:extLst>
      <p:ext uri="{BB962C8B-B14F-4D97-AF65-F5344CB8AC3E}">
        <p14:creationId xmlns:p14="http://schemas.microsoft.com/office/powerpoint/2010/main" val="1084110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FC18D65C-34B3-C08E-D19E-1AF2F938DB9C}"/>
              </a:ext>
            </a:extLst>
          </p:cNvPr>
          <p:cNvSpPr txBox="1"/>
          <p:nvPr/>
        </p:nvSpPr>
        <p:spPr>
          <a:xfrm>
            <a:off x="534722" y="2959861"/>
            <a:ext cx="2058486" cy="2774477"/>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Basic understanding of the importance of market knowledge in entrepreneurship and the ability to identify the target market and customer segments.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Awareness of simple market research tools and methods to gather initial information about the local market, competitors, and customer needs and preferences.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Ability to recognize and consider cultural, social, and economic factors that might influence the market </a:t>
            </a:r>
            <a:r>
              <a:rPr lang="en-GB" sz="1100" kern="100" dirty="0" err="1">
                <a:solidFill>
                  <a:srgbClr val="0C2D45"/>
                </a:solidFill>
                <a:effectLst/>
                <a:latin typeface="Calibri" panose="020F0502020204030204" pitchFamily="34" charset="0"/>
                <a:cs typeface="Calibri" panose="020F0502020204030204" pitchFamily="34" charset="0"/>
              </a:rPr>
              <a:t>behavior</a:t>
            </a:r>
            <a:r>
              <a:rPr lang="en-GB" sz="1100" kern="100" dirty="0">
                <a:solidFill>
                  <a:srgbClr val="0C2D45"/>
                </a:solidFill>
                <a:effectLst/>
                <a:latin typeface="Calibri" panose="020F0502020204030204" pitchFamily="34" charset="0"/>
                <a:cs typeface="Calibri" panose="020F0502020204030204" pitchFamily="34" charset="0"/>
              </a:rPr>
              <a:t>.</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57" name="Straight Connector 56">
            <a:extLst>
              <a:ext uri="{FF2B5EF4-FFF2-40B4-BE49-F238E27FC236}">
                <a16:creationId xmlns:a16="http://schemas.microsoft.com/office/drawing/2014/main" id="{8CF1C255-822E-C883-8B85-467928312681}"/>
              </a:ext>
            </a:extLst>
          </p:cNvPr>
          <p:cNvCxnSpPr>
            <a:cxnSpLocks/>
          </p:cNvCxnSpPr>
          <p:nvPr/>
        </p:nvCxnSpPr>
        <p:spPr>
          <a:xfrm>
            <a:off x="301420" y="2711596"/>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97A8C1E-AF4D-E550-8C3A-D3201996A4BE}"/>
              </a:ext>
            </a:extLst>
          </p:cNvPr>
          <p:cNvSpPr txBox="1"/>
          <p:nvPr/>
        </p:nvSpPr>
        <p:spPr>
          <a:xfrm>
            <a:off x="534721" y="2509984"/>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9" name="Graphic 11">
            <a:extLst>
              <a:ext uri="{FF2B5EF4-FFF2-40B4-BE49-F238E27FC236}">
                <a16:creationId xmlns:a16="http://schemas.microsoft.com/office/drawing/2014/main" id="{637F590D-8696-3836-60D7-AEA9FCB2E105}"/>
              </a:ext>
            </a:extLst>
          </p:cNvPr>
          <p:cNvGrpSpPr/>
          <p:nvPr/>
        </p:nvGrpSpPr>
        <p:grpSpPr>
          <a:xfrm>
            <a:off x="558260" y="2614158"/>
            <a:ext cx="584807" cy="179396"/>
            <a:chOff x="4658278" y="6932880"/>
            <a:chExt cx="584807" cy="179396"/>
          </a:xfrm>
          <a:solidFill>
            <a:srgbClr val="0C2D45"/>
          </a:solidFill>
        </p:grpSpPr>
        <p:sp>
          <p:nvSpPr>
            <p:cNvPr id="60" name="Freeform 59">
              <a:extLst>
                <a:ext uri="{FF2B5EF4-FFF2-40B4-BE49-F238E27FC236}">
                  <a16:creationId xmlns:a16="http://schemas.microsoft.com/office/drawing/2014/main" id="{C3B35064-052A-07F4-CF63-AA45DF4CE942}"/>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22576AB2-8088-FE70-7845-8721C2DFB8B7}"/>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2" name="Graphic 11">
              <a:extLst>
                <a:ext uri="{FF2B5EF4-FFF2-40B4-BE49-F238E27FC236}">
                  <a16:creationId xmlns:a16="http://schemas.microsoft.com/office/drawing/2014/main" id="{6A55C0E7-5678-C3F4-63CB-30EBA2E7EC48}"/>
                </a:ext>
              </a:extLst>
            </p:cNvPr>
            <p:cNvGrpSpPr/>
            <p:nvPr/>
          </p:nvGrpSpPr>
          <p:grpSpPr>
            <a:xfrm>
              <a:off x="4658278" y="6932880"/>
              <a:ext cx="179396" cy="179396"/>
              <a:chOff x="4658278" y="6932880"/>
              <a:chExt cx="179396" cy="179396"/>
            </a:xfrm>
            <a:grpFill/>
          </p:grpSpPr>
          <p:sp>
            <p:nvSpPr>
              <p:cNvPr id="63" name="Freeform 62">
                <a:extLst>
                  <a:ext uri="{FF2B5EF4-FFF2-40B4-BE49-F238E27FC236}">
                    <a16:creationId xmlns:a16="http://schemas.microsoft.com/office/drawing/2014/main" id="{0DA3227B-AF5B-FC97-31FE-0E730F1D8F2D}"/>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B1DE9178-446D-31CD-9C79-699AD341B1D1}"/>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82" name="TextBox 81">
            <a:extLst>
              <a:ext uri="{FF2B5EF4-FFF2-40B4-BE49-F238E27FC236}">
                <a16:creationId xmlns:a16="http://schemas.microsoft.com/office/drawing/2014/main" id="{8FC28E6E-E28B-A20F-ED78-9BD1DD0B497E}"/>
              </a:ext>
            </a:extLst>
          </p:cNvPr>
          <p:cNvSpPr txBox="1"/>
          <p:nvPr/>
        </p:nvSpPr>
        <p:spPr>
          <a:xfrm>
            <a:off x="2803261" y="2959861"/>
            <a:ext cx="2152770" cy="2633413"/>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conduct a more comprehensive market analysis, including segmentation, targeting, and positioning within the market environment.</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to utilize various market research methods, data analysis, and industry insights to inform business decisions and strategies.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Understanding of how cultural norms, regulations, and economic trends influence market dynamics, customer </a:t>
            </a:r>
            <a:r>
              <a:rPr lang="en-IE" sz="1100" kern="100" dirty="0" err="1">
                <a:solidFill>
                  <a:srgbClr val="0C2D45"/>
                </a:solidFill>
                <a:effectLst/>
                <a:latin typeface="Calibri" panose="020F0502020204030204" pitchFamily="34" charset="0"/>
                <a:cs typeface="Calibri" panose="020F0502020204030204" pitchFamily="34" charset="0"/>
              </a:rPr>
              <a:t>behavior</a:t>
            </a:r>
            <a:r>
              <a:rPr lang="en-IE" sz="1100" kern="100" dirty="0">
                <a:solidFill>
                  <a:srgbClr val="0C2D45"/>
                </a:solidFill>
                <a:effectLst/>
                <a:latin typeface="Calibri" panose="020F0502020204030204" pitchFamily="34" charset="0"/>
                <a:cs typeface="Calibri" panose="020F0502020204030204" pitchFamily="34" charset="0"/>
              </a:rPr>
              <a:t>, and competitive landscape.</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sp>
        <p:nvSpPr>
          <p:cNvPr id="84" name="TextBox 83">
            <a:extLst>
              <a:ext uri="{FF2B5EF4-FFF2-40B4-BE49-F238E27FC236}">
                <a16:creationId xmlns:a16="http://schemas.microsoft.com/office/drawing/2014/main" id="{1F480AB3-41EC-EE7A-F724-A2DDED02A502}"/>
              </a:ext>
            </a:extLst>
          </p:cNvPr>
          <p:cNvSpPr txBox="1"/>
          <p:nvPr/>
        </p:nvSpPr>
        <p:spPr>
          <a:xfrm>
            <a:off x="2803261" y="2509984"/>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99" name="Graphic 11">
            <a:extLst>
              <a:ext uri="{FF2B5EF4-FFF2-40B4-BE49-F238E27FC236}">
                <a16:creationId xmlns:a16="http://schemas.microsoft.com/office/drawing/2014/main" id="{5EB5BCD7-9A02-9795-62B3-394F8F8F52A2}"/>
              </a:ext>
            </a:extLst>
          </p:cNvPr>
          <p:cNvGrpSpPr/>
          <p:nvPr/>
        </p:nvGrpSpPr>
        <p:grpSpPr>
          <a:xfrm>
            <a:off x="2837771" y="2614158"/>
            <a:ext cx="584807" cy="179396"/>
            <a:chOff x="5525753" y="6932880"/>
            <a:chExt cx="584807" cy="179396"/>
          </a:xfrm>
          <a:solidFill>
            <a:srgbClr val="0C2D45"/>
          </a:solidFill>
        </p:grpSpPr>
        <p:grpSp>
          <p:nvGrpSpPr>
            <p:cNvPr id="100" name="Graphic 11">
              <a:extLst>
                <a:ext uri="{FF2B5EF4-FFF2-40B4-BE49-F238E27FC236}">
                  <a16:creationId xmlns:a16="http://schemas.microsoft.com/office/drawing/2014/main" id="{D0BB8772-417E-C42F-A163-E2800C73B7F1}"/>
                </a:ext>
              </a:extLst>
            </p:cNvPr>
            <p:cNvGrpSpPr/>
            <p:nvPr/>
          </p:nvGrpSpPr>
          <p:grpSpPr>
            <a:xfrm>
              <a:off x="5728754" y="6933470"/>
              <a:ext cx="178805" cy="178806"/>
              <a:chOff x="5728754" y="6933470"/>
              <a:chExt cx="178805" cy="178806"/>
            </a:xfrm>
            <a:grpFill/>
          </p:grpSpPr>
          <p:sp>
            <p:nvSpPr>
              <p:cNvPr id="105" name="Freeform 104">
                <a:extLst>
                  <a:ext uri="{FF2B5EF4-FFF2-40B4-BE49-F238E27FC236}">
                    <a16:creationId xmlns:a16="http://schemas.microsoft.com/office/drawing/2014/main" id="{78757A1B-FF8A-CCC1-6656-52DE3BDA1DAE}"/>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E5EBF736-2925-5097-3A27-8FA29547CC0E}"/>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101" name="Freeform 100">
              <a:extLst>
                <a:ext uri="{FF2B5EF4-FFF2-40B4-BE49-F238E27FC236}">
                  <a16:creationId xmlns:a16="http://schemas.microsoft.com/office/drawing/2014/main" id="{C1F7765A-9CE0-A349-952B-B1CAB87C8370}"/>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102" name="Graphic 11">
              <a:extLst>
                <a:ext uri="{FF2B5EF4-FFF2-40B4-BE49-F238E27FC236}">
                  <a16:creationId xmlns:a16="http://schemas.microsoft.com/office/drawing/2014/main" id="{32637506-EF2E-328D-0960-1335FD85FD3C}"/>
                </a:ext>
              </a:extLst>
            </p:cNvPr>
            <p:cNvGrpSpPr/>
            <p:nvPr/>
          </p:nvGrpSpPr>
          <p:grpSpPr>
            <a:xfrm>
              <a:off x="5525753" y="6932880"/>
              <a:ext cx="179396" cy="179396"/>
              <a:chOff x="5525753" y="6932880"/>
              <a:chExt cx="179396" cy="179396"/>
            </a:xfrm>
            <a:grpFill/>
          </p:grpSpPr>
          <p:sp>
            <p:nvSpPr>
              <p:cNvPr id="103" name="Freeform 102">
                <a:extLst>
                  <a:ext uri="{FF2B5EF4-FFF2-40B4-BE49-F238E27FC236}">
                    <a16:creationId xmlns:a16="http://schemas.microsoft.com/office/drawing/2014/main" id="{C2EB2CE7-5BFD-4558-E47B-7A91EE4121BF}"/>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F99E150-F478-2021-6078-62D81654B069}"/>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107" name="TextBox 106">
            <a:extLst>
              <a:ext uri="{FF2B5EF4-FFF2-40B4-BE49-F238E27FC236}">
                <a16:creationId xmlns:a16="http://schemas.microsoft.com/office/drawing/2014/main" id="{3F29B93B-8577-3EF7-FBC7-D650286E9524}"/>
              </a:ext>
            </a:extLst>
          </p:cNvPr>
          <p:cNvSpPr txBox="1"/>
          <p:nvPr/>
        </p:nvSpPr>
        <p:spPr>
          <a:xfrm>
            <a:off x="5175949" y="2959861"/>
            <a:ext cx="2142347" cy="3056606"/>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Expertise in leveraging deep market insights to drive business innovation, differentiation, and sustainable competitive advantage.</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continuously monitor, </a:t>
            </a:r>
            <a:r>
              <a:rPr lang="en-IE" sz="1100" kern="100" dirty="0" err="1">
                <a:solidFill>
                  <a:srgbClr val="0C2D45"/>
                </a:solidFill>
                <a:effectLst/>
                <a:latin typeface="Calibri" panose="020F0502020204030204" pitchFamily="34" charset="0"/>
                <a:cs typeface="Calibri" panose="020F0502020204030204" pitchFamily="34" charset="0"/>
              </a:rPr>
              <a:t>analyze</a:t>
            </a:r>
            <a:r>
              <a:rPr lang="en-IE" sz="1100" kern="100" dirty="0">
                <a:solidFill>
                  <a:srgbClr val="0C2D45"/>
                </a:solidFill>
                <a:effectLst/>
                <a:latin typeface="Calibri" panose="020F0502020204030204" pitchFamily="34" charset="0"/>
                <a:cs typeface="Calibri" panose="020F0502020204030204" pitchFamily="34" charset="0"/>
              </a:rPr>
              <a:t>, and adapt to complex and evolving market trends, customer needs, and competitive forces, including international or cross-cultural aspects.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Capability to serve as a market-savvy leader within the entrepreneur community, sharing knowledge, mentoring others, and fostering collaboration to enhance market understanding and success.</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108" name="Straight Connector 107">
            <a:extLst>
              <a:ext uri="{FF2B5EF4-FFF2-40B4-BE49-F238E27FC236}">
                <a16:creationId xmlns:a16="http://schemas.microsoft.com/office/drawing/2014/main" id="{624944EE-1F8B-D75E-ED20-BEC67484FB5D}"/>
              </a:ext>
            </a:extLst>
          </p:cNvPr>
          <p:cNvCxnSpPr>
            <a:cxnSpLocks/>
          </p:cNvCxnSpPr>
          <p:nvPr/>
        </p:nvCxnSpPr>
        <p:spPr>
          <a:xfrm>
            <a:off x="-1" y="5943710"/>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02738E1-5189-6AC4-82C7-943E1C657A1E}"/>
              </a:ext>
            </a:extLst>
          </p:cNvPr>
          <p:cNvSpPr txBox="1"/>
          <p:nvPr/>
        </p:nvSpPr>
        <p:spPr>
          <a:xfrm>
            <a:off x="5175949" y="2509984"/>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133" name="Graphic 11">
            <a:extLst>
              <a:ext uri="{FF2B5EF4-FFF2-40B4-BE49-F238E27FC236}">
                <a16:creationId xmlns:a16="http://schemas.microsoft.com/office/drawing/2014/main" id="{281E4E3B-87DD-4411-3920-1B5902AF2386}"/>
              </a:ext>
            </a:extLst>
          </p:cNvPr>
          <p:cNvGrpSpPr/>
          <p:nvPr/>
        </p:nvGrpSpPr>
        <p:grpSpPr>
          <a:xfrm>
            <a:off x="5195911" y="2614158"/>
            <a:ext cx="584807" cy="179396"/>
            <a:chOff x="6392638" y="6932880"/>
            <a:chExt cx="584807" cy="179396"/>
          </a:xfrm>
          <a:solidFill>
            <a:srgbClr val="915F9E"/>
          </a:solidFill>
        </p:grpSpPr>
        <p:grpSp>
          <p:nvGrpSpPr>
            <p:cNvPr id="134" name="Graphic 11">
              <a:extLst>
                <a:ext uri="{FF2B5EF4-FFF2-40B4-BE49-F238E27FC236}">
                  <a16:creationId xmlns:a16="http://schemas.microsoft.com/office/drawing/2014/main" id="{7DC79B7D-18FB-E585-1326-28AB75AC7464}"/>
                </a:ext>
              </a:extLst>
            </p:cNvPr>
            <p:cNvGrpSpPr/>
            <p:nvPr/>
          </p:nvGrpSpPr>
          <p:grpSpPr>
            <a:xfrm>
              <a:off x="6595639" y="6933470"/>
              <a:ext cx="178806" cy="178806"/>
              <a:chOff x="6595639" y="6933470"/>
              <a:chExt cx="178806" cy="178806"/>
            </a:xfrm>
            <a:grpFill/>
          </p:grpSpPr>
          <p:sp>
            <p:nvSpPr>
              <p:cNvPr id="141" name="Freeform 140">
                <a:extLst>
                  <a:ext uri="{FF2B5EF4-FFF2-40B4-BE49-F238E27FC236}">
                    <a16:creationId xmlns:a16="http://schemas.microsoft.com/office/drawing/2014/main" id="{FBDF2655-DD1B-2EF7-8158-563E03961E70}"/>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8F95266D-45F1-356C-E680-15B6EFF983E5}"/>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5" name="Graphic 11">
              <a:extLst>
                <a:ext uri="{FF2B5EF4-FFF2-40B4-BE49-F238E27FC236}">
                  <a16:creationId xmlns:a16="http://schemas.microsoft.com/office/drawing/2014/main" id="{380EC912-5269-0046-8CAA-DDE1701E3662}"/>
                </a:ext>
              </a:extLst>
            </p:cNvPr>
            <p:cNvGrpSpPr/>
            <p:nvPr/>
          </p:nvGrpSpPr>
          <p:grpSpPr>
            <a:xfrm>
              <a:off x="6798050" y="6933470"/>
              <a:ext cx="179395" cy="178806"/>
              <a:chOff x="6798050" y="6933470"/>
              <a:chExt cx="179395" cy="178806"/>
            </a:xfrm>
            <a:grpFill/>
          </p:grpSpPr>
          <p:sp>
            <p:nvSpPr>
              <p:cNvPr id="139" name="Freeform 138">
                <a:extLst>
                  <a:ext uri="{FF2B5EF4-FFF2-40B4-BE49-F238E27FC236}">
                    <a16:creationId xmlns:a16="http://schemas.microsoft.com/office/drawing/2014/main" id="{6E8730D4-ED77-871B-9BEA-5D571201938C}"/>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B0754FD7-F028-6F9B-2864-97F589EA2073}"/>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6" name="Graphic 11">
              <a:extLst>
                <a:ext uri="{FF2B5EF4-FFF2-40B4-BE49-F238E27FC236}">
                  <a16:creationId xmlns:a16="http://schemas.microsoft.com/office/drawing/2014/main" id="{DAF0D40E-AF55-DA4D-EE1B-B5D340384CC9}"/>
                </a:ext>
              </a:extLst>
            </p:cNvPr>
            <p:cNvGrpSpPr/>
            <p:nvPr/>
          </p:nvGrpSpPr>
          <p:grpSpPr>
            <a:xfrm>
              <a:off x="6392638" y="6932880"/>
              <a:ext cx="179396" cy="179396"/>
              <a:chOff x="6392638" y="6932880"/>
              <a:chExt cx="179396" cy="179396"/>
            </a:xfrm>
            <a:grpFill/>
          </p:grpSpPr>
          <p:sp>
            <p:nvSpPr>
              <p:cNvPr id="137" name="Freeform 136">
                <a:extLst>
                  <a:ext uri="{FF2B5EF4-FFF2-40B4-BE49-F238E27FC236}">
                    <a16:creationId xmlns:a16="http://schemas.microsoft.com/office/drawing/2014/main" id="{FC8FC451-248E-0671-4C28-ED587B78AECA}"/>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5E9411A1-F788-B8F8-7C95-73A413B89C68}"/>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2" name="Straight Connector 1">
            <a:extLst>
              <a:ext uri="{FF2B5EF4-FFF2-40B4-BE49-F238E27FC236}">
                <a16:creationId xmlns:a16="http://schemas.microsoft.com/office/drawing/2014/main" id="{53EC2DC9-8D87-8EF7-1A64-ABFF210D01B5}"/>
              </a:ext>
            </a:extLst>
          </p:cNvPr>
          <p:cNvCxnSpPr>
            <a:cxnSpLocks/>
          </p:cNvCxnSpPr>
          <p:nvPr/>
        </p:nvCxnSpPr>
        <p:spPr>
          <a:xfrm flipV="1">
            <a:off x="2657533" y="2711597"/>
            <a:ext cx="0" cy="320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EFE7EBB-42ED-3F87-9008-3E40CF1F02FE}"/>
              </a:ext>
            </a:extLst>
          </p:cNvPr>
          <p:cNvCxnSpPr>
            <a:cxnSpLocks/>
          </p:cNvCxnSpPr>
          <p:nvPr/>
        </p:nvCxnSpPr>
        <p:spPr>
          <a:xfrm flipV="1">
            <a:off x="5020356" y="2711597"/>
            <a:ext cx="0" cy="320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DC9AAF4-9065-9D5B-4EB7-B0F612B4ACCC}"/>
              </a:ext>
            </a:extLst>
          </p:cNvPr>
          <p:cNvCxnSpPr>
            <a:cxnSpLocks/>
          </p:cNvCxnSpPr>
          <p:nvPr/>
        </p:nvCxnSpPr>
        <p:spPr>
          <a:xfrm flipV="1">
            <a:off x="301420" y="2089935"/>
            <a:ext cx="0" cy="621661"/>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541785A-25A3-E028-D78A-A037D3E86A77}"/>
              </a:ext>
            </a:extLst>
          </p:cNvPr>
          <p:cNvSpPr txBox="1"/>
          <p:nvPr/>
        </p:nvSpPr>
        <p:spPr>
          <a:xfrm>
            <a:off x="222872" y="2012012"/>
            <a:ext cx="4679269" cy="338554"/>
          </a:xfrm>
          <a:prstGeom prst="rect">
            <a:avLst/>
          </a:prstGeom>
          <a:noFill/>
        </p:spPr>
        <p:txBody>
          <a:bodyPr wrap="square">
            <a:spAutoFit/>
          </a:bodyPr>
          <a:lstStyle/>
          <a:p>
            <a:pPr>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	Market Analysis and Strategy Development</a:t>
            </a:r>
            <a:r>
              <a:rPr lang="en-US" sz="1600" b="1" dirty="0">
                <a:solidFill>
                  <a:srgbClr val="7ABB57"/>
                </a:solidFill>
                <a:highlight>
                  <a:srgbClr val="7ABB57"/>
                </a:highlight>
                <a:latin typeface="Calibri" panose="020F0502020204030204" pitchFamily="34" charset="0"/>
                <a:cs typeface="Calibri" panose="020F0502020204030204" pitchFamily="34" charset="0"/>
              </a:rPr>
              <a:t>.</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3025529-66FC-4D4B-520F-25B25016C476}"/>
              </a:ext>
            </a:extLst>
          </p:cNvPr>
          <p:cNvSpPr/>
          <p:nvPr/>
        </p:nvSpPr>
        <p:spPr>
          <a:xfrm flipV="1">
            <a:off x="11846" y="1145548"/>
            <a:ext cx="7559674" cy="622119"/>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915F9E"/>
          </a:solidFill>
          <a:ln w="28891" cap="flat">
            <a:noFill/>
            <a:prstDash val="solid"/>
            <a:miter/>
          </a:ln>
        </p:spPr>
        <p:txBody>
          <a:bodyPr rtlCol="0" anchor="ctr"/>
          <a:lstStyle/>
          <a:p>
            <a:endParaRPr lang="en-US" dirty="0"/>
          </a:p>
        </p:txBody>
      </p:sp>
      <p:sp>
        <p:nvSpPr>
          <p:cNvPr id="50" name="TextBox 49">
            <a:extLst>
              <a:ext uri="{FF2B5EF4-FFF2-40B4-BE49-F238E27FC236}">
                <a16:creationId xmlns:a16="http://schemas.microsoft.com/office/drawing/2014/main" id="{3845A3A4-AB38-2E1F-EC28-20C76596172F}"/>
              </a:ext>
            </a:extLst>
          </p:cNvPr>
          <p:cNvSpPr txBox="1"/>
          <p:nvPr/>
        </p:nvSpPr>
        <p:spPr>
          <a:xfrm>
            <a:off x="553227" y="7005095"/>
            <a:ext cx="2058486" cy="2633413"/>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Basic understanding of self-awareness, including recognizing the cultural background, skills, experiences, and initial strengths.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Awareness of how personal attributes may influence interactions and decision-making in a new entrepreneurial environment.</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Ability to identify potential areas for personal development, including language skills, cultural understanding, or business knowledge.</a:t>
            </a:r>
          </a:p>
          <a:p>
            <a:pPr marL="184150" indent="-184150">
              <a:lnSpc>
                <a:spcPts val="1080"/>
              </a:lnSpc>
              <a:buClr>
                <a:srgbClr val="7ABB57"/>
              </a:buClr>
              <a:buFont typeface="+mj-lt"/>
              <a:buAutoNum type="arabicPeriod"/>
            </a:pPr>
            <a:endParaRPr lang="en-GB" sz="1100" kern="100" dirty="0">
              <a:solidFill>
                <a:srgbClr val="0C2D45"/>
              </a:solidFill>
              <a:effectLst/>
              <a:latin typeface="Calibri" panose="020F0502020204030204" pitchFamily="34" charset="0"/>
              <a:cs typeface="Calibri" panose="020F0502020204030204" pitchFamily="34" charset="0"/>
            </a:endParaRPr>
          </a:p>
        </p:txBody>
      </p:sp>
      <p:cxnSp>
        <p:nvCxnSpPr>
          <p:cNvPr id="51" name="Straight Connector 50">
            <a:extLst>
              <a:ext uri="{FF2B5EF4-FFF2-40B4-BE49-F238E27FC236}">
                <a16:creationId xmlns:a16="http://schemas.microsoft.com/office/drawing/2014/main" id="{3B68345D-0BAA-A38E-8C6F-C28F8E4EC7C3}"/>
              </a:ext>
            </a:extLst>
          </p:cNvPr>
          <p:cNvCxnSpPr>
            <a:cxnSpLocks/>
          </p:cNvCxnSpPr>
          <p:nvPr/>
        </p:nvCxnSpPr>
        <p:spPr>
          <a:xfrm>
            <a:off x="319925" y="6756830"/>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57898514-1C6E-7FC0-5678-5437D9B9F0C9}"/>
              </a:ext>
            </a:extLst>
          </p:cNvPr>
          <p:cNvSpPr txBox="1"/>
          <p:nvPr/>
        </p:nvSpPr>
        <p:spPr>
          <a:xfrm>
            <a:off x="553226" y="6555218"/>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3" name="Graphic 11">
            <a:extLst>
              <a:ext uri="{FF2B5EF4-FFF2-40B4-BE49-F238E27FC236}">
                <a16:creationId xmlns:a16="http://schemas.microsoft.com/office/drawing/2014/main" id="{B131E8AA-ACCE-DEAF-3A5D-C3AD579D696C}"/>
              </a:ext>
            </a:extLst>
          </p:cNvPr>
          <p:cNvGrpSpPr/>
          <p:nvPr/>
        </p:nvGrpSpPr>
        <p:grpSpPr>
          <a:xfrm>
            <a:off x="576765" y="6659392"/>
            <a:ext cx="584807" cy="179396"/>
            <a:chOff x="4658278" y="6932880"/>
            <a:chExt cx="584807" cy="179396"/>
          </a:xfrm>
          <a:solidFill>
            <a:srgbClr val="0C2D45"/>
          </a:solidFill>
        </p:grpSpPr>
        <p:sp>
          <p:nvSpPr>
            <p:cNvPr id="54" name="Freeform 53">
              <a:extLst>
                <a:ext uri="{FF2B5EF4-FFF2-40B4-BE49-F238E27FC236}">
                  <a16:creationId xmlns:a16="http://schemas.microsoft.com/office/drawing/2014/main" id="{BA95BEC0-12BD-C47F-0A6B-CC24E66E0B99}"/>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F69BB58-8299-F926-99AE-A67B54AA13DC}"/>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5" name="Graphic 11">
              <a:extLst>
                <a:ext uri="{FF2B5EF4-FFF2-40B4-BE49-F238E27FC236}">
                  <a16:creationId xmlns:a16="http://schemas.microsoft.com/office/drawing/2014/main" id="{5A410A19-9DB2-61C8-4A44-DF12B106ACB4}"/>
                </a:ext>
              </a:extLst>
            </p:cNvPr>
            <p:cNvGrpSpPr/>
            <p:nvPr/>
          </p:nvGrpSpPr>
          <p:grpSpPr>
            <a:xfrm>
              <a:off x="4658278" y="6932880"/>
              <a:ext cx="179396" cy="179396"/>
              <a:chOff x="4658278" y="6932880"/>
              <a:chExt cx="179396" cy="179396"/>
            </a:xfrm>
            <a:grpFill/>
          </p:grpSpPr>
          <p:sp>
            <p:nvSpPr>
              <p:cNvPr id="66" name="Freeform 65">
                <a:extLst>
                  <a:ext uri="{FF2B5EF4-FFF2-40B4-BE49-F238E27FC236}">
                    <a16:creationId xmlns:a16="http://schemas.microsoft.com/office/drawing/2014/main" id="{69B7416C-AF74-03B1-AB71-4204E217B231}"/>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8B5AA13D-07D6-DDD3-4F18-F1F67AC7D1B6}"/>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68" name="TextBox 67">
            <a:extLst>
              <a:ext uri="{FF2B5EF4-FFF2-40B4-BE49-F238E27FC236}">
                <a16:creationId xmlns:a16="http://schemas.microsoft.com/office/drawing/2014/main" id="{1D9BD973-D202-94DC-10A7-D0C4394F7BCE}"/>
              </a:ext>
            </a:extLst>
          </p:cNvPr>
          <p:cNvSpPr txBox="1"/>
          <p:nvPr/>
        </p:nvSpPr>
        <p:spPr>
          <a:xfrm>
            <a:off x="2821766" y="7005095"/>
            <a:ext cx="2058487" cy="2633413"/>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leverage personal strengths, cultural insights, and unique experiences to inform business decisions, strategies, and relationships.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to reflect on and continuously assess one's own competencies and development needs, aligning them with business goals and the specific challenges and opportunities.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Understanding of how to seek and utilize resources, mentors, or networks that can support personal growth and business success.</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915ACA33-4821-03D9-038D-5622002488FB}"/>
              </a:ext>
            </a:extLst>
          </p:cNvPr>
          <p:cNvSpPr txBox="1"/>
          <p:nvPr/>
        </p:nvSpPr>
        <p:spPr>
          <a:xfrm>
            <a:off x="2821766" y="6555218"/>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70" name="Graphic 11">
            <a:extLst>
              <a:ext uri="{FF2B5EF4-FFF2-40B4-BE49-F238E27FC236}">
                <a16:creationId xmlns:a16="http://schemas.microsoft.com/office/drawing/2014/main" id="{08ACDCDF-3641-166C-8FCD-863B063220BE}"/>
              </a:ext>
            </a:extLst>
          </p:cNvPr>
          <p:cNvGrpSpPr/>
          <p:nvPr/>
        </p:nvGrpSpPr>
        <p:grpSpPr>
          <a:xfrm>
            <a:off x="2856276" y="6659392"/>
            <a:ext cx="584807" cy="179396"/>
            <a:chOff x="5525753" y="6932880"/>
            <a:chExt cx="584807" cy="179396"/>
          </a:xfrm>
          <a:solidFill>
            <a:srgbClr val="0C2D45"/>
          </a:solidFill>
        </p:grpSpPr>
        <p:grpSp>
          <p:nvGrpSpPr>
            <p:cNvPr id="71" name="Graphic 11">
              <a:extLst>
                <a:ext uri="{FF2B5EF4-FFF2-40B4-BE49-F238E27FC236}">
                  <a16:creationId xmlns:a16="http://schemas.microsoft.com/office/drawing/2014/main" id="{0EA5AE1B-4E39-7392-202D-D468DD4204EA}"/>
                </a:ext>
              </a:extLst>
            </p:cNvPr>
            <p:cNvGrpSpPr/>
            <p:nvPr/>
          </p:nvGrpSpPr>
          <p:grpSpPr>
            <a:xfrm>
              <a:off x="5728754" y="6933470"/>
              <a:ext cx="178805" cy="178806"/>
              <a:chOff x="5728754" y="6933470"/>
              <a:chExt cx="178805" cy="178806"/>
            </a:xfrm>
            <a:grpFill/>
          </p:grpSpPr>
          <p:sp>
            <p:nvSpPr>
              <p:cNvPr id="76" name="Freeform 75">
                <a:extLst>
                  <a:ext uri="{FF2B5EF4-FFF2-40B4-BE49-F238E27FC236}">
                    <a16:creationId xmlns:a16="http://schemas.microsoft.com/office/drawing/2014/main" id="{49675C55-3C77-12EA-0542-8CD277516007}"/>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986631E-2787-44B5-17D4-E677DE69E706}"/>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72" name="Freeform 71">
              <a:extLst>
                <a:ext uri="{FF2B5EF4-FFF2-40B4-BE49-F238E27FC236}">
                  <a16:creationId xmlns:a16="http://schemas.microsoft.com/office/drawing/2014/main" id="{B81790E6-7518-AD78-5835-9C75C662FB6E}"/>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73" name="Graphic 11">
              <a:extLst>
                <a:ext uri="{FF2B5EF4-FFF2-40B4-BE49-F238E27FC236}">
                  <a16:creationId xmlns:a16="http://schemas.microsoft.com/office/drawing/2014/main" id="{92EED298-1B34-7C17-9113-9CE477B09061}"/>
                </a:ext>
              </a:extLst>
            </p:cNvPr>
            <p:cNvGrpSpPr/>
            <p:nvPr/>
          </p:nvGrpSpPr>
          <p:grpSpPr>
            <a:xfrm>
              <a:off x="5525753" y="6932880"/>
              <a:ext cx="179396" cy="179396"/>
              <a:chOff x="5525753" y="6932880"/>
              <a:chExt cx="179396" cy="179396"/>
            </a:xfrm>
            <a:grpFill/>
          </p:grpSpPr>
          <p:sp>
            <p:nvSpPr>
              <p:cNvPr id="74" name="Freeform 73">
                <a:extLst>
                  <a:ext uri="{FF2B5EF4-FFF2-40B4-BE49-F238E27FC236}">
                    <a16:creationId xmlns:a16="http://schemas.microsoft.com/office/drawing/2014/main" id="{CDEA298A-0C48-37F7-87F4-821D8B8DDAC2}"/>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E7CE3AFA-2ABC-B036-B1C4-9E7BD5D29F22}"/>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78" name="TextBox 77">
            <a:extLst>
              <a:ext uri="{FF2B5EF4-FFF2-40B4-BE49-F238E27FC236}">
                <a16:creationId xmlns:a16="http://schemas.microsoft.com/office/drawing/2014/main" id="{5BDE64DC-7FEA-6150-2766-0263F0D661D7}"/>
              </a:ext>
            </a:extLst>
          </p:cNvPr>
          <p:cNvSpPr txBox="1"/>
          <p:nvPr/>
        </p:nvSpPr>
        <p:spPr>
          <a:xfrm>
            <a:off x="5194454" y="7005095"/>
            <a:ext cx="2131272" cy="3338735"/>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Expertise in strategically integrating personal strengths, cultural insights, and experiences into a cohesive entrepreneurial identity, driving innovation, differentiation, and resilience.</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engage with others from diverse backgrounds, promoting inclusion, mutual understanding, and collaboration, leveraging one's own journey as a source of inspiration and connection.</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Capability to serve as a role model and mentor within the entrepreneur community, fostering a culture of self-awareness, continuous growth, and empowerment, and contributing to broader socio-economic integration.</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cxnSp>
        <p:nvCxnSpPr>
          <p:cNvPr id="79" name="Straight Connector 78">
            <a:extLst>
              <a:ext uri="{FF2B5EF4-FFF2-40B4-BE49-F238E27FC236}">
                <a16:creationId xmlns:a16="http://schemas.microsoft.com/office/drawing/2014/main" id="{8DDAC437-3F9B-88E9-7F01-5CE59369C6F5}"/>
              </a:ext>
            </a:extLst>
          </p:cNvPr>
          <p:cNvCxnSpPr>
            <a:cxnSpLocks/>
          </p:cNvCxnSpPr>
          <p:nvPr/>
        </p:nvCxnSpPr>
        <p:spPr>
          <a:xfrm>
            <a:off x="20570" y="10202765"/>
            <a:ext cx="7065318"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6E581A8C-2A7A-C2A7-958C-DC94E0308B4D}"/>
              </a:ext>
            </a:extLst>
          </p:cNvPr>
          <p:cNvSpPr txBox="1"/>
          <p:nvPr/>
        </p:nvSpPr>
        <p:spPr>
          <a:xfrm>
            <a:off x="5194454" y="6555218"/>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81" name="Graphic 11">
            <a:extLst>
              <a:ext uri="{FF2B5EF4-FFF2-40B4-BE49-F238E27FC236}">
                <a16:creationId xmlns:a16="http://schemas.microsoft.com/office/drawing/2014/main" id="{B436AAF7-C2E4-AB7D-610F-B54F13FFF835}"/>
              </a:ext>
            </a:extLst>
          </p:cNvPr>
          <p:cNvGrpSpPr/>
          <p:nvPr/>
        </p:nvGrpSpPr>
        <p:grpSpPr>
          <a:xfrm>
            <a:off x="5214416" y="6659392"/>
            <a:ext cx="584807" cy="179396"/>
            <a:chOff x="6392638" y="6932880"/>
            <a:chExt cx="584807" cy="179396"/>
          </a:xfrm>
          <a:solidFill>
            <a:srgbClr val="915F9E"/>
          </a:solidFill>
        </p:grpSpPr>
        <p:grpSp>
          <p:nvGrpSpPr>
            <p:cNvPr id="85" name="Graphic 11">
              <a:extLst>
                <a:ext uri="{FF2B5EF4-FFF2-40B4-BE49-F238E27FC236}">
                  <a16:creationId xmlns:a16="http://schemas.microsoft.com/office/drawing/2014/main" id="{68C437EE-883B-8574-2FA7-DCE067B95B8C}"/>
                </a:ext>
              </a:extLst>
            </p:cNvPr>
            <p:cNvGrpSpPr/>
            <p:nvPr/>
          </p:nvGrpSpPr>
          <p:grpSpPr>
            <a:xfrm>
              <a:off x="6595639" y="6933470"/>
              <a:ext cx="178806" cy="178806"/>
              <a:chOff x="6595639" y="6933470"/>
              <a:chExt cx="178806" cy="178806"/>
            </a:xfrm>
            <a:grpFill/>
          </p:grpSpPr>
          <p:sp>
            <p:nvSpPr>
              <p:cNvPr id="92" name="Freeform 91">
                <a:extLst>
                  <a:ext uri="{FF2B5EF4-FFF2-40B4-BE49-F238E27FC236}">
                    <a16:creationId xmlns:a16="http://schemas.microsoft.com/office/drawing/2014/main" id="{CAF92FCA-B680-639A-0404-9EDDB0B80F62}"/>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B9EC7EB2-A2AB-4833-AF51-C9C70A8B4014}"/>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86" name="Graphic 11">
              <a:extLst>
                <a:ext uri="{FF2B5EF4-FFF2-40B4-BE49-F238E27FC236}">
                  <a16:creationId xmlns:a16="http://schemas.microsoft.com/office/drawing/2014/main" id="{1CE50D31-BCAF-3FF3-8A3F-5CFF8F97155E}"/>
                </a:ext>
              </a:extLst>
            </p:cNvPr>
            <p:cNvGrpSpPr/>
            <p:nvPr/>
          </p:nvGrpSpPr>
          <p:grpSpPr>
            <a:xfrm>
              <a:off x="6798050" y="6933470"/>
              <a:ext cx="179395" cy="178806"/>
              <a:chOff x="6798050" y="6933470"/>
              <a:chExt cx="179395" cy="178806"/>
            </a:xfrm>
            <a:grpFill/>
          </p:grpSpPr>
          <p:sp>
            <p:nvSpPr>
              <p:cNvPr id="90" name="Freeform 89">
                <a:extLst>
                  <a:ext uri="{FF2B5EF4-FFF2-40B4-BE49-F238E27FC236}">
                    <a16:creationId xmlns:a16="http://schemas.microsoft.com/office/drawing/2014/main" id="{0723D441-5867-FDDD-9CCF-4634715DBB4F}"/>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A55B215-E8D7-CD0D-1D42-C1504C40BDDC}"/>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87" name="Graphic 11">
              <a:extLst>
                <a:ext uri="{FF2B5EF4-FFF2-40B4-BE49-F238E27FC236}">
                  <a16:creationId xmlns:a16="http://schemas.microsoft.com/office/drawing/2014/main" id="{2FBB82BC-503C-B711-D7FD-E253E9A81130}"/>
                </a:ext>
              </a:extLst>
            </p:cNvPr>
            <p:cNvGrpSpPr/>
            <p:nvPr/>
          </p:nvGrpSpPr>
          <p:grpSpPr>
            <a:xfrm>
              <a:off x="6392638" y="6932880"/>
              <a:ext cx="179396" cy="179396"/>
              <a:chOff x="6392638" y="6932880"/>
              <a:chExt cx="179396" cy="179396"/>
            </a:xfrm>
            <a:grpFill/>
          </p:grpSpPr>
          <p:sp>
            <p:nvSpPr>
              <p:cNvPr id="88" name="Freeform 87">
                <a:extLst>
                  <a:ext uri="{FF2B5EF4-FFF2-40B4-BE49-F238E27FC236}">
                    <a16:creationId xmlns:a16="http://schemas.microsoft.com/office/drawing/2014/main" id="{1EBA4489-E64C-805C-3774-1A1EB1F7A1EF}"/>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65F7D7EB-6AC7-FC34-BBED-2270DDFEDC2D}"/>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94" name="Straight Connector 93">
            <a:extLst>
              <a:ext uri="{FF2B5EF4-FFF2-40B4-BE49-F238E27FC236}">
                <a16:creationId xmlns:a16="http://schemas.microsoft.com/office/drawing/2014/main" id="{78094FDE-41A6-BD9B-CF33-19583994D73C}"/>
              </a:ext>
            </a:extLst>
          </p:cNvPr>
          <p:cNvCxnSpPr>
            <a:cxnSpLocks/>
          </p:cNvCxnSpPr>
          <p:nvPr/>
        </p:nvCxnSpPr>
        <p:spPr>
          <a:xfrm flipV="1">
            <a:off x="2676038" y="6756831"/>
            <a:ext cx="0" cy="338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5EC24F5-F0B8-670E-07A9-1C201D2949A7}"/>
              </a:ext>
            </a:extLst>
          </p:cNvPr>
          <p:cNvCxnSpPr>
            <a:cxnSpLocks/>
          </p:cNvCxnSpPr>
          <p:nvPr/>
        </p:nvCxnSpPr>
        <p:spPr>
          <a:xfrm flipV="1">
            <a:off x="5038861" y="6756831"/>
            <a:ext cx="0" cy="338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71F984D-067B-F0A8-4A6A-94B6097A967A}"/>
              </a:ext>
            </a:extLst>
          </p:cNvPr>
          <p:cNvCxnSpPr>
            <a:cxnSpLocks/>
          </p:cNvCxnSpPr>
          <p:nvPr/>
        </p:nvCxnSpPr>
        <p:spPr>
          <a:xfrm flipV="1">
            <a:off x="319925" y="6135169"/>
            <a:ext cx="0" cy="621661"/>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4F7DBB2-9537-576D-5DEA-507C3B6AF835}"/>
              </a:ext>
            </a:extLst>
          </p:cNvPr>
          <p:cNvSpPr txBox="1"/>
          <p:nvPr/>
        </p:nvSpPr>
        <p:spPr>
          <a:xfrm>
            <a:off x="241377" y="6057246"/>
            <a:ext cx="4434265" cy="338554"/>
          </a:xfrm>
          <a:prstGeom prst="rect">
            <a:avLst/>
          </a:prstGeom>
          <a:noFill/>
        </p:spPr>
        <p:txBody>
          <a:bodyPr wrap="square">
            <a:spAutoFit/>
          </a:bodyPr>
          <a:lstStyle/>
          <a:p>
            <a:pPr>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	Self-awareness and Entrepreneurial Leverage</a:t>
            </a:r>
            <a:r>
              <a:rPr lang="en-US" sz="1600" b="1" dirty="0">
                <a:solidFill>
                  <a:srgbClr val="7ABB57"/>
                </a:solidFill>
                <a:highlight>
                  <a:srgbClr val="7ABB57"/>
                </a:highlight>
                <a:latin typeface="Calibri" panose="020F0502020204030204" pitchFamily="34" charset="0"/>
                <a:cs typeface="Calibri" panose="020F0502020204030204" pitchFamily="34" charset="0"/>
              </a:rPr>
              <a:t>.</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110" name="Slide Number Placeholder 4">
            <a:extLst>
              <a:ext uri="{FF2B5EF4-FFF2-40B4-BE49-F238E27FC236}">
                <a16:creationId xmlns:a16="http://schemas.microsoft.com/office/drawing/2014/main" id="{367B5C9F-7367-E447-49DF-57E9DB59443E}"/>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30</a:t>
            </a:fld>
            <a:endParaRPr lang="en-US" dirty="0"/>
          </a:p>
        </p:txBody>
      </p:sp>
      <p:sp>
        <p:nvSpPr>
          <p:cNvPr id="3" name="TextBox 2">
            <a:extLst>
              <a:ext uri="{FF2B5EF4-FFF2-40B4-BE49-F238E27FC236}">
                <a16:creationId xmlns:a16="http://schemas.microsoft.com/office/drawing/2014/main" id="{39788758-696D-4A25-DA93-B0F4384EA1AC}"/>
              </a:ext>
            </a:extLst>
          </p:cNvPr>
          <p:cNvSpPr txBox="1"/>
          <p:nvPr/>
        </p:nvSpPr>
        <p:spPr>
          <a:xfrm>
            <a:off x="470583" y="734179"/>
            <a:ext cx="4210249" cy="1033488"/>
          </a:xfrm>
          <a:prstGeom prst="rect">
            <a:avLst/>
          </a:prstGeom>
          <a:noFill/>
        </p:spPr>
        <p:txBody>
          <a:bodyPr wrap="square">
            <a:spAutoFit/>
          </a:bodyPr>
          <a:lstStyle/>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OBTAINING KNOWLEDGE</a:t>
            </a:r>
            <a:r>
              <a:rPr lang="de-DE" sz="2800" b="1" dirty="0">
                <a:solidFill>
                  <a:srgbClr val="7ABB57"/>
                </a:solidFill>
                <a:highlight>
                  <a:srgbClr val="7ABB57"/>
                </a:highlight>
                <a:latin typeface="Calibri" panose="020F0502020204030204" pitchFamily="34" charset="0"/>
                <a:cs typeface="Calibri" panose="020F0502020204030204" pitchFamily="34" charset="0"/>
              </a:rPr>
              <a:t>. </a:t>
            </a:r>
          </a:p>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AND INFORMATION</a:t>
            </a:r>
            <a:r>
              <a:rPr lang="de-DE" sz="2800" b="1" dirty="0">
                <a:solidFill>
                  <a:srgbClr val="7ABB57"/>
                </a:solidFill>
                <a:highlight>
                  <a:srgbClr val="7ABB57"/>
                </a:highlight>
                <a:latin typeface="Calibri" panose="020F0502020204030204" pitchFamily="34" charset="0"/>
                <a:cs typeface="Calibri" panose="020F0502020204030204" pitchFamily="34" charset="0"/>
              </a:rPr>
              <a:t>.</a:t>
            </a:r>
          </a:p>
          <a:p>
            <a:pPr>
              <a:lnSpc>
                <a:spcPts val="2380"/>
              </a:lnSpc>
            </a:pPr>
            <a:endParaRPr lang="de-DE" sz="2800" b="1" dirty="0">
              <a:solidFill>
                <a:srgbClr val="7ABB57"/>
              </a:solidFill>
              <a:highlight>
                <a:srgbClr val="7ABB57"/>
              </a:highlight>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A738E529-9AB9-F043-D80A-8E4CECB91024}"/>
              </a:ext>
            </a:extLst>
          </p:cNvPr>
          <p:cNvGrpSpPr/>
          <p:nvPr/>
        </p:nvGrpSpPr>
        <p:grpSpPr>
          <a:xfrm>
            <a:off x="6345809" y="225126"/>
            <a:ext cx="836528" cy="835707"/>
            <a:chOff x="10376768" y="2334933"/>
            <a:chExt cx="920484" cy="919581"/>
          </a:xfrm>
          <a:solidFill>
            <a:srgbClr val="0C2D45"/>
          </a:solidFill>
        </p:grpSpPr>
        <p:sp>
          <p:nvSpPr>
            <p:cNvPr id="6" name="Freeform 5">
              <a:extLst>
                <a:ext uri="{FF2B5EF4-FFF2-40B4-BE49-F238E27FC236}">
                  <a16:creationId xmlns:a16="http://schemas.microsoft.com/office/drawing/2014/main" id="{AE4B01FB-3549-9E13-91DD-EAD0D5C9AE5F}"/>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7ABB57"/>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D9C1CA21-826B-BD98-E6C5-608390AD4C82}"/>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7ABB57"/>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8" name="Graphic 2">
              <a:extLst>
                <a:ext uri="{FF2B5EF4-FFF2-40B4-BE49-F238E27FC236}">
                  <a16:creationId xmlns:a16="http://schemas.microsoft.com/office/drawing/2014/main" id="{D77F3B15-CB1A-45A8-6DAE-C8515D931524}"/>
                </a:ext>
              </a:extLst>
            </p:cNvPr>
            <p:cNvGrpSpPr/>
            <p:nvPr/>
          </p:nvGrpSpPr>
          <p:grpSpPr>
            <a:xfrm>
              <a:off x="10376768" y="2334933"/>
              <a:ext cx="920484" cy="919581"/>
              <a:chOff x="10376768" y="2334933"/>
              <a:chExt cx="920484" cy="919581"/>
            </a:xfrm>
            <a:grpFill/>
          </p:grpSpPr>
          <p:sp>
            <p:nvSpPr>
              <p:cNvPr id="9" name="Freeform 8">
                <a:extLst>
                  <a:ext uri="{FF2B5EF4-FFF2-40B4-BE49-F238E27FC236}">
                    <a16:creationId xmlns:a16="http://schemas.microsoft.com/office/drawing/2014/main" id="{A48CA403-C013-7903-8E2C-F03FB9B98924}"/>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41CF1103-2E98-494B-9C7D-B1CBC613555A}"/>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909311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FC18D65C-34B3-C08E-D19E-1AF2F938DB9C}"/>
              </a:ext>
            </a:extLst>
          </p:cNvPr>
          <p:cNvSpPr txBox="1"/>
          <p:nvPr/>
        </p:nvSpPr>
        <p:spPr>
          <a:xfrm>
            <a:off x="534722" y="2959861"/>
            <a:ext cx="2058486" cy="2633413"/>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Basic understanding of the importance of market knowledge in entrepreneurship and the ability to identify the target market and customer segments.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Awareness of simple market research tools and methods to gather initial information about the local market, competitors, and customer needs and preferences.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Ability to recognize and consider cultural, social, and economic factors that might influence the market </a:t>
            </a:r>
            <a:r>
              <a:rPr lang="en-GB" sz="1100" kern="100" dirty="0" err="1">
                <a:solidFill>
                  <a:srgbClr val="0C2D45"/>
                </a:solidFill>
                <a:effectLst/>
                <a:latin typeface="Calibri" panose="020F0502020204030204" pitchFamily="34" charset="0"/>
                <a:cs typeface="Calibri" panose="020F0502020204030204" pitchFamily="34" charset="0"/>
              </a:rPr>
              <a:t>behavior</a:t>
            </a: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57" name="Straight Connector 56">
            <a:extLst>
              <a:ext uri="{FF2B5EF4-FFF2-40B4-BE49-F238E27FC236}">
                <a16:creationId xmlns:a16="http://schemas.microsoft.com/office/drawing/2014/main" id="{8CF1C255-822E-C883-8B85-467928312681}"/>
              </a:ext>
            </a:extLst>
          </p:cNvPr>
          <p:cNvCxnSpPr>
            <a:cxnSpLocks/>
          </p:cNvCxnSpPr>
          <p:nvPr/>
        </p:nvCxnSpPr>
        <p:spPr>
          <a:xfrm>
            <a:off x="301420" y="2711596"/>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97A8C1E-AF4D-E550-8C3A-D3201996A4BE}"/>
              </a:ext>
            </a:extLst>
          </p:cNvPr>
          <p:cNvSpPr txBox="1"/>
          <p:nvPr/>
        </p:nvSpPr>
        <p:spPr>
          <a:xfrm>
            <a:off x="534721" y="2509984"/>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9" name="Graphic 11">
            <a:extLst>
              <a:ext uri="{FF2B5EF4-FFF2-40B4-BE49-F238E27FC236}">
                <a16:creationId xmlns:a16="http://schemas.microsoft.com/office/drawing/2014/main" id="{637F590D-8696-3836-60D7-AEA9FCB2E105}"/>
              </a:ext>
            </a:extLst>
          </p:cNvPr>
          <p:cNvGrpSpPr/>
          <p:nvPr/>
        </p:nvGrpSpPr>
        <p:grpSpPr>
          <a:xfrm>
            <a:off x="558260" y="2614158"/>
            <a:ext cx="584807" cy="179396"/>
            <a:chOff x="4658278" y="6932880"/>
            <a:chExt cx="584807" cy="179396"/>
          </a:xfrm>
          <a:solidFill>
            <a:srgbClr val="0C2D45"/>
          </a:solidFill>
        </p:grpSpPr>
        <p:sp>
          <p:nvSpPr>
            <p:cNvPr id="60" name="Freeform 59">
              <a:extLst>
                <a:ext uri="{FF2B5EF4-FFF2-40B4-BE49-F238E27FC236}">
                  <a16:creationId xmlns:a16="http://schemas.microsoft.com/office/drawing/2014/main" id="{C3B35064-052A-07F4-CF63-AA45DF4CE942}"/>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22576AB2-8088-FE70-7845-8721C2DFB8B7}"/>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2" name="Graphic 11">
              <a:extLst>
                <a:ext uri="{FF2B5EF4-FFF2-40B4-BE49-F238E27FC236}">
                  <a16:creationId xmlns:a16="http://schemas.microsoft.com/office/drawing/2014/main" id="{6A55C0E7-5678-C3F4-63CB-30EBA2E7EC48}"/>
                </a:ext>
              </a:extLst>
            </p:cNvPr>
            <p:cNvGrpSpPr/>
            <p:nvPr/>
          </p:nvGrpSpPr>
          <p:grpSpPr>
            <a:xfrm>
              <a:off x="4658278" y="6932880"/>
              <a:ext cx="179396" cy="179396"/>
              <a:chOff x="4658278" y="6932880"/>
              <a:chExt cx="179396" cy="179396"/>
            </a:xfrm>
            <a:grpFill/>
          </p:grpSpPr>
          <p:sp>
            <p:nvSpPr>
              <p:cNvPr id="63" name="Freeform 62">
                <a:extLst>
                  <a:ext uri="{FF2B5EF4-FFF2-40B4-BE49-F238E27FC236}">
                    <a16:creationId xmlns:a16="http://schemas.microsoft.com/office/drawing/2014/main" id="{0DA3227B-AF5B-FC97-31FE-0E730F1D8F2D}"/>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B1DE9178-446D-31CD-9C79-699AD341B1D1}"/>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82" name="TextBox 81">
            <a:extLst>
              <a:ext uri="{FF2B5EF4-FFF2-40B4-BE49-F238E27FC236}">
                <a16:creationId xmlns:a16="http://schemas.microsoft.com/office/drawing/2014/main" id="{8FC28E6E-E28B-A20F-ED78-9BD1DD0B497E}"/>
              </a:ext>
            </a:extLst>
          </p:cNvPr>
          <p:cNvSpPr txBox="1"/>
          <p:nvPr/>
        </p:nvSpPr>
        <p:spPr>
          <a:xfrm>
            <a:off x="2803261" y="2959861"/>
            <a:ext cx="2152770" cy="2633413"/>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conduct a more comprehensive market analysis, including segmentation, targeting, and positioning within the market environment.</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to utilize various market research methods, data analysis, and industry insights to inform business decisions and strategies.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 Understanding of how cultural norms, regulations, and economic trends influence market dynamics, customer </a:t>
            </a:r>
            <a:r>
              <a:rPr lang="en-IE" sz="1100" kern="100" dirty="0" err="1">
                <a:solidFill>
                  <a:srgbClr val="0C2D45"/>
                </a:solidFill>
                <a:effectLst/>
                <a:latin typeface="Calibri" panose="020F0502020204030204" pitchFamily="34" charset="0"/>
                <a:cs typeface="Calibri" panose="020F0502020204030204" pitchFamily="34" charset="0"/>
              </a:rPr>
              <a:t>behavior</a:t>
            </a:r>
            <a:r>
              <a:rPr lang="en-IE" sz="1100" kern="100" dirty="0">
                <a:solidFill>
                  <a:srgbClr val="0C2D45"/>
                </a:solidFill>
                <a:effectLst/>
                <a:latin typeface="Calibri" panose="020F0502020204030204" pitchFamily="34" charset="0"/>
                <a:cs typeface="Calibri" panose="020F0502020204030204" pitchFamily="34" charset="0"/>
              </a:rPr>
              <a:t>, and competitive landscape.</a:t>
            </a:r>
          </a:p>
          <a:p>
            <a:pPr>
              <a:lnSpc>
                <a:spcPts val="1080"/>
              </a:lnSpc>
              <a:buClr>
                <a:srgbClr val="7ABB57"/>
              </a:buClr>
            </a:pPr>
            <a:endParaRPr lang="en-IE" sz="1100" kern="100" dirty="0">
              <a:solidFill>
                <a:srgbClr val="0C2D45"/>
              </a:solidFill>
              <a:effectLst/>
              <a:latin typeface="Calibri" panose="020F0502020204030204" pitchFamily="34" charset="0"/>
              <a:cs typeface="Calibri" panose="020F0502020204030204" pitchFamily="34" charset="0"/>
            </a:endParaRPr>
          </a:p>
        </p:txBody>
      </p:sp>
      <p:sp>
        <p:nvSpPr>
          <p:cNvPr id="84" name="TextBox 83">
            <a:extLst>
              <a:ext uri="{FF2B5EF4-FFF2-40B4-BE49-F238E27FC236}">
                <a16:creationId xmlns:a16="http://schemas.microsoft.com/office/drawing/2014/main" id="{1F480AB3-41EC-EE7A-F724-A2DDED02A502}"/>
              </a:ext>
            </a:extLst>
          </p:cNvPr>
          <p:cNvSpPr txBox="1"/>
          <p:nvPr/>
        </p:nvSpPr>
        <p:spPr>
          <a:xfrm>
            <a:off x="2803261" y="2509984"/>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99" name="Graphic 11">
            <a:extLst>
              <a:ext uri="{FF2B5EF4-FFF2-40B4-BE49-F238E27FC236}">
                <a16:creationId xmlns:a16="http://schemas.microsoft.com/office/drawing/2014/main" id="{5EB5BCD7-9A02-9795-62B3-394F8F8F52A2}"/>
              </a:ext>
            </a:extLst>
          </p:cNvPr>
          <p:cNvGrpSpPr/>
          <p:nvPr/>
        </p:nvGrpSpPr>
        <p:grpSpPr>
          <a:xfrm>
            <a:off x="2837771" y="2614158"/>
            <a:ext cx="584807" cy="179396"/>
            <a:chOff x="5525753" y="6932880"/>
            <a:chExt cx="584807" cy="179396"/>
          </a:xfrm>
          <a:solidFill>
            <a:srgbClr val="0C2D45"/>
          </a:solidFill>
        </p:grpSpPr>
        <p:grpSp>
          <p:nvGrpSpPr>
            <p:cNvPr id="100" name="Graphic 11">
              <a:extLst>
                <a:ext uri="{FF2B5EF4-FFF2-40B4-BE49-F238E27FC236}">
                  <a16:creationId xmlns:a16="http://schemas.microsoft.com/office/drawing/2014/main" id="{D0BB8772-417E-C42F-A163-E2800C73B7F1}"/>
                </a:ext>
              </a:extLst>
            </p:cNvPr>
            <p:cNvGrpSpPr/>
            <p:nvPr/>
          </p:nvGrpSpPr>
          <p:grpSpPr>
            <a:xfrm>
              <a:off x="5728754" y="6933470"/>
              <a:ext cx="178805" cy="178806"/>
              <a:chOff x="5728754" y="6933470"/>
              <a:chExt cx="178805" cy="178806"/>
            </a:xfrm>
            <a:grpFill/>
          </p:grpSpPr>
          <p:sp>
            <p:nvSpPr>
              <p:cNvPr id="105" name="Freeform 104">
                <a:extLst>
                  <a:ext uri="{FF2B5EF4-FFF2-40B4-BE49-F238E27FC236}">
                    <a16:creationId xmlns:a16="http://schemas.microsoft.com/office/drawing/2014/main" id="{78757A1B-FF8A-CCC1-6656-52DE3BDA1DAE}"/>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E5EBF736-2925-5097-3A27-8FA29547CC0E}"/>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101" name="Freeform 100">
              <a:extLst>
                <a:ext uri="{FF2B5EF4-FFF2-40B4-BE49-F238E27FC236}">
                  <a16:creationId xmlns:a16="http://schemas.microsoft.com/office/drawing/2014/main" id="{C1F7765A-9CE0-A349-952B-B1CAB87C8370}"/>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102" name="Graphic 11">
              <a:extLst>
                <a:ext uri="{FF2B5EF4-FFF2-40B4-BE49-F238E27FC236}">
                  <a16:creationId xmlns:a16="http://schemas.microsoft.com/office/drawing/2014/main" id="{32637506-EF2E-328D-0960-1335FD85FD3C}"/>
                </a:ext>
              </a:extLst>
            </p:cNvPr>
            <p:cNvGrpSpPr/>
            <p:nvPr/>
          </p:nvGrpSpPr>
          <p:grpSpPr>
            <a:xfrm>
              <a:off x="5525753" y="6932880"/>
              <a:ext cx="179396" cy="179396"/>
              <a:chOff x="5525753" y="6932880"/>
              <a:chExt cx="179396" cy="179396"/>
            </a:xfrm>
            <a:grpFill/>
          </p:grpSpPr>
          <p:sp>
            <p:nvSpPr>
              <p:cNvPr id="103" name="Freeform 102">
                <a:extLst>
                  <a:ext uri="{FF2B5EF4-FFF2-40B4-BE49-F238E27FC236}">
                    <a16:creationId xmlns:a16="http://schemas.microsoft.com/office/drawing/2014/main" id="{C2EB2CE7-5BFD-4558-E47B-7A91EE4121BF}"/>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F99E150-F478-2021-6078-62D81654B069}"/>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107" name="TextBox 106">
            <a:extLst>
              <a:ext uri="{FF2B5EF4-FFF2-40B4-BE49-F238E27FC236}">
                <a16:creationId xmlns:a16="http://schemas.microsoft.com/office/drawing/2014/main" id="{3F29B93B-8577-3EF7-FBC7-D650286E9524}"/>
              </a:ext>
            </a:extLst>
          </p:cNvPr>
          <p:cNvSpPr txBox="1"/>
          <p:nvPr/>
        </p:nvSpPr>
        <p:spPr>
          <a:xfrm>
            <a:off x="5175949" y="2959861"/>
            <a:ext cx="2058487" cy="3197670"/>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Expertise in leveraging deep market insights to drive business innovation, differentiation, and sustainable competitive advantage.</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continuously monitor, </a:t>
            </a:r>
            <a:r>
              <a:rPr lang="en-IE" sz="1100" kern="100" dirty="0" err="1">
                <a:solidFill>
                  <a:srgbClr val="0C2D45"/>
                </a:solidFill>
                <a:effectLst/>
                <a:latin typeface="Calibri" panose="020F0502020204030204" pitchFamily="34" charset="0"/>
                <a:cs typeface="Calibri" panose="020F0502020204030204" pitchFamily="34" charset="0"/>
              </a:rPr>
              <a:t>analyze</a:t>
            </a:r>
            <a:r>
              <a:rPr lang="en-IE" sz="1100" kern="100" dirty="0">
                <a:solidFill>
                  <a:srgbClr val="0C2D45"/>
                </a:solidFill>
                <a:effectLst/>
                <a:latin typeface="Calibri" panose="020F0502020204030204" pitchFamily="34" charset="0"/>
                <a:cs typeface="Calibri" panose="020F0502020204030204" pitchFamily="34" charset="0"/>
              </a:rPr>
              <a:t>, and adapt to complex and evolving market trends, customer needs, and competitive forces, including international or cross-cultural aspects.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Capability to serve as a market-savvy leader within the entrepreneur community, sharing knowledge, mentoring others, and fostering collaboration to enhance market understanding and success.</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108" name="Straight Connector 107">
            <a:extLst>
              <a:ext uri="{FF2B5EF4-FFF2-40B4-BE49-F238E27FC236}">
                <a16:creationId xmlns:a16="http://schemas.microsoft.com/office/drawing/2014/main" id="{624944EE-1F8B-D75E-ED20-BEC67484FB5D}"/>
              </a:ext>
            </a:extLst>
          </p:cNvPr>
          <p:cNvCxnSpPr>
            <a:cxnSpLocks/>
          </p:cNvCxnSpPr>
          <p:nvPr/>
        </p:nvCxnSpPr>
        <p:spPr>
          <a:xfrm>
            <a:off x="-1" y="6188121"/>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02738E1-5189-6AC4-82C7-943E1C657A1E}"/>
              </a:ext>
            </a:extLst>
          </p:cNvPr>
          <p:cNvSpPr txBox="1"/>
          <p:nvPr/>
        </p:nvSpPr>
        <p:spPr>
          <a:xfrm>
            <a:off x="5175949" y="2509984"/>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133" name="Graphic 11">
            <a:extLst>
              <a:ext uri="{FF2B5EF4-FFF2-40B4-BE49-F238E27FC236}">
                <a16:creationId xmlns:a16="http://schemas.microsoft.com/office/drawing/2014/main" id="{281E4E3B-87DD-4411-3920-1B5902AF2386}"/>
              </a:ext>
            </a:extLst>
          </p:cNvPr>
          <p:cNvGrpSpPr/>
          <p:nvPr/>
        </p:nvGrpSpPr>
        <p:grpSpPr>
          <a:xfrm>
            <a:off x="5195911" y="2614158"/>
            <a:ext cx="584807" cy="179396"/>
            <a:chOff x="6392638" y="6932880"/>
            <a:chExt cx="584807" cy="179396"/>
          </a:xfrm>
          <a:solidFill>
            <a:srgbClr val="915F9E"/>
          </a:solidFill>
        </p:grpSpPr>
        <p:grpSp>
          <p:nvGrpSpPr>
            <p:cNvPr id="134" name="Graphic 11">
              <a:extLst>
                <a:ext uri="{FF2B5EF4-FFF2-40B4-BE49-F238E27FC236}">
                  <a16:creationId xmlns:a16="http://schemas.microsoft.com/office/drawing/2014/main" id="{7DC79B7D-18FB-E585-1326-28AB75AC7464}"/>
                </a:ext>
              </a:extLst>
            </p:cNvPr>
            <p:cNvGrpSpPr/>
            <p:nvPr/>
          </p:nvGrpSpPr>
          <p:grpSpPr>
            <a:xfrm>
              <a:off x="6595639" y="6933470"/>
              <a:ext cx="178806" cy="178806"/>
              <a:chOff x="6595639" y="6933470"/>
              <a:chExt cx="178806" cy="178806"/>
            </a:xfrm>
            <a:grpFill/>
          </p:grpSpPr>
          <p:sp>
            <p:nvSpPr>
              <p:cNvPr id="141" name="Freeform 140">
                <a:extLst>
                  <a:ext uri="{FF2B5EF4-FFF2-40B4-BE49-F238E27FC236}">
                    <a16:creationId xmlns:a16="http://schemas.microsoft.com/office/drawing/2014/main" id="{FBDF2655-DD1B-2EF7-8158-563E03961E70}"/>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8F95266D-45F1-356C-E680-15B6EFF983E5}"/>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5" name="Graphic 11">
              <a:extLst>
                <a:ext uri="{FF2B5EF4-FFF2-40B4-BE49-F238E27FC236}">
                  <a16:creationId xmlns:a16="http://schemas.microsoft.com/office/drawing/2014/main" id="{380EC912-5269-0046-8CAA-DDE1701E3662}"/>
                </a:ext>
              </a:extLst>
            </p:cNvPr>
            <p:cNvGrpSpPr/>
            <p:nvPr/>
          </p:nvGrpSpPr>
          <p:grpSpPr>
            <a:xfrm>
              <a:off x="6798050" y="6933470"/>
              <a:ext cx="179395" cy="178806"/>
              <a:chOff x="6798050" y="6933470"/>
              <a:chExt cx="179395" cy="178806"/>
            </a:xfrm>
            <a:grpFill/>
          </p:grpSpPr>
          <p:sp>
            <p:nvSpPr>
              <p:cNvPr id="139" name="Freeform 138">
                <a:extLst>
                  <a:ext uri="{FF2B5EF4-FFF2-40B4-BE49-F238E27FC236}">
                    <a16:creationId xmlns:a16="http://schemas.microsoft.com/office/drawing/2014/main" id="{6E8730D4-ED77-871B-9BEA-5D571201938C}"/>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B0754FD7-F028-6F9B-2864-97F589EA2073}"/>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6" name="Graphic 11">
              <a:extLst>
                <a:ext uri="{FF2B5EF4-FFF2-40B4-BE49-F238E27FC236}">
                  <a16:creationId xmlns:a16="http://schemas.microsoft.com/office/drawing/2014/main" id="{DAF0D40E-AF55-DA4D-EE1B-B5D340384CC9}"/>
                </a:ext>
              </a:extLst>
            </p:cNvPr>
            <p:cNvGrpSpPr/>
            <p:nvPr/>
          </p:nvGrpSpPr>
          <p:grpSpPr>
            <a:xfrm>
              <a:off x="6392638" y="6932880"/>
              <a:ext cx="179396" cy="179396"/>
              <a:chOff x="6392638" y="6932880"/>
              <a:chExt cx="179396" cy="179396"/>
            </a:xfrm>
            <a:grpFill/>
          </p:grpSpPr>
          <p:sp>
            <p:nvSpPr>
              <p:cNvPr id="137" name="Freeform 136">
                <a:extLst>
                  <a:ext uri="{FF2B5EF4-FFF2-40B4-BE49-F238E27FC236}">
                    <a16:creationId xmlns:a16="http://schemas.microsoft.com/office/drawing/2014/main" id="{FC8FC451-248E-0671-4C28-ED587B78AECA}"/>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5E9411A1-F788-B8F8-7C95-73A413B89C68}"/>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2" name="Straight Connector 1">
            <a:extLst>
              <a:ext uri="{FF2B5EF4-FFF2-40B4-BE49-F238E27FC236}">
                <a16:creationId xmlns:a16="http://schemas.microsoft.com/office/drawing/2014/main" id="{53EC2DC9-8D87-8EF7-1A64-ABFF210D01B5}"/>
              </a:ext>
            </a:extLst>
          </p:cNvPr>
          <p:cNvCxnSpPr>
            <a:cxnSpLocks/>
          </p:cNvCxnSpPr>
          <p:nvPr/>
        </p:nvCxnSpPr>
        <p:spPr>
          <a:xfrm flipV="1">
            <a:off x="2657533" y="2711597"/>
            <a:ext cx="0" cy="3456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EFE7EBB-42ED-3F87-9008-3E40CF1F02FE}"/>
              </a:ext>
            </a:extLst>
          </p:cNvPr>
          <p:cNvCxnSpPr>
            <a:cxnSpLocks/>
          </p:cNvCxnSpPr>
          <p:nvPr/>
        </p:nvCxnSpPr>
        <p:spPr>
          <a:xfrm flipV="1">
            <a:off x="5020356" y="2711597"/>
            <a:ext cx="0" cy="3456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DC9AAF4-9065-9D5B-4EB7-B0F612B4ACCC}"/>
              </a:ext>
            </a:extLst>
          </p:cNvPr>
          <p:cNvCxnSpPr>
            <a:cxnSpLocks/>
          </p:cNvCxnSpPr>
          <p:nvPr/>
        </p:nvCxnSpPr>
        <p:spPr>
          <a:xfrm flipV="1">
            <a:off x="301420" y="2089935"/>
            <a:ext cx="0" cy="621661"/>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541785A-25A3-E028-D78A-A037D3E86A77}"/>
              </a:ext>
            </a:extLst>
          </p:cNvPr>
          <p:cNvSpPr txBox="1"/>
          <p:nvPr/>
        </p:nvSpPr>
        <p:spPr>
          <a:xfrm>
            <a:off x="222872" y="2012012"/>
            <a:ext cx="4679269" cy="338554"/>
          </a:xfrm>
          <a:prstGeom prst="rect">
            <a:avLst/>
          </a:prstGeom>
          <a:noFill/>
        </p:spPr>
        <p:txBody>
          <a:bodyPr wrap="square">
            <a:spAutoFit/>
          </a:bodyPr>
          <a:lstStyle/>
          <a:p>
            <a:pPr>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Country and Region-Specific Business Planning</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3025529-66FC-4D4B-520F-25B25016C476}"/>
              </a:ext>
            </a:extLst>
          </p:cNvPr>
          <p:cNvSpPr/>
          <p:nvPr/>
        </p:nvSpPr>
        <p:spPr>
          <a:xfrm flipV="1">
            <a:off x="11846" y="1145548"/>
            <a:ext cx="7559674" cy="622119"/>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915F9E"/>
          </a:solidFill>
          <a:ln w="28891" cap="flat">
            <a:noFill/>
            <a:prstDash val="solid"/>
            <a:miter/>
          </a:ln>
        </p:spPr>
        <p:txBody>
          <a:bodyPr rtlCol="0" anchor="ctr"/>
          <a:lstStyle/>
          <a:p>
            <a:endParaRPr lang="en-US" dirty="0"/>
          </a:p>
        </p:txBody>
      </p:sp>
      <p:sp>
        <p:nvSpPr>
          <p:cNvPr id="110" name="Slide Number Placeholder 4">
            <a:extLst>
              <a:ext uri="{FF2B5EF4-FFF2-40B4-BE49-F238E27FC236}">
                <a16:creationId xmlns:a16="http://schemas.microsoft.com/office/drawing/2014/main" id="{367B5C9F-7367-E447-49DF-57E9DB59443E}"/>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31</a:t>
            </a:fld>
            <a:endParaRPr lang="en-US" dirty="0"/>
          </a:p>
        </p:txBody>
      </p:sp>
      <p:sp>
        <p:nvSpPr>
          <p:cNvPr id="3" name="TextBox 2">
            <a:extLst>
              <a:ext uri="{FF2B5EF4-FFF2-40B4-BE49-F238E27FC236}">
                <a16:creationId xmlns:a16="http://schemas.microsoft.com/office/drawing/2014/main" id="{39788758-696D-4A25-DA93-B0F4384EA1AC}"/>
              </a:ext>
            </a:extLst>
          </p:cNvPr>
          <p:cNvSpPr txBox="1"/>
          <p:nvPr/>
        </p:nvSpPr>
        <p:spPr>
          <a:xfrm>
            <a:off x="470583" y="734179"/>
            <a:ext cx="4210249" cy="1033488"/>
          </a:xfrm>
          <a:prstGeom prst="rect">
            <a:avLst/>
          </a:prstGeom>
          <a:noFill/>
        </p:spPr>
        <p:txBody>
          <a:bodyPr wrap="square">
            <a:spAutoFit/>
          </a:bodyPr>
          <a:lstStyle/>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OBTAINING KNOWLEDGE</a:t>
            </a:r>
            <a:r>
              <a:rPr lang="de-DE" sz="2800" b="1" dirty="0">
                <a:solidFill>
                  <a:srgbClr val="7ABB57"/>
                </a:solidFill>
                <a:highlight>
                  <a:srgbClr val="7ABB57"/>
                </a:highlight>
                <a:latin typeface="Calibri" panose="020F0502020204030204" pitchFamily="34" charset="0"/>
                <a:cs typeface="Calibri" panose="020F0502020204030204" pitchFamily="34" charset="0"/>
              </a:rPr>
              <a:t>. </a:t>
            </a:r>
          </a:p>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AND INFORMATION</a:t>
            </a:r>
            <a:r>
              <a:rPr lang="de-DE" sz="2800" b="1" dirty="0">
                <a:solidFill>
                  <a:srgbClr val="7ABB57"/>
                </a:solidFill>
                <a:highlight>
                  <a:srgbClr val="7ABB57"/>
                </a:highlight>
                <a:latin typeface="Calibri" panose="020F0502020204030204" pitchFamily="34" charset="0"/>
                <a:cs typeface="Calibri" panose="020F0502020204030204" pitchFamily="34" charset="0"/>
              </a:rPr>
              <a:t>.</a:t>
            </a:r>
          </a:p>
          <a:p>
            <a:pPr>
              <a:lnSpc>
                <a:spcPts val="2380"/>
              </a:lnSpc>
            </a:pPr>
            <a:endParaRPr lang="de-DE" sz="2800" b="1" dirty="0">
              <a:solidFill>
                <a:srgbClr val="7ABB57"/>
              </a:solidFill>
              <a:highlight>
                <a:srgbClr val="7ABB57"/>
              </a:highlight>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A738E529-9AB9-F043-D80A-8E4CECB91024}"/>
              </a:ext>
            </a:extLst>
          </p:cNvPr>
          <p:cNvGrpSpPr/>
          <p:nvPr/>
        </p:nvGrpSpPr>
        <p:grpSpPr>
          <a:xfrm>
            <a:off x="6345809" y="225126"/>
            <a:ext cx="836528" cy="835707"/>
            <a:chOff x="10376768" y="2334933"/>
            <a:chExt cx="920484" cy="919581"/>
          </a:xfrm>
          <a:solidFill>
            <a:srgbClr val="0C2D45"/>
          </a:solidFill>
        </p:grpSpPr>
        <p:sp>
          <p:nvSpPr>
            <p:cNvPr id="6" name="Freeform 5">
              <a:extLst>
                <a:ext uri="{FF2B5EF4-FFF2-40B4-BE49-F238E27FC236}">
                  <a16:creationId xmlns:a16="http://schemas.microsoft.com/office/drawing/2014/main" id="{AE4B01FB-3549-9E13-91DD-EAD0D5C9AE5F}"/>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7ABB57"/>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D9C1CA21-826B-BD98-E6C5-608390AD4C82}"/>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7ABB57"/>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8" name="Graphic 2">
              <a:extLst>
                <a:ext uri="{FF2B5EF4-FFF2-40B4-BE49-F238E27FC236}">
                  <a16:creationId xmlns:a16="http://schemas.microsoft.com/office/drawing/2014/main" id="{D77F3B15-CB1A-45A8-6DAE-C8515D931524}"/>
                </a:ext>
              </a:extLst>
            </p:cNvPr>
            <p:cNvGrpSpPr/>
            <p:nvPr/>
          </p:nvGrpSpPr>
          <p:grpSpPr>
            <a:xfrm>
              <a:off x="10376768" y="2334933"/>
              <a:ext cx="920484" cy="919581"/>
              <a:chOff x="10376768" y="2334933"/>
              <a:chExt cx="920484" cy="919581"/>
            </a:xfrm>
            <a:grpFill/>
          </p:grpSpPr>
          <p:sp>
            <p:nvSpPr>
              <p:cNvPr id="9" name="Freeform 8">
                <a:extLst>
                  <a:ext uri="{FF2B5EF4-FFF2-40B4-BE49-F238E27FC236}">
                    <a16:creationId xmlns:a16="http://schemas.microsoft.com/office/drawing/2014/main" id="{A48CA403-C013-7903-8E2C-F03FB9B98924}"/>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41CF1103-2E98-494B-9C7D-B1CBC613555A}"/>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pic>
        <p:nvPicPr>
          <p:cNvPr id="13" name="Picture 12">
            <a:extLst>
              <a:ext uri="{FF2B5EF4-FFF2-40B4-BE49-F238E27FC236}">
                <a16:creationId xmlns:a16="http://schemas.microsoft.com/office/drawing/2014/main" id="{A3663BF9-20FD-48DC-1C6C-A7AAE60B93A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146219"/>
            <a:ext cx="7559675" cy="4004308"/>
          </a:xfrm>
          <a:prstGeom prst="rect">
            <a:avLst/>
          </a:prstGeom>
        </p:spPr>
      </p:pic>
    </p:spTree>
    <p:extLst>
      <p:ext uri="{BB962C8B-B14F-4D97-AF65-F5344CB8AC3E}">
        <p14:creationId xmlns:p14="http://schemas.microsoft.com/office/powerpoint/2010/main" val="2566461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FC18D65C-34B3-C08E-D19E-1AF2F938DB9C}"/>
              </a:ext>
            </a:extLst>
          </p:cNvPr>
          <p:cNvSpPr txBox="1"/>
          <p:nvPr/>
        </p:nvSpPr>
        <p:spPr>
          <a:xfrm>
            <a:off x="534721" y="2682251"/>
            <a:ext cx="2058486" cy="2774477"/>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Basic understanding of key financial concepts, such as budgeting, saving, income, expenses, and simple transactions relevant to the economic context.</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Awareness of the importance of financial management in entrepreneurship and the ability to create and follow a basic budget for personal or small business needs.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Ability to recognize and utilize basic financial tools and resources, such as bank accounts, invoicing, or financial software tailored to country's standards.</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57" name="Straight Connector 56">
            <a:extLst>
              <a:ext uri="{FF2B5EF4-FFF2-40B4-BE49-F238E27FC236}">
                <a16:creationId xmlns:a16="http://schemas.microsoft.com/office/drawing/2014/main" id="{8CF1C255-822E-C883-8B85-467928312681}"/>
              </a:ext>
            </a:extLst>
          </p:cNvPr>
          <p:cNvCxnSpPr>
            <a:cxnSpLocks/>
          </p:cNvCxnSpPr>
          <p:nvPr/>
        </p:nvCxnSpPr>
        <p:spPr>
          <a:xfrm>
            <a:off x="301419" y="2433986"/>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97A8C1E-AF4D-E550-8C3A-D3201996A4BE}"/>
              </a:ext>
            </a:extLst>
          </p:cNvPr>
          <p:cNvSpPr txBox="1"/>
          <p:nvPr/>
        </p:nvSpPr>
        <p:spPr>
          <a:xfrm>
            <a:off x="534720" y="2232374"/>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9" name="Graphic 11">
            <a:extLst>
              <a:ext uri="{FF2B5EF4-FFF2-40B4-BE49-F238E27FC236}">
                <a16:creationId xmlns:a16="http://schemas.microsoft.com/office/drawing/2014/main" id="{637F590D-8696-3836-60D7-AEA9FCB2E105}"/>
              </a:ext>
            </a:extLst>
          </p:cNvPr>
          <p:cNvGrpSpPr/>
          <p:nvPr/>
        </p:nvGrpSpPr>
        <p:grpSpPr>
          <a:xfrm>
            <a:off x="558259" y="2336548"/>
            <a:ext cx="584807" cy="179396"/>
            <a:chOff x="4658278" y="6932880"/>
            <a:chExt cx="584807" cy="179396"/>
          </a:xfrm>
          <a:solidFill>
            <a:srgbClr val="0C2D45"/>
          </a:solidFill>
        </p:grpSpPr>
        <p:sp>
          <p:nvSpPr>
            <p:cNvPr id="60" name="Freeform 59">
              <a:extLst>
                <a:ext uri="{FF2B5EF4-FFF2-40B4-BE49-F238E27FC236}">
                  <a16:creationId xmlns:a16="http://schemas.microsoft.com/office/drawing/2014/main" id="{C3B35064-052A-07F4-CF63-AA45DF4CE942}"/>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22576AB2-8088-FE70-7845-8721C2DFB8B7}"/>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2" name="Graphic 11">
              <a:extLst>
                <a:ext uri="{FF2B5EF4-FFF2-40B4-BE49-F238E27FC236}">
                  <a16:creationId xmlns:a16="http://schemas.microsoft.com/office/drawing/2014/main" id="{6A55C0E7-5678-C3F4-63CB-30EBA2E7EC48}"/>
                </a:ext>
              </a:extLst>
            </p:cNvPr>
            <p:cNvGrpSpPr/>
            <p:nvPr/>
          </p:nvGrpSpPr>
          <p:grpSpPr>
            <a:xfrm>
              <a:off x="4658278" y="6932880"/>
              <a:ext cx="179396" cy="179396"/>
              <a:chOff x="4658278" y="6932880"/>
              <a:chExt cx="179396" cy="179396"/>
            </a:xfrm>
            <a:grpFill/>
          </p:grpSpPr>
          <p:sp>
            <p:nvSpPr>
              <p:cNvPr id="63" name="Freeform 62">
                <a:extLst>
                  <a:ext uri="{FF2B5EF4-FFF2-40B4-BE49-F238E27FC236}">
                    <a16:creationId xmlns:a16="http://schemas.microsoft.com/office/drawing/2014/main" id="{0DA3227B-AF5B-FC97-31FE-0E730F1D8F2D}"/>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B1DE9178-446D-31CD-9C79-699AD341B1D1}"/>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82" name="TextBox 81">
            <a:extLst>
              <a:ext uri="{FF2B5EF4-FFF2-40B4-BE49-F238E27FC236}">
                <a16:creationId xmlns:a16="http://schemas.microsoft.com/office/drawing/2014/main" id="{8FC28E6E-E28B-A20F-ED78-9BD1DD0B497E}"/>
              </a:ext>
            </a:extLst>
          </p:cNvPr>
          <p:cNvSpPr txBox="1"/>
          <p:nvPr/>
        </p:nvSpPr>
        <p:spPr>
          <a:xfrm>
            <a:off x="2803260" y="2682251"/>
            <a:ext cx="2152770" cy="3056606"/>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analyse and interpret financial statements, such as income statements, balance sheets, and cash flow statements, within the context of financial regulations and practices.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to develop and implement financial strategies, including forecasting, risk management, and investment planning, aligned with the business goals and local market conditions.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Understanding of the financial system, including banking, taxation, credit, and investment opportunities, and how to navigate them effectively.</a:t>
            </a:r>
          </a:p>
          <a:p>
            <a:pPr>
              <a:lnSpc>
                <a:spcPts val="1080"/>
              </a:lnSpc>
              <a:buClr>
                <a:srgbClr val="7ABB57"/>
              </a:buClr>
            </a:pPr>
            <a:endParaRPr lang="en-IE" sz="1100" kern="100" dirty="0">
              <a:solidFill>
                <a:srgbClr val="0C2D45"/>
              </a:solidFill>
              <a:effectLst/>
              <a:latin typeface="Calibri" panose="020F0502020204030204" pitchFamily="34" charset="0"/>
              <a:cs typeface="Calibri" panose="020F0502020204030204" pitchFamily="34" charset="0"/>
            </a:endParaRPr>
          </a:p>
        </p:txBody>
      </p:sp>
      <p:sp>
        <p:nvSpPr>
          <p:cNvPr id="84" name="TextBox 83">
            <a:extLst>
              <a:ext uri="{FF2B5EF4-FFF2-40B4-BE49-F238E27FC236}">
                <a16:creationId xmlns:a16="http://schemas.microsoft.com/office/drawing/2014/main" id="{1F480AB3-41EC-EE7A-F724-A2DDED02A502}"/>
              </a:ext>
            </a:extLst>
          </p:cNvPr>
          <p:cNvSpPr txBox="1"/>
          <p:nvPr/>
        </p:nvSpPr>
        <p:spPr>
          <a:xfrm>
            <a:off x="2803260" y="2232374"/>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99" name="Graphic 11">
            <a:extLst>
              <a:ext uri="{FF2B5EF4-FFF2-40B4-BE49-F238E27FC236}">
                <a16:creationId xmlns:a16="http://schemas.microsoft.com/office/drawing/2014/main" id="{5EB5BCD7-9A02-9795-62B3-394F8F8F52A2}"/>
              </a:ext>
            </a:extLst>
          </p:cNvPr>
          <p:cNvGrpSpPr/>
          <p:nvPr/>
        </p:nvGrpSpPr>
        <p:grpSpPr>
          <a:xfrm>
            <a:off x="2837770" y="2336548"/>
            <a:ext cx="584807" cy="179396"/>
            <a:chOff x="5525753" y="6932880"/>
            <a:chExt cx="584807" cy="179396"/>
          </a:xfrm>
          <a:solidFill>
            <a:srgbClr val="0C2D45"/>
          </a:solidFill>
        </p:grpSpPr>
        <p:grpSp>
          <p:nvGrpSpPr>
            <p:cNvPr id="100" name="Graphic 11">
              <a:extLst>
                <a:ext uri="{FF2B5EF4-FFF2-40B4-BE49-F238E27FC236}">
                  <a16:creationId xmlns:a16="http://schemas.microsoft.com/office/drawing/2014/main" id="{D0BB8772-417E-C42F-A163-E2800C73B7F1}"/>
                </a:ext>
              </a:extLst>
            </p:cNvPr>
            <p:cNvGrpSpPr/>
            <p:nvPr/>
          </p:nvGrpSpPr>
          <p:grpSpPr>
            <a:xfrm>
              <a:off x="5728754" y="6933470"/>
              <a:ext cx="178805" cy="178806"/>
              <a:chOff x="5728754" y="6933470"/>
              <a:chExt cx="178805" cy="178806"/>
            </a:xfrm>
            <a:grpFill/>
          </p:grpSpPr>
          <p:sp>
            <p:nvSpPr>
              <p:cNvPr id="105" name="Freeform 104">
                <a:extLst>
                  <a:ext uri="{FF2B5EF4-FFF2-40B4-BE49-F238E27FC236}">
                    <a16:creationId xmlns:a16="http://schemas.microsoft.com/office/drawing/2014/main" id="{78757A1B-FF8A-CCC1-6656-52DE3BDA1DAE}"/>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E5EBF736-2925-5097-3A27-8FA29547CC0E}"/>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101" name="Freeform 100">
              <a:extLst>
                <a:ext uri="{FF2B5EF4-FFF2-40B4-BE49-F238E27FC236}">
                  <a16:creationId xmlns:a16="http://schemas.microsoft.com/office/drawing/2014/main" id="{C1F7765A-9CE0-A349-952B-B1CAB87C8370}"/>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102" name="Graphic 11">
              <a:extLst>
                <a:ext uri="{FF2B5EF4-FFF2-40B4-BE49-F238E27FC236}">
                  <a16:creationId xmlns:a16="http://schemas.microsoft.com/office/drawing/2014/main" id="{32637506-EF2E-328D-0960-1335FD85FD3C}"/>
                </a:ext>
              </a:extLst>
            </p:cNvPr>
            <p:cNvGrpSpPr/>
            <p:nvPr/>
          </p:nvGrpSpPr>
          <p:grpSpPr>
            <a:xfrm>
              <a:off x="5525753" y="6932880"/>
              <a:ext cx="179396" cy="179396"/>
              <a:chOff x="5525753" y="6932880"/>
              <a:chExt cx="179396" cy="179396"/>
            </a:xfrm>
            <a:grpFill/>
          </p:grpSpPr>
          <p:sp>
            <p:nvSpPr>
              <p:cNvPr id="103" name="Freeform 102">
                <a:extLst>
                  <a:ext uri="{FF2B5EF4-FFF2-40B4-BE49-F238E27FC236}">
                    <a16:creationId xmlns:a16="http://schemas.microsoft.com/office/drawing/2014/main" id="{C2EB2CE7-5BFD-4558-E47B-7A91EE4121BF}"/>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F99E150-F478-2021-6078-62D81654B069}"/>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107" name="TextBox 106">
            <a:extLst>
              <a:ext uri="{FF2B5EF4-FFF2-40B4-BE49-F238E27FC236}">
                <a16:creationId xmlns:a16="http://schemas.microsoft.com/office/drawing/2014/main" id="{3F29B93B-8577-3EF7-FBC7-D650286E9524}"/>
              </a:ext>
            </a:extLst>
          </p:cNvPr>
          <p:cNvSpPr txBox="1"/>
          <p:nvPr/>
        </p:nvSpPr>
        <p:spPr>
          <a:xfrm>
            <a:off x="5175948" y="2682251"/>
            <a:ext cx="2207230" cy="3056606"/>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Expertise in leveraging comprehensive financial insights to drive business growth, innovation, and sustainability, aligning with the economic landscape and regulatory compliance.</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continuously assess and adapt financial strategies to complex and evolving market dynamics, international considerations, and socio-economic.</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Capability to serve as a financial leader within the entrepreneur community, mentoring others, sharing best practices, and fostering a culture of financial literacy and responsible financial management.</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108" name="Straight Connector 107">
            <a:extLst>
              <a:ext uri="{FF2B5EF4-FFF2-40B4-BE49-F238E27FC236}">
                <a16:creationId xmlns:a16="http://schemas.microsoft.com/office/drawing/2014/main" id="{624944EE-1F8B-D75E-ED20-BEC67484FB5D}"/>
              </a:ext>
            </a:extLst>
          </p:cNvPr>
          <p:cNvCxnSpPr>
            <a:cxnSpLocks/>
          </p:cNvCxnSpPr>
          <p:nvPr/>
        </p:nvCxnSpPr>
        <p:spPr>
          <a:xfrm>
            <a:off x="-2" y="5666100"/>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02738E1-5189-6AC4-82C7-943E1C657A1E}"/>
              </a:ext>
            </a:extLst>
          </p:cNvPr>
          <p:cNvSpPr txBox="1"/>
          <p:nvPr/>
        </p:nvSpPr>
        <p:spPr>
          <a:xfrm>
            <a:off x="5175948" y="2232374"/>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133" name="Graphic 11">
            <a:extLst>
              <a:ext uri="{FF2B5EF4-FFF2-40B4-BE49-F238E27FC236}">
                <a16:creationId xmlns:a16="http://schemas.microsoft.com/office/drawing/2014/main" id="{281E4E3B-87DD-4411-3920-1B5902AF2386}"/>
              </a:ext>
            </a:extLst>
          </p:cNvPr>
          <p:cNvGrpSpPr/>
          <p:nvPr/>
        </p:nvGrpSpPr>
        <p:grpSpPr>
          <a:xfrm>
            <a:off x="5195910" y="2336548"/>
            <a:ext cx="584807" cy="179396"/>
            <a:chOff x="6392638" y="6932880"/>
            <a:chExt cx="584807" cy="179396"/>
          </a:xfrm>
          <a:solidFill>
            <a:srgbClr val="915F9E"/>
          </a:solidFill>
        </p:grpSpPr>
        <p:grpSp>
          <p:nvGrpSpPr>
            <p:cNvPr id="134" name="Graphic 11">
              <a:extLst>
                <a:ext uri="{FF2B5EF4-FFF2-40B4-BE49-F238E27FC236}">
                  <a16:creationId xmlns:a16="http://schemas.microsoft.com/office/drawing/2014/main" id="{7DC79B7D-18FB-E585-1326-28AB75AC7464}"/>
                </a:ext>
              </a:extLst>
            </p:cNvPr>
            <p:cNvGrpSpPr/>
            <p:nvPr/>
          </p:nvGrpSpPr>
          <p:grpSpPr>
            <a:xfrm>
              <a:off x="6595639" y="6933470"/>
              <a:ext cx="178806" cy="178806"/>
              <a:chOff x="6595639" y="6933470"/>
              <a:chExt cx="178806" cy="178806"/>
            </a:xfrm>
            <a:grpFill/>
          </p:grpSpPr>
          <p:sp>
            <p:nvSpPr>
              <p:cNvPr id="141" name="Freeform 140">
                <a:extLst>
                  <a:ext uri="{FF2B5EF4-FFF2-40B4-BE49-F238E27FC236}">
                    <a16:creationId xmlns:a16="http://schemas.microsoft.com/office/drawing/2014/main" id="{FBDF2655-DD1B-2EF7-8158-563E03961E70}"/>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8F95266D-45F1-356C-E680-15B6EFF983E5}"/>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5" name="Graphic 11">
              <a:extLst>
                <a:ext uri="{FF2B5EF4-FFF2-40B4-BE49-F238E27FC236}">
                  <a16:creationId xmlns:a16="http://schemas.microsoft.com/office/drawing/2014/main" id="{380EC912-5269-0046-8CAA-DDE1701E3662}"/>
                </a:ext>
              </a:extLst>
            </p:cNvPr>
            <p:cNvGrpSpPr/>
            <p:nvPr/>
          </p:nvGrpSpPr>
          <p:grpSpPr>
            <a:xfrm>
              <a:off x="6798050" y="6933470"/>
              <a:ext cx="179395" cy="178806"/>
              <a:chOff x="6798050" y="6933470"/>
              <a:chExt cx="179395" cy="178806"/>
            </a:xfrm>
            <a:grpFill/>
          </p:grpSpPr>
          <p:sp>
            <p:nvSpPr>
              <p:cNvPr id="139" name="Freeform 138">
                <a:extLst>
                  <a:ext uri="{FF2B5EF4-FFF2-40B4-BE49-F238E27FC236}">
                    <a16:creationId xmlns:a16="http://schemas.microsoft.com/office/drawing/2014/main" id="{6E8730D4-ED77-871B-9BEA-5D571201938C}"/>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B0754FD7-F028-6F9B-2864-97F589EA2073}"/>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6" name="Graphic 11">
              <a:extLst>
                <a:ext uri="{FF2B5EF4-FFF2-40B4-BE49-F238E27FC236}">
                  <a16:creationId xmlns:a16="http://schemas.microsoft.com/office/drawing/2014/main" id="{DAF0D40E-AF55-DA4D-EE1B-B5D340384CC9}"/>
                </a:ext>
              </a:extLst>
            </p:cNvPr>
            <p:cNvGrpSpPr/>
            <p:nvPr/>
          </p:nvGrpSpPr>
          <p:grpSpPr>
            <a:xfrm>
              <a:off x="6392638" y="6932880"/>
              <a:ext cx="179396" cy="179396"/>
              <a:chOff x="6392638" y="6932880"/>
              <a:chExt cx="179396" cy="179396"/>
            </a:xfrm>
            <a:grpFill/>
          </p:grpSpPr>
          <p:sp>
            <p:nvSpPr>
              <p:cNvPr id="137" name="Freeform 136">
                <a:extLst>
                  <a:ext uri="{FF2B5EF4-FFF2-40B4-BE49-F238E27FC236}">
                    <a16:creationId xmlns:a16="http://schemas.microsoft.com/office/drawing/2014/main" id="{FC8FC451-248E-0671-4C28-ED587B78AECA}"/>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5E9411A1-F788-B8F8-7C95-73A413B89C68}"/>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2" name="Straight Connector 1">
            <a:extLst>
              <a:ext uri="{FF2B5EF4-FFF2-40B4-BE49-F238E27FC236}">
                <a16:creationId xmlns:a16="http://schemas.microsoft.com/office/drawing/2014/main" id="{53EC2DC9-8D87-8EF7-1A64-ABFF210D01B5}"/>
              </a:ext>
            </a:extLst>
          </p:cNvPr>
          <p:cNvCxnSpPr>
            <a:cxnSpLocks/>
          </p:cNvCxnSpPr>
          <p:nvPr/>
        </p:nvCxnSpPr>
        <p:spPr>
          <a:xfrm flipV="1">
            <a:off x="2657532" y="2433987"/>
            <a:ext cx="0" cy="320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EFE7EBB-42ED-3F87-9008-3E40CF1F02FE}"/>
              </a:ext>
            </a:extLst>
          </p:cNvPr>
          <p:cNvCxnSpPr>
            <a:cxnSpLocks/>
          </p:cNvCxnSpPr>
          <p:nvPr/>
        </p:nvCxnSpPr>
        <p:spPr>
          <a:xfrm flipV="1">
            <a:off x="5020355" y="2433987"/>
            <a:ext cx="0" cy="320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DC9AAF4-9065-9D5B-4EB7-B0F612B4ACCC}"/>
              </a:ext>
            </a:extLst>
          </p:cNvPr>
          <p:cNvCxnSpPr>
            <a:cxnSpLocks/>
          </p:cNvCxnSpPr>
          <p:nvPr/>
        </p:nvCxnSpPr>
        <p:spPr>
          <a:xfrm flipV="1">
            <a:off x="301419" y="1911350"/>
            <a:ext cx="0" cy="522636"/>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541785A-25A3-E028-D78A-A037D3E86A77}"/>
              </a:ext>
            </a:extLst>
          </p:cNvPr>
          <p:cNvSpPr txBox="1"/>
          <p:nvPr/>
        </p:nvSpPr>
        <p:spPr>
          <a:xfrm>
            <a:off x="222871" y="1866482"/>
            <a:ext cx="4679269" cy="338554"/>
          </a:xfrm>
          <a:prstGeom prst="rect">
            <a:avLst/>
          </a:prstGeom>
          <a:noFill/>
        </p:spPr>
        <p:txBody>
          <a:bodyPr wrap="square">
            <a:spAutoFit/>
          </a:bodyPr>
          <a:lstStyle/>
          <a:p>
            <a:pPr>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	Financial Management and Analysis</a:t>
            </a:r>
            <a:r>
              <a:rPr lang="en-US" sz="1600" b="1" dirty="0">
                <a:solidFill>
                  <a:srgbClr val="7ABB57"/>
                </a:solidFill>
                <a:highlight>
                  <a:srgbClr val="7ABB57"/>
                </a:highlight>
                <a:latin typeface="Calibri" panose="020F0502020204030204" pitchFamily="34" charset="0"/>
                <a:cs typeface="Calibri" panose="020F0502020204030204" pitchFamily="34" charset="0"/>
              </a:rPr>
              <a:t>.</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3025529-66FC-4D4B-520F-25B25016C476}"/>
              </a:ext>
            </a:extLst>
          </p:cNvPr>
          <p:cNvSpPr/>
          <p:nvPr/>
        </p:nvSpPr>
        <p:spPr>
          <a:xfrm flipV="1">
            <a:off x="11846" y="1145548"/>
            <a:ext cx="7559674" cy="622119"/>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915F9E"/>
          </a:solidFill>
          <a:ln w="28891" cap="flat">
            <a:noFill/>
            <a:prstDash val="solid"/>
            <a:miter/>
          </a:ln>
        </p:spPr>
        <p:txBody>
          <a:bodyPr rtlCol="0" anchor="ctr"/>
          <a:lstStyle/>
          <a:p>
            <a:endParaRPr lang="en-US" dirty="0"/>
          </a:p>
        </p:txBody>
      </p:sp>
      <p:sp>
        <p:nvSpPr>
          <p:cNvPr id="33" name="TextBox 32">
            <a:extLst>
              <a:ext uri="{FF2B5EF4-FFF2-40B4-BE49-F238E27FC236}">
                <a16:creationId xmlns:a16="http://schemas.microsoft.com/office/drawing/2014/main" id="{080A815A-79E7-19EA-8897-E3B96399AA60}"/>
              </a:ext>
            </a:extLst>
          </p:cNvPr>
          <p:cNvSpPr txBox="1"/>
          <p:nvPr/>
        </p:nvSpPr>
        <p:spPr>
          <a:xfrm>
            <a:off x="470583" y="734179"/>
            <a:ext cx="4210249" cy="1033488"/>
          </a:xfrm>
          <a:prstGeom prst="rect">
            <a:avLst/>
          </a:prstGeom>
          <a:noFill/>
        </p:spPr>
        <p:txBody>
          <a:bodyPr wrap="square">
            <a:spAutoFit/>
          </a:bodyPr>
          <a:lstStyle/>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TACKLING FINANCIAL</a:t>
            </a:r>
            <a:r>
              <a:rPr lang="de-DE" sz="2800" b="1" dirty="0">
                <a:solidFill>
                  <a:srgbClr val="7ABB57"/>
                </a:solidFill>
                <a:highlight>
                  <a:srgbClr val="7ABB57"/>
                </a:highlight>
                <a:latin typeface="Calibri" panose="020F0502020204030204" pitchFamily="34" charset="0"/>
                <a:cs typeface="Calibri" panose="020F0502020204030204" pitchFamily="34" charset="0"/>
              </a:rPr>
              <a:t> .</a:t>
            </a:r>
            <a:endParaRPr lang="de-DE" sz="2800" b="1" dirty="0">
              <a:solidFill>
                <a:schemeClr val="bg1"/>
              </a:solidFill>
              <a:highlight>
                <a:srgbClr val="7ABB57"/>
              </a:highlight>
              <a:latin typeface="Calibri" panose="020F0502020204030204" pitchFamily="34" charset="0"/>
              <a:cs typeface="Calibri" panose="020F0502020204030204" pitchFamily="34" charset="0"/>
            </a:endParaRPr>
          </a:p>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CHALLENGES</a:t>
            </a:r>
            <a:r>
              <a:rPr lang="de-DE" sz="2800" b="1" dirty="0">
                <a:solidFill>
                  <a:srgbClr val="7ABB57"/>
                </a:solidFill>
                <a:highlight>
                  <a:srgbClr val="7ABB57"/>
                </a:highlight>
                <a:latin typeface="Calibri" panose="020F0502020204030204" pitchFamily="34" charset="0"/>
                <a:cs typeface="Calibri" panose="020F0502020204030204" pitchFamily="34" charset="0"/>
              </a:rPr>
              <a:t>.</a:t>
            </a:r>
          </a:p>
          <a:p>
            <a:pPr>
              <a:lnSpc>
                <a:spcPts val="2380"/>
              </a:lnSpc>
            </a:pPr>
            <a:endParaRPr lang="de-DE" sz="28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3845A3A4-AB38-2E1F-EC28-20C76596172F}"/>
              </a:ext>
            </a:extLst>
          </p:cNvPr>
          <p:cNvSpPr txBox="1"/>
          <p:nvPr/>
        </p:nvSpPr>
        <p:spPr>
          <a:xfrm>
            <a:off x="540038" y="6581103"/>
            <a:ext cx="2058486" cy="2915542"/>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Basic understanding of personal financial concepts such as budgeting, saving, debt management, and the importance of managing personal finances before entering the business world.</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Awareness of the currency, basic banking procedures, and the connection between personal financial stability and entrepreneurial readiness.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Ability to create a simple personal budget, track income and expenses, and make informed decisions on basic personal financial matters.</a:t>
            </a:r>
          </a:p>
          <a:p>
            <a:pPr marL="184150" indent="-184150">
              <a:lnSpc>
                <a:spcPts val="1080"/>
              </a:lnSpc>
              <a:buClr>
                <a:srgbClr val="7ABB57"/>
              </a:buClr>
              <a:buFont typeface="+mj-lt"/>
              <a:buAutoNum type="arabicPeriod"/>
            </a:pPr>
            <a:endParaRPr lang="en-GB" sz="1100" kern="100" dirty="0">
              <a:solidFill>
                <a:srgbClr val="0C2D45"/>
              </a:solidFill>
              <a:effectLst/>
              <a:latin typeface="Calibri" panose="020F0502020204030204" pitchFamily="34" charset="0"/>
              <a:cs typeface="Calibri" panose="020F0502020204030204" pitchFamily="34" charset="0"/>
            </a:endParaRPr>
          </a:p>
        </p:txBody>
      </p:sp>
      <p:cxnSp>
        <p:nvCxnSpPr>
          <p:cNvPr id="51" name="Straight Connector 50">
            <a:extLst>
              <a:ext uri="{FF2B5EF4-FFF2-40B4-BE49-F238E27FC236}">
                <a16:creationId xmlns:a16="http://schemas.microsoft.com/office/drawing/2014/main" id="{3B68345D-0BAA-A38E-8C6F-C28F8E4EC7C3}"/>
              </a:ext>
            </a:extLst>
          </p:cNvPr>
          <p:cNvCxnSpPr>
            <a:cxnSpLocks/>
          </p:cNvCxnSpPr>
          <p:nvPr/>
        </p:nvCxnSpPr>
        <p:spPr>
          <a:xfrm>
            <a:off x="304625" y="6343428"/>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57898514-1C6E-7FC0-5678-5437D9B9F0C9}"/>
              </a:ext>
            </a:extLst>
          </p:cNvPr>
          <p:cNvSpPr txBox="1"/>
          <p:nvPr/>
        </p:nvSpPr>
        <p:spPr>
          <a:xfrm>
            <a:off x="540037" y="6131226"/>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3" name="Graphic 11">
            <a:extLst>
              <a:ext uri="{FF2B5EF4-FFF2-40B4-BE49-F238E27FC236}">
                <a16:creationId xmlns:a16="http://schemas.microsoft.com/office/drawing/2014/main" id="{B131E8AA-ACCE-DEAF-3A5D-C3AD579D696C}"/>
              </a:ext>
            </a:extLst>
          </p:cNvPr>
          <p:cNvGrpSpPr/>
          <p:nvPr/>
        </p:nvGrpSpPr>
        <p:grpSpPr>
          <a:xfrm>
            <a:off x="563576" y="6235400"/>
            <a:ext cx="584807" cy="179396"/>
            <a:chOff x="4658278" y="6932880"/>
            <a:chExt cx="584807" cy="179396"/>
          </a:xfrm>
          <a:solidFill>
            <a:srgbClr val="0C2D45"/>
          </a:solidFill>
        </p:grpSpPr>
        <p:sp>
          <p:nvSpPr>
            <p:cNvPr id="54" name="Freeform 53">
              <a:extLst>
                <a:ext uri="{FF2B5EF4-FFF2-40B4-BE49-F238E27FC236}">
                  <a16:creationId xmlns:a16="http://schemas.microsoft.com/office/drawing/2014/main" id="{BA95BEC0-12BD-C47F-0A6B-CC24E66E0B99}"/>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F69BB58-8299-F926-99AE-A67B54AA13DC}"/>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5" name="Graphic 11">
              <a:extLst>
                <a:ext uri="{FF2B5EF4-FFF2-40B4-BE49-F238E27FC236}">
                  <a16:creationId xmlns:a16="http://schemas.microsoft.com/office/drawing/2014/main" id="{5A410A19-9DB2-61C8-4A44-DF12B106ACB4}"/>
                </a:ext>
              </a:extLst>
            </p:cNvPr>
            <p:cNvGrpSpPr/>
            <p:nvPr/>
          </p:nvGrpSpPr>
          <p:grpSpPr>
            <a:xfrm>
              <a:off x="4658278" y="6932880"/>
              <a:ext cx="179396" cy="179396"/>
              <a:chOff x="4658278" y="6932880"/>
              <a:chExt cx="179396" cy="179396"/>
            </a:xfrm>
            <a:grpFill/>
          </p:grpSpPr>
          <p:sp>
            <p:nvSpPr>
              <p:cNvPr id="66" name="Freeform 65">
                <a:extLst>
                  <a:ext uri="{FF2B5EF4-FFF2-40B4-BE49-F238E27FC236}">
                    <a16:creationId xmlns:a16="http://schemas.microsoft.com/office/drawing/2014/main" id="{69B7416C-AF74-03B1-AB71-4204E217B231}"/>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8B5AA13D-07D6-DDD3-4F18-F1F67AC7D1B6}"/>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68" name="TextBox 67">
            <a:extLst>
              <a:ext uri="{FF2B5EF4-FFF2-40B4-BE49-F238E27FC236}">
                <a16:creationId xmlns:a16="http://schemas.microsoft.com/office/drawing/2014/main" id="{1D9BD973-D202-94DC-10A7-D0C4394F7BCE}"/>
              </a:ext>
            </a:extLst>
          </p:cNvPr>
          <p:cNvSpPr txBox="1"/>
          <p:nvPr/>
        </p:nvSpPr>
        <p:spPr>
          <a:xfrm>
            <a:off x="2808577" y="6581103"/>
            <a:ext cx="2058487" cy="2915542"/>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apply personal financial management skills to more complex scenarios, such as investing, credit management, and long-term financial planning.</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to assess personal financial health and its potential impact on business decisions, recognizing the risks and opportunities related to entrepreneurship.</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Understanding of how to leverage personal financial stability as a foundation for business financing, including accessing loans, credit, or investments within the financial system.</a:t>
            </a:r>
          </a:p>
          <a:p>
            <a:pPr>
              <a:lnSpc>
                <a:spcPts val="1080"/>
              </a:lnSpc>
              <a:buClr>
                <a:srgbClr val="7ABB57"/>
              </a:buClr>
            </a:pPr>
            <a:endParaRPr lang="en-IE" sz="1100" kern="100" dirty="0">
              <a:solidFill>
                <a:srgbClr val="0C2D45"/>
              </a:solidFill>
              <a:effectLst/>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915ACA33-4821-03D9-038D-5622002488FB}"/>
              </a:ext>
            </a:extLst>
          </p:cNvPr>
          <p:cNvSpPr txBox="1"/>
          <p:nvPr/>
        </p:nvSpPr>
        <p:spPr>
          <a:xfrm>
            <a:off x="2808577" y="6131226"/>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70" name="Graphic 11">
            <a:extLst>
              <a:ext uri="{FF2B5EF4-FFF2-40B4-BE49-F238E27FC236}">
                <a16:creationId xmlns:a16="http://schemas.microsoft.com/office/drawing/2014/main" id="{08ACDCDF-3641-166C-8FCD-863B063220BE}"/>
              </a:ext>
            </a:extLst>
          </p:cNvPr>
          <p:cNvGrpSpPr/>
          <p:nvPr/>
        </p:nvGrpSpPr>
        <p:grpSpPr>
          <a:xfrm>
            <a:off x="2843087" y="6235400"/>
            <a:ext cx="584807" cy="179396"/>
            <a:chOff x="5525753" y="6932880"/>
            <a:chExt cx="584807" cy="179396"/>
          </a:xfrm>
          <a:solidFill>
            <a:srgbClr val="0C2D45"/>
          </a:solidFill>
        </p:grpSpPr>
        <p:grpSp>
          <p:nvGrpSpPr>
            <p:cNvPr id="71" name="Graphic 11">
              <a:extLst>
                <a:ext uri="{FF2B5EF4-FFF2-40B4-BE49-F238E27FC236}">
                  <a16:creationId xmlns:a16="http://schemas.microsoft.com/office/drawing/2014/main" id="{0EA5AE1B-4E39-7392-202D-D468DD4204EA}"/>
                </a:ext>
              </a:extLst>
            </p:cNvPr>
            <p:cNvGrpSpPr/>
            <p:nvPr/>
          </p:nvGrpSpPr>
          <p:grpSpPr>
            <a:xfrm>
              <a:off x="5728754" y="6933470"/>
              <a:ext cx="178805" cy="178806"/>
              <a:chOff x="5728754" y="6933470"/>
              <a:chExt cx="178805" cy="178806"/>
            </a:xfrm>
            <a:grpFill/>
          </p:grpSpPr>
          <p:sp>
            <p:nvSpPr>
              <p:cNvPr id="76" name="Freeform 75">
                <a:extLst>
                  <a:ext uri="{FF2B5EF4-FFF2-40B4-BE49-F238E27FC236}">
                    <a16:creationId xmlns:a16="http://schemas.microsoft.com/office/drawing/2014/main" id="{49675C55-3C77-12EA-0542-8CD277516007}"/>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986631E-2787-44B5-17D4-E677DE69E706}"/>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72" name="Freeform 71">
              <a:extLst>
                <a:ext uri="{FF2B5EF4-FFF2-40B4-BE49-F238E27FC236}">
                  <a16:creationId xmlns:a16="http://schemas.microsoft.com/office/drawing/2014/main" id="{B81790E6-7518-AD78-5835-9C75C662FB6E}"/>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73" name="Graphic 11">
              <a:extLst>
                <a:ext uri="{FF2B5EF4-FFF2-40B4-BE49-F238E27FC236}">
                  <a16:creationId xmlns:a16="http://schemas.microsoft.com/office/drawing/2014/main" id="{92EED298-1B34-7C17-9113-9CE477B09061}"/>
                </a:ext>
              </a:extLst>
            </p:cNvPr>
            <p:cNvGrpSpPr/>
            <p:nvPr/>
          </p:nvGrpSpPr>
          <p:grpSpPr>
            <a:xfrm>
              <a:off x="5525753" y="6932880"/>
              <a:ext cx="179396" cy="179396"/>
              <a:chOff x="5525753" y="6932880"/>
              <a:chExt cx="179396" cy="179396"/>
            </a:xfrm>
            <a:grpFill/>
          </p:grpSpPr>
          <p:sp>
            <p:nvSpPr>
              <p:cNvPr id="74" name="Freeform 73">
                <a:extLst>
                  <a:ext uri="{FF2B5EF4-FFF2-40B4-BE49-F238E27FC236}">
                    <a16:creationId xmlns:a16="http://schemas.microsoft.com/office/drawing/2014/main" id="{CDEA298A-0C48-37F7-87F4-821D8B8DDAC2}"/>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E7CE3AFA-2ABC-B036-B1C4-9E7BD5D29F22}"/>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78" name="TextBox 77">
            <a:extLst>
              <a:ext uri="{FF2B5EF4-FFF2-40B4-BE49-F238E27FC236}">
                <a16:creationId xmlns:a16="http://schemas.microsoft.com/office/drawing/2014/main" id="{5BDE64DC-7FEA-6150-2766-0263F0D661D7}"/>
              </a:ext>
            </a:extLst>
          </p:cNvPr>
          <p:cNvSpPr txBox="1"/>
          <p:nvPr/>
        </p:nvSpPr>
        <p:spPr>
          <a:xfrm>
            <a:off x="5181264" y="6581103"/>
            <a:ext cx="2110703" cy="3902992"/>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Expertise in integrating personal financial management with business financial strategies, aligning personal financial goals with business objectives, and navigating complex financial landscapes.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proactively plan, monitor, and adapt personal financial strategies to support entrepreneurial growth, sustainability, and resilience, taking into account the economic conditions and potential international considerations.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Capability to mentor and support other entrepreneurs in personal financial management, recognizing its crucial role in business success, and contributing to a broader culture of financial responsibility within the community. </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cxnSp>
        <p:nvCxnSpPr>
          <p:cNvPr id="79" name="Straight Connector 78">
            <a:extLst>
              <a:ext uri="{FF2B5EF4-FFF2-40B4-BE49-F238E27FC236}">
                <a16:creationId xmlns:a16="http://schemas.microsoft.com/office/drawing/2014/main" id="{8DDAC437-3F9B-88E9-7F01-5CE59369C6F5}"/>
              </a:ext>
            </a:extLst>
          </p:cNvPr>
          <p:cNvCxnSpPr>
            <a:cxnSpLocks/>
          </p:cNvCxnSpPr>
          <p:nvPr/>
        </p:nvCxnSpPr>
        <p:spPr>
          <a:xfrm>
            <a:off x="-13189" y="10343980"/>
            <a:ext cx="7065318"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6E581A8C-2A7A-C2A7-958C-DC94E0308B4D}"/>
              </a:ext>
            </a:extLst>
          </p:cNvPr>
          <p:cNvSpPr txBox="1"/>
          <p:nvPr/>
        </p:nvSpPr>
        <p:spPr>
          <a:xfrm>
            <a:off x="5181265" y="6131226"/>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81" name="Graphic 11">
            <a:extLst>
              <a:ext uri="{FF2B5EF4-FFF2-40B4-BE49-F238E27FC236}">
                <a16:creationId xmlns:a16="http://schemas.microsoft.com/office/drawing/2014/main" id="{B436AAF7-C2E4-AB7D-610F-B54F13FFF835}"/>
              </a:ext>
            </a:extLst>
          </p:cNvPr>
          <p:cNvGrpSpPr/>
          <p:nvPr/>
        </p:nvGrpSpPr>
        <p:grpSpPr>
          <a:xfrm>
            <a:off x="5201227" y="6235400"/>
            <a:ext cx="584807" cy="179396"/>
            <a:chOff x="6392638" y="6932880"/>
            <a:chExt cx="584807" cy="179396"/>
          </a:xfrm>
          <a:solidFill>
            <a:srgbClr val="915F9E"/>
          </a:solidFill>
        </p:grpSpPr>
        <p:grpSp>
          <p:nvGrpSpPr>
            <p:cNvPr id="85" name="Graphic 11">
              <a:extLst>
                <a:ext uri="{FF2B5EF4-FFF2-40B4-BE49-F238E27FC236}">
                  <a16:creationId xmlns:a16="http://schemas.microsoft.com/office/drawing/2014/main" id="{68C437EE-883B-8574-2FA7-DCE067B95B8C}"/>
                </a:ext>
              </a:extLst>
            </p:cNvPr>
            <p:cNvGrpSpPr/>
            <p:nvPr/>
          </p:nvGrpSpPr>
          <p:grpSpPr>
            <a:xfrm>
              <a:off x="6595639" y="6933470"/>
              <a:ext cx="178806" cy="178806"/>
              <a:chOff x="6595639" y="6933470"/>
              <a:chExt cx="178806" cy="178806"/>
            </a:xfrm>
            <a:grpFill/>
          </p:grpSpPr>
          <p:sp>
            <p:nvSpPr>
              <p:cNvPr id="92" name="Freeform 91">
                <a:extLst>
                  <a:ext uri="{FF2B5EF4-FFF2-40B4-BE49-F238E27FC236}">
                    <a16:creationId xmlns:a16="http://schemas.microsoft.com/office/drawing/2014/main" id="{CAF92FCA-B680-639A-0404-9EDDB0B80F62}"/>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B9EC7EB2-A2AB-4833-AF51-C9C70A8B4014}"/>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86" name="Graphic 11">
              <a:extLst>
                <a:ext uri="{FF2B5EF4-FFF2-40B4-BE49-F238E27FC236}">
                  <a16:creationId xmlns:a16="http://schemas.microsoft.com/office/drawing/2014/main" id="{1CE50D31-BCAF-3FF3-8A3F-5CFF8F97155E}"/>
                </a:ext>
              </a:extLst>
            </p:cNvPr>
            <p:cNvGrpSpPr/>
            <p:nvPr/>
          </p:nvGrpSpPr>
          <p:grpSpPr>
            <a:xfrm>
              <a:off x="6798050" y="6933470"/>
              <a:ext cx="179395" cy="178806"/>
              <a:chOff x="6798050" y="6933470"/>
              <a:chExt cx="179395" cy="178806"/>
            </a:xfrm>
            <a:grpFill/>
          </p:grpSpPr>
          <p:sp>
            <p:nvSpPr>
              <p:cNvPr id="90" name="Freeform 89">
                <a:extLst>
                  <a:ext uri="{FF2B5EF4-FFF2-40B4-BE49-F238E27FC236}">
                    <a16:creationId xmlns:a16="http://schemas.microsoft.com/office/drawing/2014/main" id="{0723D441-5867-FDDD-9CCF-4634715DBB4F}"/>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A55B215-E8D7-CD0D-1D42-C1504C40BDDC}"/>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87" name="Graphic 11">
              <a:extLst>
                <a:ext uri="{FF2B5EF4-FFF2-40B4-BE49-F238E27FC236}">
                  <a16:creationId xmlns:a16="http://schemas.microsoft.com/office/drawing/2014/main" id="{2FBB82BC-503C-B711-D7FD-E253E9A81130}"/>
                </a:ext>
              </a:extLst>
            </p:cNvPr>
            <p:cNvGrpSpPr/>
            <p:nvPr/>
          </p:nvGrpSpPr>
          <p:grpSpPr>
            <a:xfrm>
              <a:off x="6392638" y="6932880"/>
              <a:ext cx="179396" cy="179396"/>
              <a:chOff x="6392638" y="6932880"/>
              <a:chExt cx="179396" cy="179396"/>
            </a:xfrm>
            <a:grpFill/>
          </p:grpSpPr>
          <p:sp>
            <p:nvSpPr>
              <p:cNvPr id="88" name="Freeform 87">
                <a:extLst>
                  <a:ext uri="{FF2B5EF4-FFF2-40B4-BE49-F238E27FC236}">
                    <a16:creationId xmlns:a16="http://schemas.microsoft.com/office/drawing/2014/main" id="{1EBA4489-E64C-805C-3774-1A1EB1F7A1EF}"/>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65F7D7EB-6AC7-FC34-BBED-2270DDFEDC2D}"/>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94" name="Straight Connector 93">
            <a:extLst>
              <a:ext uri="{FF2B5EF4-FFF2-40B4-BE49-F238E27FC236}">
                <a16:creationId xmlns:a16="http://schemas.microsoft.com/office/drawing/2014/main" id="{78094FDE-41A6-BD9B-CF33-19583994D73C}"/>
              </a:ext>
            </a:extLst>
          </p:cNvPr>
          <p:cNvCxnSpPr>
            <a:cxnSpLocks/>
          </p:cNvCxnSpPr>
          <p:nvPr/>
        </p:nvCxnSpPr>
        <p:spPr>
          <a:xfrm flipV="1">
            <a:off x="2662849" y="6332839"/>
            <a:ext cx="0" cy="3960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5EC24F5-F0B8-670E-07A9-1C201D2949A7}"/>
              </a:ext>
            </a:extLst>
          </p:cNvPr>
          <p:cNvCxnSpPr>
            <a:cxnSpLocks/>
          </p:cNvCxnSpPr>
          <p:nvPr/>
        </p:nvCxnSpPr>
        <p:spPr>
          <a:xfrm flipV="1">
            <a:off x="5025672" y="6332839"/>
            <a:ext cx="0" cy="3960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71F984D-067B-F0A8-4A6A-94B6097A967A}"/>
              </a:ext>
            </a:extLst>
          </p:cNvPr>
          <p:cNvCxnSpPr>
            <a:cxnSpLocks/>
          </p:cNvCxnSpPr>
          <p:nvPr/>
        </p:nvCxnSpPr>
        <p:spPr>
          <a:xfrm flipV="1">
            <a:off x="306736" y="5765334"/>
            <a:ext cx="0" cy="567504"/>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4F7DBB2-9537-576D-5DEA-507C3B6AF835}"/>
              </a:ext>
            </a:extLst>
          </p:cNvPr>
          <p:cNvSpPr txBox="1"/>
          <p:nvPr/>
        </p:nvSpPr>
        <p:spPr>
          <a:xfrm>
            <a:off x="228188" y="5765334"/>
            <a:ext cx="4434265" cy="338554"/>
          </a:xfrm>
          <a:prstGeom prst="rect">
            <a:avLst/>
          </a:prstGeom>
          <a:noFill/>
        </p:spPr>
        <p:txBody>
          <a:bodyPr wrap="square">
            <a:spAutoFit/>
          </a:bodyPr>
          <a:lstStyle/>
          <a:p>
            <a:pPr>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	Personal Financial Management</a:t>
            </a:r>
            <a:r>
              <a:rPr lang="en-US" sz="1600" b="1" dirty="0">
                <a:solidFill>
                  <a:srgbClr val="7ABB57"/>
                </a:solidFill>
                <a:highlight>
                  <a:srgbClr val="7ABB57"/>
                </a:highlight>
                <a:latin typeface="Calibri" panose="020F0502020204030204" pitchFamily="34" charset="0"/>
                <a:cs typeface="Calibri" panose="020F0502020204030204" pitchFamily="34" charset="0"/>
              </a:rPr>
              <a:t>.</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110" name="Slide Number Placeholder 4">
            <a:extLst>
              <a:ext uri="{FF2B5EF4-FFF2-40B4-BE49-F238E27FC236}">
                <a16:creationId xmlns:a16="http://schemas.microsoft.com/office/drawing/2014/main" id="{367B5C9F-7367-E447-49DF-57E9DB59443E}"/>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32</a:t>
            </a:fld>
            <a:endParaRPr lang="en-US" dirty="0"/>
          </a:p>
        </p:txBody>
      </p:sp>
      <p:grpSp>
        <p:nvGrpSpPr>
          <p:cNvPr id="3" name="Graphic 3">
            <a:extLst>
              <a:ext uri="{FF2B5EF4-FFF2-40B4-BE49-F238E27FC236}">
                <a16:creationId xmlns:a16="http://schemas.microsoft.com/office/drawing/2014/main" id="{5D2799D2-5A50-90A3-4EE5-42E031926AA6}"/>
              </a:ext>
            </a:extLst>
          </p:cNvPr>
          <p:cNvGrpSpPr/>
          <p:nvPr/>
        </p:nvGrpSpPr>
        <p:grpSpPr>
          <a:xfrm>
            <a:off x="6364611" y="255157"/>
            <a:ext cx="782753" cy="866902"/>
            <a:chOff x="2453684" y="1880578"/>
            <a:chExt cx="1089670" cy="1206815"/>
          </a:xfrm>
          <a:solidFill>
            <a:srgbClr val="0C2D45"/>
          </a:solidFill>
        </p:grpSpPr>
        <p:sp>
          <p:nvSpPr>
            <p:cNvPr id="5" name="Freeform 4">
              <a:extLst>
                <a:ext uri="{FF2B5EF4-FFF2-40B4-BE49-F238E27FC236}">
                  <a16:creationId xmlns:a16="http://schemas.microsoft.com/office/drawing/2014/main" id="{5D636F31-5624-AE1F-29FA-54394161E5E7}"/>
                </a:ext>
              </a:extLst>
            </p:cNvPr>
            <p:cNvSpPr/>
            <p:nvPr/>
          </p:nvSpPr>
          <p:spPr>
            <a:xfrm>
              <a:off x="2463532" y="2012230"/>
              <a:ext cx="1079822" cy="1075163"/>
            </a:xfrm>
            <a:custGeom>
              <a:avLst/>
              <a:gdLst>
                <a:gd name="connsiteX0" fmla="*/ 1054346 w 1079822"/>
                <a:gd name="connsiteY0" fmla="*/ 496440 h 1075163"/>
                <a:gd name="connsiteX1" fmla="*/ 936407 w 1079822"/>
                <a:gd name="connsiteY1" fmla="*/ 493697 h 1075163"/>
                <a:gd name="connsiteX2" fmla="*/ 936407 w 1079822"/>
                <a:gd name="connsiteY2" fmla="*/ 202965 h 1075163"/>
                <a:gd name="connsiteX3" fmla="*/ 919950 w 1079822"/>
                <a:gd name="connsiteY3" fmla="*/ 186508 h 1075163"/>
                <a:gd name="connsiteX4" fmla="*/ 903494 w 1079822"/>
                <a:gd name="connsiteY4" fmla="*/ 202965 h 1075163"/>
                <a:gd name="connsiteX5" fmla="*/ 903494 w 1079822"/>
                <a:gd name="connsiteY5" fmla="*/ 518382 h 1075163"/>
                <a:gd name="connsiteX6" fmla="*/ 782812 w 1079822"/>
                <a:gd name="connsiteY6" fmla="*/ 600665 h 1075163"/>
                <a:gd name="connsiteX7" fmla="*/ 782812 w 1079822"/>
                <a:gd name="connsiteY7" fmla="*/ 79540 h 1075163"/>
                <a:gd name="connsiteX8" fmla="*/ 826696 w 1079822"/>
                <a:gd name="connsiteY8" fmla="*/ 35656 h 1075163"/>
                <a:gd name="connsiteX9" fmla="*/ 859610 w 1079822"/>
                <a:gd name="connsiteY9" fmla="*/ 35656 h 1075163"/>
                <a:gd name="connsiteX10" fmla="*/ 903494 w 1079822"/>
                <a:gd name="connsiteY10" fmla="*/ 79540 h 1075163"/>
                <a:gd name="connsiteX11" fmla="*/ 903494 w 1079822"/>
                <a:gd name="connsiteY11" fmla="*/ 131653 h 1075163"/>
                <a:gd name="connsiteX12" fmla="*/ 919950 w 1079822"/>
                <a:gd name="connsiteY12" fmla="*/ 148109 h 1075163"/>
                <a:gd name="connsiteX13" fmla="*/ 936407 w 1079822"/>
                <a:gd name="connsiteY13" fmla="*/ 131653 h 1075163"/>
                <a:gd name="connsiteX14" fmla="*/ 936407 w 1079822"/>
                <a:gd name="connsiteY14" fmla="*/ 79540 h 1075163"/>
                <a:gd name="connsiteX15" fmla="*/ 856867 w 1079822"/>
                <a:gd name="connsiteY15" fmla="*/ 0 h 1075163"/>
                <a:gd name="connsiteX16" fmla="*/ 823954 w 1079822"/>
                <a:gd name="connsiteY16" fmla="*/ 0 h 1075163"/>
                <a:gd name="connsiteX17" fmla="*/ 744413 w 1079822"/>
                <a:gd name="connsiteY17" fmla="*/ 79540 h 1075163"/>
                <a:gd name="connsiteX18" fmla="*/ 744413 w 1079822"/>
                <a:gd name="connsiteY18" fmla="*/ 614379 h 1075163"/>
                <a:gd name="connsiteX19" fmla="*/ 711500 w 1079822"/>
                <a:gd name="connsiteY19" fmla="*/ 619864 h 1075163"/>
                <a:gd name="connsiteX20" fmla="*/ 711500 w 1079822"/>
                <a:gd name="connsiteY20" fmla="*/ 249592 h 1075163"/>
                <a:gd name="connsiteX21" fmla="*/ 631960 w 1079822"/>
                <a:gd name="connsiteY21" fmla="*/ 170052 h 1075163"/>
                <a:gd name="connsiteX22" fmla="*/ 601789 w 1079822"/>
                <a:gd name="connsiteY22" fmla="*/ 170052 h 1075163"/>
                <a:gd name="connsiteX23" fmla="*/ 522249 w 1079822"/>
                <a:gd name="connsiteY23" fmla="*/ 249592 h 1075163"/>
                <a:gd name="connsiteX24" fmla="*/ 522249 w 1079822"/>
                <a:gd name="connsiteY24" fmla="*/ 430614 h 1075163"/>
                <a:gd name="connsiteX25" fmla="*/ 489336 w 1079822"/>
                <a:gd name="connsiteY25" fmla="*/ 447070 h 1075163"/>
                <a:gd name="connsiteX26" fmla="*/ 489336 w 1079822"/>
                <a:gd name="connsiteY26" fmla="*/ 386730 h 1075163"/>
                <a:gd name="connsiteX27" fmla="*/ 418024 w 1079822"/>
                <a:gd name="connsiteY27" fmla="*/ 315418 h 1075163"/>
                <a:gd name="connsiteX28" fmla="*/ 371397 w 1079822"/>
                <a:gd name="connsiteY28" fmla="*/ 315418 h 1075163"/>
                <a:gd name="connsiteX29" fmla="*/ 300085 w 1079822"/>
                <a:gd name="connsiteY29" fmla="*/ 386730 h 1075163"/>
                <a:gd name="connsiteX30" fmla="*/ 300085 w 1079822"/>
                <a:gd name="connsiteY30" fmla="*/ 548552 h 1075163"/>
                <a:gd name="connsiteX31" fmla="*/ 242487 w 1079822"/>
                <a:gd name="connsiteY31" fmla="*/ 578723 h 1075163"/>
                <a:gd name="connsiteX32" fmla="*/ 80663 w 1079822"/>
                <a:gd name="connsiteY32" fmla="*/ 625350 h 1075163"/>
                <a:gd name="connsiteX33" fmla="*/ 14837 w 1079822"/>
                <a:gd name="connsiteY33" fmla="*/ 677463 h 1075163"/>
                <a:gd name="connsiteX34" fmla="*/ 3866 w 1079822"/>
                <a:gd name="connsiteY34" fmla="*/ 759745 h 1075163"/>
                <a:gd name="connsiteX35" fmla="*/ 23066 w 1079822"/>
                <a:gd name="connsiteY35" fmla="*/ 828315 h 1075163"/>
                <a:gd name="connsiteX36" fmla="*/ 45007 w 1079822"/>
                <a:gd name="connsiteY36" fmla="*/ 842028 h 1075163"/>
                <a:gd name="connsiteX37" fmla="*/ 58721 w 1079822"/>
                <a:gd name="connsiteY37" fmla="*/ 820086 h 1075163"/>
                <a:gd name="connsiteX38" fmla="*/ 39522 w 1079822"/>
                <a:gd name="connsiteY38" fmla="*/ 751517 h 1075163"/>
                <a:gd name="connsiteX39" fmla="*/ 91635 w 1079822"/>
                <a:gd name="connsiteY39" fmla="*/ 658263 h 1075163"/>
                <a:gd name="connsiteX40" fmla="*/ 239744 w 1079822"/>
                <a:gd name="connsiteY40" fmla="*/ 617122 h 1075163"/>
                <a:gd name="connsiteX41" fmla="*/ 352198 w 1079822"/>
                <a:gd name="connsiteY41" fmla="*/ 913340 h 1075163"/>
                <a:gd name="connsiteX42" fmla="*/ 300085 w 1079822"/>
                <a:gd name="connsiteY42" fmla="*/ 1012080 h 1075163"/>
                <a:gd name="connsiteX43" fmla="*/ 187632 w 1079822"/>
                <a:gd name="connsiteY43" fmla="*/ 1036764 h 1075163"/>
                <a:gd name="connsiteX44" fmla="*/ 99863 w 1079822"/>
                <a:gd name="connsiteY44" fmla="*/ 984652 h 1075163"/>
                <a:gd name="connsiteX45" fmla="*/ 77921 w 1079822"/>
                <a:gd name="connsiteY45" fmla="*/ 896884 h 1075163"/>
                <a:gd name="connsiteX46" fmla="*/ 55979 w 1079822"/>
                <a:gd name="connsiteY46" fmla="*/ 883170 h 1075163"/>
                <a:gd name="connsiteX47" fmla="*/ 42265 w 1079822"/>
                <a:gd name="connsiteY47" fmla="*/ 905112 h 1075163"/>
                <a:gd name="connsiteX48" fmla="*/ 64207 w 1079822"/>
                <a:gd name="connsiteY48" fmla="*/ 992880 h 1075163"/>
                <a:gd name="connsiteX49" fmla="*/ 168432 w 1079822"/>
                <a:gd name="connsiteY49" fmla="*/ 1075163 h 1075163"/>
                <a:gd name="connsiteX50" fmla="*/ 305570 w 1079822"/>
                <a:gd name="connsiteY50" fmla="*/ 1047736 h 1075163"/>
                <a:gd name="connsiteX51" fmla="*/ 376882 w 1079822"/>
                <a:gd name="connsiteY51" fmla="*/ 992880 h 1075163"/>
                <a:gd name="connsiteX52" fmla="*/ 387853 w 1079822"/>
                <a:gd name="connsiteY52" fmla="*/ 918825 h 1075163"/>
                <a:gd name="connsiteX53" fmla="*/ 774584 w 1079822"/>
                <a:gd name="connsiteY53" fmla="*/ 825572 h 1075163"/>
                <a:gd name="connsiteX54" fmla="*/ 862352 w 1079822"/>
                <a:gd name="connsiteY54" fmla="*/ 781687 h 1075163"/>
                <a:gd name="connsiteX55" fmla="*/ 1051603 w 1079822"/>
                <a:gd name="connsiteY55" fmla="*/ 628093 h 1075163"/>
                <a:gd name="connsiteX56" fmla="*/ 1054346 w 1079822"/>
                <a:gd name="connsiteY56" fmla="*/ 496440 h 1075163"/>
                <a:gd name="connsiteX57" fmla="*/ 1054346 w 1079822"/>
                <a:gd name="connsiteY57" fmla="*/ 496440 h 1075163"/>
                <a:gd name="connsiteX58" fmla="*/ 599047 w 1079822"/>
                <a:gd name="connsiteY58" fmla="*/ 202965 h 1075163"/>
                <a:gd name="connsiteX59" fmla="*/ 629217 w 1079822"/>
                <a:gd name="connsiteY59" fmla="*/ 202965 h 1075163"/>
                <a:gd name="connsiteX60" fmla="*/ 673101 w 1079822"/>
                <a:gd name="connsiteY60" fmla="*/ 246849 h 1075163"/>
                <a:gd name="connsiteX61" fmla="*/ 673101 w 1079822"/>
                <a:gd name="connsiteY61" fmla="*/ 619864 h 1075163"/>
                <a:gd name="connsiteX62" fmla="*/ 560648 w 1079822"/>
                <a:gd name="connsiteY62" fmla="*/ 619864 h 1075163"/>
                <a:gd name="connsiteX63" fmla="*/ 557905 w 1079822"/>
                <a:gd name="connsiteY63" fmla="*/ 611636 h 1075163"/>
                <a:gd name="connsiteX64" fmla="*/ 590818 w 1079822"/>
                <a:gd name="connsiteY64" fmla="*/ 586951 h 1075163"/>
                <a:gd name="connsiteX65" fmla="*/ 648416 w 1079822"/>
                <a:gd name="connsiteY65" fmla="*/ 488212 h 1075163"/>
                <a:gd name="connsiteX66" fmla="*/ 620989 w 1079822"/>
                <a:gd name="connsiteY66" fmla="*/ 416900 h 1075163"/>
                <a:gd name="connsiteX67" fmla="*/ 552419 w 1079822"/>
                <a:gd name="connsiteY67" fmla="*/ 408672 h 1075163"/>
                <a:gd name="connsiteX68" fmla="*/ 552419 w 1079822"/>
                <a:gd name="connsiteY68" fmla="*/ 249592 h 1075163"/>
                <a:gd name="connsiteX69" fmla="*/ 599047 w 1079822"/>
                <a:gd name="connsiteY69" fmla="*/ 202965 h 1075163"/>
                <a:gd name="connsiteX70" fmla="*/ 599047 w 1079822"/>
                <a:gd name="connsiteY70" fmla="*/ 202965 h 1075163"/>
                <a:gd name="connsiteX71" fmla="*/ 332998 w 1079822"/>
                <a:gd name="connsiteY71" fmla="*/ 386730 h 1075163"/>
                <a:gd name="connsiteX72" fmla="*/ 368654 w 1079822"/>
                <a:gd name="connsiteY72" fmla="*/ 351074 h 1075163"/>
                <a:gd name="connsiteX73" fmla="*/ 415281 w 1079822"/>
                <a:gd name="connsiteY73" fmla="*/ 351074 h 1075163"/>
                <a:gd name="connsiteX74" fmla="*/ 450937 w 1079822"/>
                <a:gd name="connsiteY74" fmla="*/ 386730 h 1075163"/>
                <a:gd name="connsiteX75" fmla="*/ 450937 w 1079822"/>
                <a:gd name="connsiteY75" fmla="*/ 466270 h 1075163"/>
                <a:gd name="connsiteX76" fmla="*/ 330255 w 1079822"/>
                <a:gd name="connsiteY76" fmla="*/ 529353 h 1075163"/>
                <a:gd name="connsiteX77" fmla="*/ 332998 w 1079822"/>
                <a:gd name="connsiteY77" fmla="*/ 386730 h 1075163"/>
                <a:gd name="connsiteX78" fmla="*/ 332998 w 1079822"/>
                <a:gd name="connsiteY78" fmla="*/ 386730 h 1075163"/>
                <a:gd name="connsiteX79" fmla="*/ 1024176 w 1079822"/>
                <a:gd name="connsiteY79" fmla="*/ 595180 h 1075163"/>
                <a:gd name="connsiteX80" fmla="*/ 834924 w 1079822"/>
                <a:gd name="connsiteY80" fmla="*/ 748774 h 1075163"/>
                <a:gd name="connsiteX81" fmla="*/ 760870 w 1079822"/>
                <a:gd name="connsiteY81" fmla="*/ 784430 h 1075163"/>
                <a:gd name="connsiteX82" fmla="*/ 371397 w 1079822"/>
                <a:gd name="connsiteY82" fmla="*/ 880427 h 1075163"/>
                <a:gd name="connsiteX83" fmla="*/ 267172 w 1079822"/>
                <a:gd name="connsiteY83" fmla="*/ 600665 h 1075163"/>
                <a:gd name="connsiteX84" fmla="*/ 566133 w 1079822"/>
                <a:gd name="connsiteY84" fmla="*/ 441585 h 1075163"/>
                <a:gd name="connsiteX85" fmla="*/ 601789 w 1079822"/>
                <a:gd name="connsiteY85" fmla="*/ 444328 h 1075163"/>
                <a:gd name="connsiteX86" fmla="*/ 615503 w 1079822"/>
                <a:gd name="connsiteY86" fmla="*/ 479983 h 1075163"/>
                <a:gd name="connsiteX87" fmla="*/ 568876 w 1079822"/>
                <a:gd name="connsiteY87" fmla="*/ 559524 h 1075163"/>
                <a:gd name="connsiteX88" fmla="*/ 535963 w 1079822"/>
                <a:gd name="connsiteY88" fmla="*/ 584208 h 1075163"/>
                <a:gd name="connsiteX89" fmla="*/ 524992 w 1079822"/>
                <a:gd name="connsiteY89" fmla="*/ 628093 h 1075163"/>
                <a:gd name="connsiteX90" fmla="*/ 563391 w 1079822"/>
                <a:gd name="connsiteY90" fmla="*/ 655520 h 1075163"/>
                <a:gd name="connsiteX91" fmla="*/ 692301 w 1079822"/>
                <a:gd name="connsiteY91" fmla="*/ 655520 h 1075163"/>
                <a:gd name="connsiteX92" fmla="*/ 692301 w 1079822"/>
                <a:gd name="connsiteY92" fmla="*/ 655520 h 1075163"/>
                <a:gd name="connsiteX93" fmla="*/ 818468 w 1079822"/>
                <a:gd name="connsiteY93" fmla="*/ 614379 h 1075163"/>
                <a:gd name="connsiteX94" fmla="*/ 961092 w 1079822"/>
                <a:gd name="connsiteY94" fmla="*/ 512897 h 1075163"/>
                <a:gd name="connsiteX95" fmla="*/ 1024176 w 1079822"/>
                <a:gd name="connsiteY95" fmla="*/ 518382 h 1075163"/>
                <a:gd name="connsiteX96" fmla="*/ 1024176 w 1079822"/>
                <a:gd name="connsiteY96" fmla="*/ 595180 h 1075163"/>
                <a:gd name="connsiteX97" fmla="*/ 1024176 w 1079822"/>
                <a:gd name="connsiteY97" fmla="*/ 595180 h 10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79822" h="1075163">
                  <a:moveTo>
                    <a:pt x="1054346" y="496440"/>
                  </a:moveTo>
                  <a:cubicBezTo>
                    <a:pt x="999490" y="441585"/>
                    <a:pt x="936407" y="493697"/>
                    <a:pt x="936407" y="493697"/>
                  </a:cubicBezTo>
                  <a:lnTo>
                    <a:pt x="936407" y="202965"/>
                  </a:lnTo>
                  <a:cubicBezTo>
                    <a:pt x="936407" y="191993"/>
                    <a:pt x="928179" y="186508"/>
                    <a:pt x="919950" y="186508"/>
                  </a:cubicBezTo>
                  <a:cubicBezTo>
                    <a:pt x="908979" y="186508"/>
                    <a:pt x="903494" y="194736"/>
                    <a:pt x="903494" y="202965"/>
                  </a:cubicBezTo>
                  <a:lnTo>
                    <a:pt x="903494" y="518382"/>
                  </a:lnTo>
                  <a:cubicBezTo>
                    <a:pt x="903494" y="518382"/>
                    <a:pt x="818468" y="584208"/>
                    <a:pt x="782812" y="600665"/>
                  </a:cubicBezTo>
                  <a:lnTo>
                    <a:pt x="782812" y="79540"/>
                  </a:lnTo>
                  <a:cubicBezTo>
                    <a:pt x="782812" y="54855"/>
                    <a:pt x="802011" y="35656"/>
                    <a:pt x="826696" y="35656"/>
                  </a:cubicBezTo>
                  <a:lnTo>
                    <a:pt x="859610" y="35656"/>
                  </a:lnTo>
                  <a:cubicBezTo>
                    <a:pt x="884294" y="35656"/>
                    <a:pt x="903494" y="54855"/>
                    <a:pt x="903494" y="79540"/>
                  </a:cubicBezTo>
                  <a:lnTo>
                    <a:pt x="903494" y="131653"/>
                  </a:lnTo>
                  <a:cubicBezTo>
                    <a:pt x="903494" y="142624"/>
                    <a:pt x="911722" y="148109"/>
                    <a:pt x="919950" y="148109"/>
                  </a:cubicBezTo>
                  <a:cubicBezTo>
                    <a:pt x="930921" y="148109"/>
                    <a:pt x="936407" y="139881"/>
                    <a:pt x="936407" y="131653"/>
                  </a:cubicBezTo>
                  <a:lnTo>
                    <a:pt x="936407" y="79540"/>
                  </a:lnTo>
                  <a:cubicBezTo>
                    <a:pt x="936407" y="35656"/>
                    <a:pt x="900751" y="0"/>
                    <a:pt x="856867" y="0"/>
                  </a:cubicBezTo>
                  <a:lnTo>
                    <a:pt x="823954" y="0"/>
                  </a:lnTo>
                  <a:cubicBezTo>
                    <a:pt x="780069" y="0"/>
                    <a:pt x="744413" y="35656"/>
                    <a:pt x="744413" y="79540"/>
                  </a:cubicBezTo>
                  <a:lnTo>
                    <a:pt x="744413" y="614379"/>
                  </a:lnTo>
                  <a:cubicBezTo>
                    <a:pt x="733442" y="617122"/>
                    <a:pt x="722471" y="619864"/>
                    <a:pt x="711500" y="619864"/>
                  </a:cubicBezTo>
                  <a:lnTo>
                    <a:pt x="711500" y="249592"/>
                  </a:lnTo>
                  <a:cubicBezTo>
                    <a:pt x="711500" y="205707"/>
                    <a:pt x="675844" y="170052"/>
                    <a:pt x="631960" y="170052"/>
                  </a:cubicBezTo>
                  <a:lnTo>
                    <a:pt x="601789" y="170052"/>
                  </a:lnTo>
                  <a:cubicBezTo>
                    <a:pt x="557905" y="170052"/>
                    <a:pt x="522249" y="205707"/>
                    <a:pt x="522249" y="249592"/>
                  </a:cubicBezTo>
                  <a:lnTo>
                    <a:pt x="522249" y="430614"/>
                  </a:lnTo>
                  <a:lnTo>
                    <a:pt x="489336" y="447070"/>
                  </a:lnTo>
                  <a:lnTo>
                    <a:pt x="489336" y="386730"/>
                  </a:lnTo>
                  <a:cubicBezTo>
                    <a:pt x="489336" y="348331"/>
                    <a:pt x="456422" y="315418"/>
                    <a:pt x="418024" y="315418"/>
                  </a:cubicBezTo>
                  <a:lnTo>
                    <a:pt x="371397" y="315418"/>
                  </a:lnTo>
                  <a:cubicBezTo>
                    <a:pt x="332998" y="315418"/>
                    <a:pt x="300085" y="348331"/>
                    <a:pt x="300085" y="386730"/>
                  </a:cubicBezTo>
                  <a:lnTo>
                    <a:pt x="300085" y="548552"/>
                  </a:lnTo>
                  <a:lnTo>
                    <a:pt x="242487" y="578723"/>
                  </a:lnTo>
                  <a:lnTo>
                    <a:pt x="80663" y="625350"/>
                  </a:lnTo>
                  <a:cubicBezTo>
                    <a:pt x="53236" y="633578"/>
                    <a:pt x="28551" y="652778"/>
                    <a:pt x="14837" y="677463"/>
                  </a:cubicBezTo>
                  <a:cubicBezTo>
                    <a:pt x="1123" y="702147"/>
                    <a:pt x="-4362" y="732318"/>
                    <a:pt x="3866" y="759745"/>
                  </a:cubicBezTo>
                  <a:lnTo>
                    <a:pt x="23066" y="828315"/>
                  </a:lnTo>
                  <a:cubicBezTo>
                    <a:pt x="25808" y="836542"/>
                    <a:pt x="34036" y="842028"/>
                    <a:pt x="45007" y="842028"/>
                  </a:cubicBezTo>
                  <a:cubicBezTo>
                    <a:pt x="53236" y="839285"/>
                    <a:pt x="58721" y="831057"/>
                    <a:pt x="58721" y="820086"/>
                  </a:cubicBezTo>
                  <a:lnTo>
                    <a:pt x="39522" y="751517"/>
                  </a:lnTo>
                  <a:cubicBezTo>
                    <a:pt x="28551" y="710376"/>
                    <a:pt x="53236" y="669234"/>
                    <a:pt x="91635" y="658263"/>
                  </a:cubicBezTo>
                  <a:lnTo>
                    <a:pt x="239744" y="617122"/>
                  </a:lnTo>
                  <a:lnTo>
                    <a:pt x="352198" y="913340"/>
                  </a:lnTo>
                  <a:cubicBezTo>
                    <a:pt x="360426" y="932539"/>
                    <a:pt x="357683" y="990137"/>
                    <a:pt x="300085" y="1012080"/>
                  </a:cubicBezTo>
                  <a:lnTo>
                    <a:pt x="187632" y="1036764"/>
                  </a:lnTo>
                  <a:cubicBezTo>
                    <a:pt x="149233" y="1044993"/>
                    <a:pt x="110834" y="1023050"/>
                    <a:pt x="99863" y="984652"/>
                  </a:cubicBezTo>
                  <a:lnTo>
                    <a:pt x="77921" y="896884"/>
                  </a:lnTo>
                  <a:cubicBezTo>
                    <a:pt x="75178" y="888655"/>
                    <a:pt x="66950" y="883170"/>
                    <a:pt x="55979" y="883170"/>
                  </a:cubicBezTo>
                  <a:cubicBezTo>
                    <a:pt x="47750" y="885912"/>
                    <a:pt x="42265" y="894141"/>
                    <a:pt x="42265" y="905112"/>
                  </a:cubicBezTo>
                  <a:lnTo>
                    <a:pt x="64207" y="992880"/>
                  </a:lnTo>
                  <a:cubicBezTo>
                    <a:pt x="77921" y="1042250"/>
                    <a:pt x="121805" y="1075163"/>
                    <a:pt x="168432" y="1075163"/>
                  </a:cubicBezTo>
                  <a:cubicBezTo>
                    <a:pt x="204088" y="1075163"/>
                    <a:pt x="305570" y="1047736"/>
                    <a:pt x="305570" y="1047736"/>
                  </a:cubicBezTo>
                  <a:cubicBezTo>
                    <a:pt x="335741" y="1039507"/>
                    <a:pt x="363169" y="1020308"/>
                    <a:pt x="376882" y="992880"/>
                  </a:cubicBezTo>
                  <a:cubicBezTo>
                    <a:pt x="387853" y="970938"/>
                    <a:pt x="393339" y="943510"/>
                    <a:pt x="387853" y="918825"/>
                  </a:cubicBezTo>
                  <a:lnTo>
                    <a:pt x="774584" y="825572"/>
                  </a:lnTo>
                  <a:cubicBezTo>
                    <a:pt x="807497" y="817343"/>
                    <a:pt x="837667" y="803629"/>
                    <a:pt x="862352" y="781687"/>
                  </a:cubicBezTo>
                  <a:lnTo>
                    <a:pt x="1051603" y="628093"/>
                  </a:lnTo>
                  <a:cubicBezTo>
                    <a:pt x="1103716" y="570495"/>
                    <a:pt x="1070803" y="512897"/>
                    <a:pt x="1054346" y="496440"/>
                  </a:cubicBezTo>
                  <a:lnTo>
                    <a:pt x="1054346" y="496440"/>
                  </a:lnTo>
                  <a:close/>
                  <a:moveTo>
                    <a:pt x="599047" y="202965"/>
                  </a:moveTo>
                  <a:lnTo>
                    <a:pt x="629217" y="202965"/>
                  </a:lnTo>
                  <a:cubicBezTo>
                    <a:pt x="653902" y="202965"/>
                    <a:pt x="673101" y="222164"/>
                    <a:pt x="673101" y="246849"/>
                  </a:cubicBezTo>
                  <a:lnTo>
                    <a:pt x="673101" y="619864"/>
                  </a:lnTo>
                  <a:lnTo>
                    <a:pt x="560648" y="619864"/>
                  </a:lnTo>
                  <a:cubicBezTo>
                    <a:pt x="549677" y="619864"/>
                    <a:pt x="557905" y="614379"/>
                    <a:pt x="557905" y="611636"/>
                  </a:cubicBezTo>
                  <a:lnTo>
                    <a:pt x="590818" y="586951"/>
                  </a:lnTo>
                  <a:cubicBezTo>
                    <a:pt x="620989" y="562266"/>
                    <a:pt x="640188" y="529353"/>
                    <a:pt x="648416" y="488212"/>
                  </a:cubicBezTo>
                  <a:cubicBezTo>
                    <a:pt x="653902" y="460784"/>
                    <a:pt x="642931" y="433357"/>
                    <a:pt x="620989" y="416900"/>
                  </a:cubicBezTo>
                  <a:cubicBezTo>
                    <a:pt x="601789" y="400443"/>
                    <a:pt x="574362" y="397701"/>
                    <a:pt x="552419" y="408672"/>
                  </a:cubicBezTo>
                  <a:lnTo>
                    <a:pt x="552419" y="249592"/>
                  </a:lnTo>
                  <a:cubicBezTo>
                    <a:pt x="555162" y="224907"/>
                    <a:pt x="574362" y="202965"/>
                    <a:pt x="599047" y="202965"/>
                  </a:cubicBezTo>
                  <a:lnTo>
                    <a:pt x="599047" y="202965"/>
                  </a:lnTo>
                  <a:close/>
                  <a:moveTo>
                    <a:pt x="332998" y="386730"/>
                  </a:moveTo>
                  <a:cubicBezTo>
                    <a:pt x="332998" y="367530"/>
                    <a:pt x="349455" y="351074"/>
                    <a:pt x="368654" y="351074"/>
                  </a:cubicBezTo>
                  <a:lnTo>
                    <a:pt x="415281" y="351074"/>
                  </a:lnTo>
                  <a:cubicBezTo>
                    <a:pt x="434481" y="351074"/>
                    <a:pt x="450937" y="367530"/>
                    <a:pt x="450937" y="386730"/>
                  </a:cubicBezTo>
                  <a:lnTo>
                    <a:pt x="450937" y="466270"/>
                  </a:lnTo>
                  <a:lnTo>
                    <a:pt x="330255" y="529353"/>
                  </a:lnTo>
                  <a:lnTo>
                    <a:pt x="332998" y="386730"/>
                  </a:lnTo>
                  <a:lnTo>
                    <a:pt x="332998" y="386730"/>
                  </a:lnTo>
                  <a:close/>
                  <a:moveTo>
                    <a:pt x="1024176" y="595180"/>
                  </a:moveTo>
                  <a:lnTo>
                    <a:pt x="834924" y="748774"/>
                  </a:lnTo>
                  <a:cubicBezTo>
                    <a:pt x="812982" y="765231"/>
                    <a:pt x="788297" y="778945"/>
                    <a:pt x="760870" y="784430"/>
                  </a:cubicBezTo>
                  <a:lnTo>
                    <a:pt x="371397" y="880427"/>
                  </a:lnTo>
                  <a:lnTo>
                    <a:pt x="267172" y="600665"/>
                  </a:lnTo>
                  <a:lnTo>
                    <a:pt x="566133" y="441585"/>
                  </a:lnTo>
                  <a:cubicBezTo>
                    <a:pt x="577104" y="436099"/>
                    <a:pt x="590818" y="436099"/>
                    <a:pt x="601789" y="444328"/>
                  </a:cubicBezTo>
                  <a:cubicBezTo>
                    <a:pt x="612761" y="452556"/>
                    <a:pt x="618246" y="466270"/>
                    <a:pt x="615503" y="479983"/>
                  </a:cubicBezTo>
                  <a:cubicBezTo>
                    <a:pt x="607275" y="512897"/>
                    <a:pt x="593561" y="540325"/>
                    <a:pt x="568876" y="559524"/>
                  </a:cubicBezTo>
                  <a:lnTo>
                    <a:pt x="535963" y="584208"/>
                  </a:lnTo>
                  <a:cubicBezTo>
                    <a:pt x="522249" y="595180"/>
                    <a:pt x="516764" y="611636"/>
                    <a:pt x="524992" y="628093"/>
                  </a:cubicBezTo>
                  <a:cubicBezTo>
                    <a:pt x="530478" y="644549"/>
                    <a:pt x="544191" y="655520"/>
                    <a:pt x="563391" y="655520"/>
                  </a:cubicBezTo>
                  <a:lnTo>
                    <a:pt x="692301" y="655520"/>
                  </a:lnTo>
                  <a:lnTo>
                    <a:pt x="692301" y="655520"/>
                  </a:lnTo>
                  <a:cubicBezTo>
                    <a:pt x="738928" y="655520"/>
                    <a:pt x="782812" y="641807"/>
                    <a:pt x="818468" y="614379"/>
                  </a:cubicBezTo>
                  <a:lnTo>
                    <a:pt x="961092" y="512897"/>
                  </a:lnTo>
                  <a:cubicBezTo>
                    <a:pt x="980291" y="499183"/>
                    <a:pt x="1007719" y="501926"/>
                    <a:pt x="1024176" y="518382"/>
                  </a:cubicBezTo>
                  <a:cubicBezTo>
                    <a:pt x="1037889" y="532096"/>
                    <a:pt x="1057089" y="562266"/>
                    <a:pt x="1024176" y="595180"/>
                  </a:cubicBezTo>
                  <a:lnTo>
                    <a:pt x="1024176" y="595180"/>
                  </a:lnTo>
                  <a:close/>
                </a:path>
              </a:pathLst>
            </a:custGeom>
            <a:grpFill/>
            <a:ln w="27426"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507443A3-C915-962F-313B-496CDA207DF9}"/>
                </a:ext>
              </a:extLst>
            </p:cNvPr>
            <p:cNvSpPr/>
            <p:nvPr/>
          </p:nvSpPr>
          <p:spPr>
            <a:xfrm>
              <a:off x="2453684" y="1880578"/>
              <a:ext cx="718605" cy="569469"/>
            </a:xfrm>
            <a:custGeom>
              <a:avLst/>
              <a:gdLst>
                <a:gd name="connsiteX0" fmla="*/ 93254 w 718605"/>
                <a:gd name="connsiteY0" fmla="*/ 554038 h 569469"/>
                <a:gd name="connsiteX1" fmla="*/ 348332 w 718605"/>
                <a:gd name="connsiteY1" fmla="*/ 296218 h 569469"/>
                <a:gd name="connsiteX2" fmla="*/ 405930 w 718605"/>
                <a:gd name="connsiteY2" fmla="*/ 326389 h 569469"/>
                <a:gd name="connsiteX3" fmla="*/ 469013 w 718605"/>
                <a:gd name="connsiteY3" fmla="*/ 318160 h 569469"/>
                <a:gd name="connsiteX4" fmla="*/ 608895 w 718605"/>
                <a:gd name="connsiteY4" fmla="*/ 183765 h 569469"/>
                <a:gd name="connsiteX5" fmla="*/ 663750 w 718605"/>
                <a:gd name="connsiteY5" fmla="*/ 252334 h 569469"/>
                <a:gd name="connsiteX6" fmla="*/ 718605 w 718605"/>
                <a:gd name="connsiteY6" fmla="*/ 197479 h 569469"/>
                <a:gd name="connsiteX7" fmla="*/ 718605 w 718605"/>
                <a:gd name="connsiteY7" fmla="*/ 54855 h 569469"/>
                <a:gd name="connsiteX8" fmla="*/ 718605 w 718605"/>
                <a:gd name="connsiteY8" fmla="*/ 54855 h 569469"/>
                <a:gd name="connsiteX9" fmla="*/ 663750 w 718605"/>
                <a:gd name="connsiteY9" fmla="*/ 0 h 569469"/>
                <a:gd name="connsiteX10" fmla="*/ 523869 w 718605"/>
                <a:gd name="connsiteY10" fmla="*/ 0 h 569469"/>
                <a:gd name="connsiteX11" fmla="*/ 469013 w 718605"/>
                <a:gd name="connsiteY11" fmla="*/ 54855 h 569469"/>
                <a:gd name="connsiteX12" fmla="*/ 529354 w 718605"/>
                <a:gd name="connsiteY12" fmla="*/ 109710 h 569469"/>
                <a:gd name="connsiteX13" fmla="*/ 422386 w 718605"/>
                <a:gd name="connsiteY13" fmla="*/ 211193 h 569469"/>
                <a:gd name="connsiteX14" fmla="*/ 364788 w 718605"/>
                <a:gd name="connsiteY14" fmla="*/ 181022 h 569469"/>
                <a:gd name="connsiteX15" fmla="*/ 301704 w 718605"/>
                <a:gd name="connsiteY15" fmla="*/ 191993 h 569469"/>
                <a:gd name="connsiteX16" fmla="*/ 16457 w 718605"/>
                <a:gd name="connsiteY16" fmla="*/ 477240 h 569469"/>
                <a:gd name="connsiteX17" fmla="*/ 16457 w 718605"/>
                <a:gd name="connsiteY17" fmla="*/ 554038 h 569469"/>
                <a:gd name="connsiteX18" fmla="*/ 93254 w 718605"/>
                <a:gd name="connsiteY18" fmla="*/ 554038 h 569469"/>
                <a:gd name="connsiteX19" fmla="*/ 93254 w 718605"/>
                <a:gd name="connsiteY19" fmla="*/ 554038 h 569469"/>
                <a:gd name="connsiteX20" fmla="*/ 41141 w 718605"/>
                <a:gd name="connsiteY20" fmla="*/ 501925 h 569469"/>
                <a:gd name="connsiteX21" fmla="*/ 326389 w 718605"/>
                <a:gd name="connsiteY21" fmla="*/ 216678 h 569469"/>
                <a:gd name="connsiteX22" fmla="*/ 348332 w 718605"/>
                <a:gd name="connsiteY22" fmla="*/ 213935 h 569469"/>
                <a:gd name="connsiteX23" fmla="*/ 416901 w 718605"/>
                <a:gd name="connsiteY23" fmla="*/ 249591 h 569469"/>
                <a:gd name="connsiteX24" fmla="*/ 436100 w 718605"/>
                <a:gd name="connsiteY24" fmla="*/ 246849 h 569469"/>
                <a:gd name="connsiteX25" fmla="*/ 584209 w 718605"/>
                <a:gd name="connsiteY25" fmla="*/ 104225 h 569469"/>
                <a:gd name="connsiteX26" fmla="*/ 589695 w 718605"/>
                <a:gd name="connsiteY26" fmla="*/ 85025 h 569469"/>
                <a:gd name="connsiteX27" fmla="*/ 573239 w 718605"/>
                <a:gd name="connsiteY27" fmla="*/ 74054 h 569469"/>
                <a:gd name="connsiteX28" fmla="*/ 523869 w 718605"/>
                <a:gd name="connsiteY28" fmla="*/ 74054 h 569469"/>
                <a:gd name="connsiteX29" fmla="*/ 504669 w 718605"/>
                <a:gd name="connsiteY29" fmla="*/ 54855 h 569469"/>
                <a:gd name="connsiteX30" fmla="*/ 523869 w 718605"/>
                <a:gd name="connsiteY30" fmla="*/ 35656 h 569469"/>
                <a:gd name="connsiteX31" fmla="*/ 663750 w 718605"/>
                <a:gd name="connsiteY31" fmla="*/ 35656 h 569469"/>
                <a:gd name="connsiteX32" fmla="*/ 682949 w 718605"/>
                <a:gd name="connsiteY32" fmla="*/ 54855 h 569469"/>
                <a:gd name="connsiteX33" fmla="*/ 682949 w 718605"/>
                <a:gd name="connsiteY33" fmla="*/ 54855 h 569469"/>
                <a:gd name="connsiteX34" fmla="*/ 682949 w 718605"/>
                <a:gd name="connsiteY34" fmla="*/ 197479 h 569469"/>
                <a:gd name="connsiteX35" fmla="*/ 663750 w 718605"/>
                <a:gd name="connsiteY35" fmla="*/ 216678 h 569469"/>
                <a:gd name="connsiteX36" fmla="*/ 644550 w 718605"/>
                <a:gd name="connsiteY36" fmla="*/ 197479 h 569469"/>
                <a:gd name="connsiteX37" fmla="*/ 644550 w 718605"/>
                <a:gd name="connsiteY37" fmla="*/ 142624 h 569469"/>
                <a:gd name="connsiteX38" fmla="*/ 633579 w 718605"/>
                <a:gd name="connsiteY38" fmla="*/ 126167 h 569469"/>
                <a:gd name="connsiteX39" fmla="*/ 614380 w 718605"/>
                <a:gd name="connsiteY39" fmla="*/ 128910 h 569469"/>
                <a:gd name="connsiteX40" fmla="*/ 444329 w 718605"/>
                <a:gd name="connsiteY40" fmla="*/ 290733 h 569469"/>
                <a:gd name="connsiteX41" fmla="*/ 422386 w 718605"/>
                <a:gd name="connsiteY41" fmla="*/ 293475 h 569469"/>
                <a:gd name="connsiteX42" fmla="*/ 353817 w 718605"/>
                <a:gd name="connsiteY42" fmla="*/ 257819 h 569469"/>
                <a:gd name="connsiteX43" fmla="*/ 331875 w 718605"/>
                <a:gd name="connsiteY43" fmla="*/ 260562 h 569469"/>
                <a:gd name="connsiteX44" fmla="*/ 65827 w 718605"/>
                <a:gd name="connsiteY44" fmla="*/ 529353 h 569469"/>
                <a:gd name="connsiteX45" fmla="*/ 38399 w 718605"/>
                <a:gd name="connsiteY45" fmla="*/ 529353 h 569469"/>
                <a:gd name="connsiteX46" fmla="*/ 41141 w 718605"/>
                <a:gd name="connsiteY46" fmla="*/ 501925 h 569469"/>
                <a:gd name="connsiteX47" fmla="*/ 41141 w 718605"/>
                <a:gd name="connsiteY47" fmla="*/ 501925 h 56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18605" h="569469">
                  <a:moveTo>
                    <a:pt x="93254" y="554038"/>
                  </a:moveTo>
                  <a:lnTo>
                    <a:pt x="348332" y="296218"/>
                  </a:lnTo>
                  <a:lnTo>
                    <a:pt x="405930" y="326389"/>
                  </a:lnTo>
                  <a:cubicBezTo>
                    <a:pt x="427872" y="337359"/>
                    <a:pt x="452557" y="334617"/>
                    <a:pt x="469013" y="318160"/>
                  </a:cubicBezTo>
                  <a:lnTo>
                    <a:pt x="608895" y="183765"/>
                  </a:lnTo>
                  <a:cubicBezTo>
                    <a:pt x="608895" y="183765"/>
                    <a:pt x="606152" y="252334"/>
                    <a:pt x="663750" y="252334"/>
                  </a:cubicBezTo>
                  <a:cubicBezTo>
                    <a:pt x="693920" y="252334"/>
                    <a:pt x="718605" y="227649"/>
                    <a:pt x="718605" y="197479"/>
                  </a:cubicBezTo>
                  <a:lnTo>
                    <a:pt x="718605" y="54855"/>
                  </a:lnTo>
                  <a:cubicBezTo>
                    <a:pt x="718605" y="54855"/>
                    <a:pt x="718605" y="54855"/>
                    <a:pt x="718605" y="54855"/>
                  </a:cubicBezTo>
                  <a:cubicBezTo>
                    <a:pt x="718605" y="16456"/>
                    <a:pt x="691178" y="0"/>
                    <a:pt x="663750" y="0"/>
                  </a:cubicBezTo>
                  <a:lnTo>
                    <a:pt x="523869" y="0"/>
                  </a:lnTo>
                  <a:cubicBezTo>
                    <a:pt x="493698" y="0"/>
                    <a:pt x="469013" y="24685"/>
                    <a:pt x="469013" y="54855"/>
                  </a:cubicBezTo>
                  <a:cubicBezTo>
                    <a:pt x="469013" y="115196"/>
                    <a:pt x="529354" y="109710"/>
                    <a:pt x="529354" y="109710"/>
                  </a:cubicBezTo>
                  <a:lnTo>
                    <a:pt x="422386" y="211193"/>
                  </a:lnTo>
                  <a:lnTo>
                    <a:pt x="364788" y="181022"/>
                  </a:lnTo>
                  <a:cubicBezTo>
                    <a:pt x="342846" y="170051"/>
                    <a:pt x="318161" y="172794"/>
                    <a:pt x="301704" y="191993"/>
                  </a:cubicBezTo>
                  <a:lnTo>
                    <a:pt x="16457" y="477240"/>
                  </a:lnTo>
                  <a:cubicBezTo>
                    <a:pt x="-5486" y="499183"/>
                    <a:pt x="-5486" y="532096"/>
                    <a:pt x="16457" y="554038"/>
                  </a:cubicBezTo>
                  <a:cubicBezTo>
                    <a:pt x="24685" y="562266"/>
                    <a:pt x="60341" y="584208"/>
                    <a:pt x="93254" y="554038"/>
                  </a:cubicBezTo>
                  <a:lnTo>
                    <a:pt x="93254" y="554038"/>
                  </a:lnTo>
                  <a:close/>
                  <a:moveTo>
                    <a:pt x="41141" y="501925"/>
                  </a:moveTo>
                  <a:lnTo>
                    <a:pt x="326389" y="216678"/>
                  </a:lnTo>
                  <a:cubicBezTo>
                    <a:pt x="329132" y="213935"/>
                    <a:pt x="334618" y="205707"/>
                    <a:pt x="348332" y="213935"/>
                  </a:cubicBezTo>
                  <a:lnTo>
                    <a:pt x="416901" y="249591"/>
                  </a:lnTo>
                  <a:cubicBezTo>
                    <a:pt x="422386" y="252334"/>
                    <a:pt x="430615" y="252334"/>
                    <a:pt x="436100" y="246849"/>
                  </a:cubicBezTo>
                  <a:lnTo>
                    <a:pt x="584209" y="104225"/>
                  </a:lnTo>
                  <a:cubicBezTo>
                    <a:pt x="589695" y="98739"/>
                    <a:pt x="589695" y="90511"/>
                    <a:pt x="589695" y="85025"/>
                  </a:cubicBezTo>
                  <a:cubicBezTo>
                    <a:pt x="586952" y="79540"/>
                    <a:pt x="581467" y="74054"/>
                    <a:pt x="573239" y="74054"/>
                  </a:cubicBezTo>
                  <a:lnTo>
                    <a:pt x="523869" y="74054"/>
                  </a:lnTo>
                  <a:cubicBezTo>
                    <a:pt x="512898" y="74054"/>
                    <a:pt x="504669" y="65826"/>
                    <a:pt x="504669" y="54855"/>
                  </a:cubicBezTo>
                  <a:cubicBezTo>
                    <a:pt x="504669" y="43884"/>
                    <a:pt x="512898" y="35656"/>
                    <a:pt x="523869" y="35656"/>
                  </a:cubicBezTo>
                  <a:lnTo>
                    <a:pt x="663750" y="35656"/>
                  </a:lnTo>
                  <a:cubicBezTo>
                    <a:pt x="669235" y="35656"/>
                    <a:pt x="682949" y="35656"/>
                    <a:pt x="682949" y="54855"/>
                  </a:cubicBezTo>
                  <a:cubicBezTo>
                    <a:pt x="682949" y="54855"/>
                    <a:pt x="682949" y="54855"/>
                    <a:pt x="682949" y="54855"/>
                  </a:cubicBezTo>
                  <a:lnTo>
                    <a:pt x="682949" y="197479"/>
                  </a:lnTo>
                  <a:cubicBezTo>
                    <a:pt x="682949" y="208450"/>
                    <a:pt x="674721" y="216678"/>
                    <a:pt x="663750" y="216678"/>
                  </a:cubicBezTo>
                  <a:cubicBezTo>
                    <a:pt x="652779" y="216678"/>
                    <a:pt x="644550" y="208450"/>
                    <a:pt x="644550" y="197479"/>
                  </a:cubicBezTo>
                  <a:lnTo>
                    <a:pt x="644550" y="142624"/>
                  </a:lnTo>
                  <a:cubicBezTo>
                    <a:pt x="644550" y="134395"/>
                    <a:pt x="639065" y="128910"/>
                    <a:pt x="633579" y="126167"/>
                  </a:cubicBezTo>
                  <a:cubicBezTo>
                    <a:pt x="628094" y="123424"/>
                    <a:pt x="619866" y="123424"/>
                    <a:pt x="614380" y="128910"/>
                  </a:cubicBezTo>
                  <a:lnTo>
                    <a:pt x="444329" y="290733"/>
                  </a:lnTo>
                  <a:cubicBezTo>
                    <a:pt x="438843" y="296218"/>
                    <a:pt x="430615" y="298961"/>
                    <a:pt x="422386" y="293475"/>
                  </a:cubicBezTo>
                  <a:lnTo>
                    <a:pt x="353817" y="257819"/>
                  </a:lnTo>
                  <a:cubicBezTo>
                    <a:pt x="348332" y="255077"/>
                    <a:pt x="337360" y="255077"/>
                    <a:pt x="331875" y="260562"/>
                  </a:cubicBezTo>
                  <a:lnTo>
                    <a:pt x="65827" y="529353"/>
                  </a:lnTo>
                  <a:cubicBezTo>
                    <a:pt x="54855" y="540324"/>
                    <a:pt x="43884" y="532096"/>
                    <a:pt x="38399" y="529353"/>
                  </a:cubicBezTo>
                  <a:cubicBezTo>
                    <a:pt x="32913" y="521125"/>
                    <a:pt x="32913" y="510154"/>
                    <a:pt x="41141" y="501925"/>
                  </a:cubicBezTo>
                  <a:lnTo>
                    <a:pt x="41141" y="501925"/>
                  </a:lnTo>
                  <a:close/>
                </a:path>
              </a:pathLst>
            </a:custGeom>
            <a:solidFill>
              <a:srgbClr val="7ABB57"/>
            </a:solidFill>
            <a:ln w="27426"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099037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FC18D65C-34B3-C08E-D19E-1AF2F938DB9C}"/>
              </a:ext>
            </a:extLst>
          </p:cNvPr>
          <p:cNvSpPr txBox="1"/>
          <p:nvPr/>
        </p:nvSpPr>
        <p:spPr>
          <a:xfrm>
            <a:off x="522875" y="2784605"/>
            <a:ext cx="2112947" cy="3338735"/>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Basic awareness of the local financial system, including currency, primary banking institutions, and fundamental regulatory requirements.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Understanding of basic tax obligations, such as sales tax or income tax, and ability to </a:t>
            </a:r>
            <a:r>
              <a:rPr lang="en-GB" sz="1100" kern="100" dirty="0" err="1">
                <a:solidFill>
                  <a:srgbClr val="0C2D45"/>
                </a:solidFill>
                <a:effectLst/>
                <a:latin typeface="Calibri" panose="020F0502020204030204" pitchFamily="34" charset="0"/>
                <a:cs typeface="Calibri" panose="020F0502020204030204" pitchFamily="34" charset="0"/>
              </a:rPr>
              <a:t>fulfill</a:t>
            </a:r>
            <a:r>
              <a:rPr lang="en-GB" sz="1100" kern="100" dirty="0">
                <a:solidFill>
                  <a:srgbClr val="0C2D45"/>
                </a:solidFill>
                <a:effectLst/>
                <a:latin typeface="Calibri" panose="020F0502020204030204" pitchFamily="34" charset="0"/>
                <a:cs typeface="Calibri" panose="020F0502020204030204" pitchFamily="34" charset="0"/>
              </a:rPr>
              <a:t> simple tax-related tasks with guidance.</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Ability to open and manage a bank account, perform basic transactions, and follow simple regulatory compliance related to personal or small business needs.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At this beginner level, the entrepreneur has a fundamental understanding of the local financial system, basic tax obligations, &amp; simple banking and regulatory tasks. </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57" name="Straight Connector 56">
            <a:extLst>
              <a:ext uri="{FF2B5EF4-FFF2-40B4-BE49-F238E27FC236}">
                <a16:creationId xmlns:a16="http://schemas.microsoft.com/office/drawing/2014/main" id="{8CF1C255-822E-C883-8B85-467928312681}"/>
              </a:ext>
            </a:extLst>
          </p:cNvPr>
          <p:cNvCxnSpPr>
            <a:cxnSpLocks/>
          </p:cNvCxnSpPr>
          <p:nvPr/>
        </p:nvCxnSpPr>
        <p:spPr>
          <a:xfrm>
            <a:off x="289574" y="2536340"/>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97A8C1E-AF4D-E550-8C3A-D3201996A4BE}"/>
              </a:ext>
            </a:extLst>
          </p:cNvPr>
          <p:cNvSpPr txBox="1"/>
          <p:nvPr/>
        </p:nvSpPr>
        <p:spPr>
          <a:xfrm>
            <a:off x="522875" y="2334728"/>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9" name="Graphic 11">
            <a:extLst>
              <a:ext uri="{FF2B5EF4-FFF2-40B4-BE49-F238E27FC236}">
                <a16:creationId xmlns:a16="http://schemas.microsoft.com/office/drawing/2014/main" id="{637F590D-8696-3836-60D7-AEA9FCB2E105}"/>
              </a:ext>
            </a:extLst>
          </p:cNvPr>
          <p:cNvGrpSpPr/>
          <p:nvPr/>
        </p:nvGrpSpPr>
        <p:grpSpPr>
          <a:xfrm>
            <a:off x="546414" y="2438902"/>
            <a:ext cx="584807" cy="179396"/>
            <a:chOff x="4658278" y="6932880"/>
            <a:chExt cx="584807" cy="179396"/>
          </a:xfrm>
          <a:solidFill>
            <a:srgbClr val="0C2D45"/>
          </a:solidFill>
        </p:grpSpPr>
        <p:sp>
          <p:nvSpPr>
            <p:cNvPr id="60" name="Freeform 59">
              <a:extLst>
                <a:ext uri="{FF2B5EF4-FFF2-40B4-BE49-F238E27FC236}">
                  <a16:creationId xmlns:a16="http://schemas.microsoft.com/office/drawing/2014/main" id="{C3B35064-052A-07F4-CF63-AA45DF4CE942}"/>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22576AB2-8088-FE70-7845-8721C2DFB8B7}"/>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2" name="Graphic 11">
              <a:extLst>
                <a:ext uri="{FF2B5EF4-FFF2-40B4-BE49-F238E27FC236}">
                  <a16:creationId xmlns:a16="http://schemas.microsoft.com/office/drawing/2014/main" id="{6A55C0E7-5678-C3F4-63CB-30EBA2E7EC48}"/>
                </a:ext>
              </a:extLst>
            </p:cNvPr>
            <p:cNvGrpSpPr/>
            <p:nvPr/>
          </p:nvGrpSpPr>
          <p:grpSpPr>
            <a:xfrm>
              <a:off x="4658278" y="6932880"/>
              <a:ext cx="179396" cy="179396"/>
              <a:chOff x="4658278" y="6932880"/>
              <a:chExt cx="179396" cy="179396"/>
            </a:xfrm>
            <a:grpFill/>
          </p:grpSpPr>
          <p:sp>
            <p:nvSpPr>
              <p:cNvPr id="63" name="Freeform 62">
                <a:extLst>
                  <a:ext uri="{FF2B5EF4-FFF2-40B4-BE49-F238E27FC236}">
                    <a16:creationId xmlns:a16="http://schemas.microsoft.com/office/drawing/2014/main" id="{0DA3227B-AF5B-FC97-31FE-0E730F1D8F2D}"/>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B1DE9178-446D-31CD-9C79-699AD341B1D1}"/>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82" name="TextBox 81">
            <a:extLst>
              <a:ext uri="{FF2B5EF4-FFF2-40B4-BE49-F238E27FC236}">
                <a16:creationId xmlns:a16="http://schemas.microsoft.com/office/drawing/2014/main" id="{8FC28E6E-E28B-A20F-ED78-9BD1DD0B497E}"/>
              </a:ext>
            </a:extLst>
          </p:cNvPr>
          <p:cNvSpPr txBox="1"/>
          <p:nvPr/>
        </p:nvSpPr>
        <p:spPr>
          <a:xfrm>
            <a:off x="2791415" y="2784605"/>
            <a:ext cx="2152770" cy="2915542"/>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navigate the local financial system, including understanding different banking options, financial products, and investment opportunities.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to manage business taxes, including calculating, filing, and adhering to tax obligations, and awareness of potential tax incentives or benefits for entrepreneurs.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Understanding of local financial regulations, including licensing, reporting, and compliance, and ability to manage these aspects with minimal guidance within the context of a small or growing business. </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sp>
        <p:nvSpPr>
          <p:cNvPr id="84" name="TextBox 83">
            <a:extLst>
              <a:ext uri="{FF2B5EF4-FFF2-40B4-BE49-F238E27FC236}">
                <a16:creationId xmlns:a16="http://schemas.microsoft.com/office/drawing/2014/main" id="{1F480AB3-41EC-EE7A-F724-A2DDED02A502}"/>
              </a:ext>
            </a:extLst>
          </p:cNvPr>
          <p:cNvSpPr txBox="1"/>
          <p:nvPr/>
        </p:nvSpPr>
        <p:spPr>
          <a:xfrm>
            <a:off x="2791415" y="2334728"/>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99" name="Graphic 11">
            <a:extLst>
              <a:ext uri="{FF2B5EF4-FFF2-40B4-BE49-F238E27FC236}">
                <a16:creationId xmlns:a16="http://schemas.microsoft.com/office/drawing/2014/main" id="{5EB5BCD7-9A02-9795-62B3-394F8F8F52A2}"/>
              </a:ext>
            </a:extLst>
          </p:cNvPr>
          <p:cNvGrpSpPr/>
          <p:nvPr/>
        </p:nvGrpSpPr>
        <p:grpSpPr>
          <a:xfrm>
            <a:off x="2825925" y="2438902"/>
            <a:ext cx="584807" cy="179396"/>
            <a:chOff x="5525753" y="6932880"/>
            <a:chExt cx="584807" cy="179396"/>
          </a:xfrm>
          <a:solidFill>
            <a:srgbClr val="0C2D45"/>
          </a:solidFill>
        </p:grpSpPr>
        <p:grpSp>
          <p:nvGrpSpPr>
            <p:cNvPr id="100" name="Graphic 11">
              <a:extLst>
                <a:ext uri="{FF2B5EF4-FFF2-40B4-BE49-F238E27FC236}">
                  <a16:creationId xmlns:a16="http://schemas.microsoft.com/office/drawing/2014/main" id="{D0BB8772-417E-C42F-A163-E2800C73B7F1}"/>
                </a:ext>
              </a:extLst>
            </p:cNvPr>
            <p:cNvGrpSpPr/>
            <p:nvPr/>
          </p:nvGrpSpPr>
          <p:grpSpPr>
            <a:xfrm>
              <a:off x="5728754" y="6933470"/>
              <a:ext cx="178805" cy="178806"/>
              <a:chOff x="5728754" y="6933470"/>
              <a:chExt cx="178805" cy="178806"/>
            </a:xfrm>
            <a:grpFill/>
          </p:grpSpPr>
          <p:sp>
            <p:nvSpPr>
              <p:cNvPr id="105" name="Freeform 104">
                <a:extLst>
                  <a:ext uri="{FF2B5EF4-FFF2-40B4-BE49-F238E27FC236}">
                    <a16:creationId xmlns:a16="http://schemas.microsoft.com/office/drawing/2014/main" id="{78757A1B-FF8A-CCC1-6656-52DE3BDA1DAE}"/>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E5EBF736-2925-5097-3A27-8FA29547CC0E}"/>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101" name="Freeform 100">
              <a:extLst>
                <a:ext uri="{FF2B5EF4-FFF2-40B4-BE49-F238E27FC236}">
                  <a16:creationId xmlns:a16="http://schemas.microsoft.com/office/drawing/2014/main" id="{C1F7765A-9CE0-A349-952B-B1CAB87C8370}"/>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102" name="Graphic 11">
              <a:extLst>
                <a:ext uri="{FF2B5EF4-FFF2-40B4-BE49-F238E27FC236}">
                  <a16:creationId xmlns:a16="http://schemas.microsoft.com/office/drawing/2014/main" id="{32637506-EF2E-328D-0960-1335FD85FD3C}"/>
                </a:ext>
              </a:extLst>
            </p:cNvPr>
            <p:cNvGrpSpPr/>
            <p:nvPr/>
          </p:nvGrpSpPr>
          <p:grpSpPr>
            <a:xfrm>
              <a:off x="5525753" y="6932880"/>
              <a:ext cx="179396" cy="179396"/>
              <a:chOff x="5525753" y="6932880"/>
              <a:chExt cx="179396" cy="179396"/>
            </a:xfrm>
            <a:grpFill/>
          </p:grpSpPr>
          <p:sp>
            <p:nvSpPr>
              <p:cNvPr id="103" name="Freeform 102">
                <a:extLst>
                  <a:ext uri="{FF2B5EF4-FFF2-40B4-BE49-F238E27FC236}">
                    <a16:creationId xmlns:a16="http://schemas.microsoft.com/office/drawing/2014/main" id="{C2EB2CE7-5BFD-4558-E47B-7A91EE4121BF}"/>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F99E150-F478-2021-6078-62D81654B069}"/>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107" name="TextBox 106">
            <a:extLst>
              <a:ext uri="{FF2B5EF4-FFF2-40B4-BE49-F238E27FC236}">
                <a16:creationId xmlns:a16="http://schemas.microsoft.com/office/drawing/2014/main" id="{3F29B93B-8577-3EF7-FBC7-D650286E9524}"/>
              </a:ext>
            </a:extLst>
          </p:cNvPr>
          <p:cNvSpPr txBox="1"/>
          <p:nvPr/>
        </p:nvSpPr>
        <p:spPr>
          <a:xfrm>
            <a:off x="5164103" y="2784605"/>
            <a:ext cx="2207230" cy="3197670"/>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Expertise in leveraging local financial systems to support business growth, innovation, and sustainability, including creating tailored financial strategies that align with local regulations, banking practices, and economic landscape.</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optimize tax management, utilizing available incentives, credits, and deductions, and maintaining full compliance with complex local tax laws.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Capability to navigate and influence the local regulatory environment, demonstrating leadership in compliance, advocacy, and collaboration with local financial institutions, regulators, and stakeholders. </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108" name="Straight Connector 107">
            <a:extLst>
              <a:ext uri="{FF2B5EF4-FFF2-40B4-BE49-F238E27FC236}">
                <a16:creationId xmlns:a16="http://schemas.microsoft.com/office/drawing/2014/main" id="{624944EE-1F8B-D75E-ED20-BEC67484FB5D}"/>
              </a:ext>
            </a:extLst>
          </p:cNvPr>
          <p:cNvCxnSpPr>
            <a:cxnSpLocks/>
          </p:cNvCxnSpPr>
          <p:nvPr/>
        </p:nvCxnSpPr>
        <p:spPr>
          <a:xfrm>
            <a:off x="-11847" y="5976877"/>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02738E1-5189-6AC4-82C7-943E1C657A1E}"/>
              </a:ext>
            </a:extLst>
          </p:cNvPr>
          <p:cNvSpPr txBox="1"/>
          <p:nvPr/>
        </p:nvSpPr>
        <p:spPr>
          <a:xfrm>
            <a:off x="5164103" y="2334728"/>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133" name="Graphic 11">
            <a:extLst>
              <a:ext uri="{FF2B5EF4-FFF2-40B4-BE49-F238E27FC236}">
                <a16:creationId xmlns:a16="http://schemas.microsoft.com/office/drawing/2014/main" id="{281E4E3B-87DD-4411-3920-1B5902AF2386}"/>
              </a:ext>
            </a:extLst>
          </p:cNvPr>
          <p:cNvGrpSpPr/>
          <p:nvPr/>
        </p:nvGrpSpPr>
        <p:grpSpPr>
          <a:xfrm>
            <a:off x="5184065" y="2438902"/>
            <a:ext cx="584807" cy="179396"/>
            <a:chOff x="6392638" y="6932880"/>
            <a:chExt cx="584807" cy="179396"/>
          </a:xfrm>
          <a:solidFill>
            <a:srgbClr val="915F9E"/>
          </a:solidFill>
        </p:grpSpPr>
        <p:grpSp>
          <p:nvGrpSpPr>
            <p:cNvPr id="134" name="Graphic 11">
              <a:extLst>
                <a:ext uri="{FF2B5EF4-FFF2-40B4-BE49-F238E27FC236}">
                  <a16:creationId xmlns:a16="http://schemas.microsoft.com/office/drawing/2014/main" id="{7DC79B7D-18FB-E585-1326-28AB75AC7464}"/>
                </a:ext>
              </a:extLst>
            </p:cNvPr>
            <p:cNvGrpSpPr/>
            <p:nvPr/>
          </p:nvGrpSpPr>
          <p:grpSpPr>
            <a:xfrm>
              <a:off x="6595639" y="6933470"/>
              <a:ext cx="178806" cy="178806"/>
              <a:chOff x="6595639" y="6933470"/>
              <a:chExt cx="178806" cy="178806"/>
            </a:xfrm>
            <a:grpFill/>
          </p:grpSpPr>
          <p:sp>
            <p:nvSpPr>
              <p:cNvPr id="141" name="Freeform 140">
                <a:extLst>
                  <a:ext uri="{FF2B5EF4-FFF2-40B4-BE49-F238E27FC236}">
                    <a16:creationId xmlns:a16="http://schemas.microsoft.com/office/drawing/2014/main" id="{FBDF2655-DD1B-2EF7-8158-563E03961E70}"/>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8F95266D-45F1-356C-E680-15B6EFF983E5}"/>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5" name="Graphic 11">
              <a:extLst>
                <a:ext uri="{FF2B5EF4-FFF2-40B4-BE49-F238E27FC236}">
                  <a16:creationId xmlns:a16="http://schemas.microsoft.com/office/drawing/2014/main" id="{380EC912-5269-0046-8CAA-DDE1701E3662}"/>
                </a:ext>
              </a:extLst>
            </p:cNvPr>
            <p:cNvGrpSpPr/>
            <p:nvPr/>
          </p:nvGrpSpPr>
          <p:grpSpPr>
            <a:xfrm>
              <a:off x="6798050" y="6933470"/>
              <a:ext cx="179395" cy="178806"/>
              <a:chOff x="6798050" y="6933470"/>
              <a:chExt cx="179395" cy="178806"/>
            </a:xfrm>
            <a:grpFill/>
          </p:grpSpPr>
          <p:sp>
            <p:nvSpPr>
              <p:cNvPr id="139" name="Freeform 138">
                <a:extLst>
                  <a:ext uri="{FF2B5EF4-FFF2-40B4-BE49-F238E27FC236}">
                    <a16:creationId xmlns:a16="http://schemas.microsoft.com/office/drawing/2014/main" id="{6E8730D4-ED77-871B-9BEA-5D571201938C}"/>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B0754FD7-F028-6F9B-2864-97F589EA2073}"/>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6" name="Graphic 11">
              <a:extLst>
                <a:ext uri="{FF2B5EF4-FFF2-40B4-BE49-F238E27FC236}">
                  <a16:creationId xmlns:a16="http://schemas.microsoft.com/office/drawing/2014/main" id="{DAF0D40E-AF55-DA4D-EE1B-B5D340384CC9}"/>
                </a:ext>
              </a:extLst>
            </p:cNvPr>
            <p:cNvGrpSpPr/>
            <p:nvPr/>
          </p:nvGrpSpPr>
          <p:grpSpPr>
            <a:xfrm>
              <a:off x="6392638" y="6932880"/>
              <a:ext cx="179396" cy="179396"/>
              <a:chOff x="6392638" y="6932880"/>
              <a:chExt cx="179396" cy="179396"/>
            </a:xfrm>
            <a:grpFill/>
          </p:grpSpPr>
          <p:sp>
            <p:nvSpPr>
              <p:cNvPr id="137" name="Freeform 136">
                <a:extLst>
                  <a:ext uri="{FF2B5EF4-FFF2-40B4-BE49-F238E27FC236}">
                    <a16:creationId xmlns:a16="http://schemas.microsoft.com/office/drawing/2014/main" id="{FC8FC451-248E-0671-4C28-ED587B78AECA}"/>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5E9411A1-F788-B8F8-7C95-73A413B89C68}"/>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2" name="Straight Connector 1">
            <a:extLst>
              <a:ext uri="{FF2B5EF4-FFF2-40B4-BE49-F238E27FC236}">
                <a16:creationId xmlns:a16="http://schemas.microsoft.com/office/drawing/2014/main" id="{53EC2DC9-8D87-8EF7-1A64-ABFF210D01B5}"/>
              </a:ext>
            </a:extLst>
          </p:cNvPr>
          <p:cNvCxnSpPr>
            <a:cxnSpLocks/>
          </p:cNvCxnSpPr>
          <p:nvPr/>
        </p:nvCxnSpPr>
        <p:spPr>
          <a:xfrm flipV="1">
            <a:off x="2645687" y="2536341"/>
            <a:ext cx="0" cy="3420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EFE7EBB-42ED-3F87-9008-3E40CF1F02FE}"/>
              </a:ext>
            </a:extLst>
          </p:cNvPr>
          <p:cNvCxnSpPr>
            <a:cxnSpLocks/>
          </p:cNvCxnSpPr>
          <p:nvPr/>
        </p:nvCxnSpPr>
        <p:spPr>
          <a:xfrm flipV="1">
            <a:off x="5008510" y="2536341"/>
            <a:ext cx="0" cy="3420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DC9AAF4-9065-9D5B-4EB7-B0F612B4ACCC}"/>
              </a:ext>
            </a:extLst>
          </p:cNvPr>
          <p:cNvCxnSpPr>
            <a:cxnSpLocks/>
          </p:cNvCxnSpPr>
          <p:nvPr/>
        </p:nvCxnSpPr>
        <p:spPr>
          <a:xfrm flipV="1">
            <a:off x="289574" y="2035866"/>
            <a:ext cx="0" cy="500474"/>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541785A-25A3-E028-D78A-A037D3E86A77}"/>
              </a:ext>
            </a:extLst>
          </p:cNvPr>
          <p:cNvSpPr txBox="1"/>
          <p:nvPr/>
        </p:nvSpPr>
        <p:spPr>
          <a:xfrm>
            <a:off x="211026" y="1957943"/>
            <a:ext cx="4679269" cy="338554"/>
          </a:xfrm>
          <a:prstGeom prst="rect">
            <a:avLst/>
          </a:prstGeom>
          <a:noFill/>
        </p:spPr>
        <p:txBody>
          <a:bodyPr wrap="square">
            <a:spAutoFit/>
          </a:bodyPr>
          <a:lstStyle/>
          <a:p>
            <a:pPr>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	Local Financial and Regulatory Compliance</a:t>
            </a:r>
            <a:r>
              <a:rPr lang="en-US" sz="1600" b="1" dirty="0">
                <a:solidFill>
                  <a:srgbClr val="7ABB57"/>
                </a:solidFill>
                <a:highlight>
                  <a:srgbClr val="7ABB57"/>
                </a:highlight>
                <a:latin typeface="Calibri" panose="020F0502020204030204" pitchFamily="34" charset="0"/>
                <a:cs typeface="Calibri" panose="020F0502020204030204" pitchFamily="34" charset="0"/>
              </a:rPr>
              <a:t>.</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3025529-66FC-4D4B-520F-25B25016C476}"/>
              </a:ext>
            </a:extLst>
          </p:cNvPr>
          <p:cNvSpPr/>
          <p:nvPr/>
        </p:nvSpPr>
        <p:spPr>
          <a:xfrm flipV="1">
            <a:off x="11846" y="1145548"/>
            <a:ext cx="7559674" cy="622119"/>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915F9E"/>
          </a:solidFill>
          <a:ln w="28891" cap="flat">
            <a:noFill/>
            <a:prstDash val="solid"/>
            <a:miter/>
          </a:ln>
        </p:spPr>
        <p:txBody>
          <a:bodyPr rtlCol="0" anchor="ctr"/>
          <a:lstStyle/>
          <a:p>
            <a:endParaRPr lang="en-US" dirty="0"/>
          </a:p>
        </p:txBody>
      </p:sp>
      <p:sp>
        <p:nvSpPr>
          <p:cNvPr id="33" name="TextBox 32">
            <a:extLst>
              <a:ext uri="{FF2B5EF4-FFF2-40B4-BE49-F238E27FC236}">
                <a16:creationId xmlns:a16="http://schemas.microsoft.com/office/drawing/2014/main" id="{080A815A-79E7-19EA-8897-E3B96399AA60}"/>
              </a:ext>
            </a:extLst>
          </p:cNvPr>
          <p:cNvSpPr txBox="1"/>
          <p:nvPr/>
        </p:nvSpPr>
        <p:spPr>
          <a:xfrm>
            <a:off x="470583" y="734179"/>
            <a:ext cx="4210249" cy="1033488"/>
          </a:xfrm>
          <a:prstGeom prst="rect">
            <a:avLst/>
          </a:prstGeom>
          <a:noFill/>
        </p:spPr>
        <p:txBody>
          <a:bodyPr wrap="square">
            <a:spAutoFit/>
          </a:bodyPr>
          <a:lstStyle/>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TACKLING FINANCIAL</a:t>
            </a:r>
            <a:r>
              <a:rPr lang="de-DE" sz="2800" b="1" dirty="0">
                <a:solidFill>
                  <a:srgbClr val="7ABB57"/>
                </a:solidFill>
                <a:highlight>
                  <a:srgbClr val="7ABB57"/>
                </a:highlight>
                <a:latin typeface="Calibri" panose="020F0502020204030204" pitchFamily="34" charset="0"/>
                <a:cs typeface="Calibri" panose="020F0502020204030204" pitchFamily="34" charset="0"/>
              </a:rPr>
              <a:t> .</a:t>
            </a:r>
            <a:endParaRPr lang="de-DE" sz="2800" b="1" dirty="0">
              <a:solidFill>
                <a:schemeClr val="bg1"/>
              </a:solidFill>
              <a:highlight>
                <a:srgbClr val="7ABB57"/>
              </a:highlight>
              <a:latin typeface="Calibri" panose="020F0502020204030204" pitchFamily="34" charset="0"/>
              <a:cs typeface="Calibri" panose="020F0502020204030204" pitchFamily="34" charset="0"/>
            </a:endParaRPr>
          </a:p>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CHALLENGES</a:t>
            </a:r>
            <a:r>
              <a:rPr lang="de-DE" sz="2800" b="1" dirty="0">
                <a:solidFill>
                  <a:srgbClr val="7ABB57"/>
                </a:solidFill>
                <a:highlight>
                  <a:srgbClr val="7ABB57"/>
                </a:highlight>
                <a:latin typeface="Calibri" panose="020F0502020204030204" pitchFamily="34" charset="0"/>
                <a:cs typeface="Calibri" panose="020F0502020204030204" pitchFamily="34" charset="0"/>
              </a:rPr>
              <a:t>.</a:t>
            </a:r>
          </a:p>
          <a:p>
            <a:pPr>
              <a:lnSpc>
                <a:spcPts val="2380"/>
              </a:lnSpc>
            </a:pPr>
            <a:endParaRPr lang="de-DE" sz="28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3845A3A4-AB38-2E1F-EC28-20C76596172F}"/>
              </a:ext>
            </a:extLst>
          </p:cNvPr>
          <p:cNvSpPr txBox="1"/>
          <p:nvPr/>
        </p:nvSpPr>
        <p:spPr>
          <a:xfrm>
            <a:off x="553227" y="7005095"/>
            <a:ext cx="2058486" cy="2633413"/>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Awareness of the need for financial consultancy support, particularly as a founder.</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Basic understanding of where and how to find financial consultancy services, such as through local chambers of commerce, government programs, or community organizations that support entrepreneurs.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Ability to identify immediate financial consultancy needs, such as help with basic budgeting, tax obligations, or understanding local banking procedures.</a:t>
            </a:r>
          </a:p>
          <a:p>
            <a:pPr marL="184150" indent="-184150">
              <a:lnSpc>
                <a:spcPts val="1080"/>
              </a:lnSpc>
              <a:buClr>
                <a:srgbClr val="7ABB57"/>
              </a:buClr>
              <a:buFont typeface="+mj-lt"/>
              <a:buAutoNum type="arabicPeriod"/>
            </a:pPr>
            <a:endParaRPr lang="en-GB" sz="1100" kern="100" dirty="0">
              <a:solidFill>
                <a:srgbClr val="0C2D45"/>
              </a:solidFill>
              <a:effectLst/>
              <a:latin typeface="Calibri" panose="020F0502020204030204" pitchFamily="34" charset="0"/>
              <a:cs typeface="Calibri" panose="020F0502020204030204" pitchFamily="34" charset="0"/>
            </a:endParaRPr>
          </a:p>
        </p:txBody>
      </p:sp>
      <p:cxnSp>
        <p:nvCxnSpPr>
          <p:cNvPr id="51" name="Straight Connector 50">
            <a:extLst>
              <a:ext uri="{FF2B5EF4-FFF2-40B4-BE49-F238E27FC236}">
                <a16:creationId xmlns:a16="http://schemas.microsoft.com/office/drawing/2014/main" id="{3B68345D-0BAA-A38E-8C6F-C28F8E4EC7C3}"/>
              </a:ext>
            </a:extLst>
          </p:cNvPr>
          <p:cNvCxnSpPr>
            <a:cxnSpLocks/>
          </p:cNvCxnSpPr>
          <p:nvPr/>
        </p:nvCxnSpPr>
        <p:spPr>
          <a:xfrm>
            <a:off x="319925" y="6756830"/>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57898514-1C6E-7FC0-5678-5437D9B9F0C9}"/>
              </a:ext>
            </a:extLst>
          </p:cNvPr>
          <p:cNvSpPr txBox="1"/>
          <p:nvPr/>
        </p:nvSpPr>
        <p:spPr>
          <a:xfrm>
            <a:off x="553226" y="6555218"/>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3" name="Graphic 11">
            <a:extLst>
              <a:ext uri="{FF2B5EF4-FFF2-40B4-BE49-F238E27FC236}">
                <a16:creationId xmlns:a16="http://schemas.microsoft.com/office/drawing/2014/main" id="{B131E8AA-ACCE-DEAF-3A5D-C3AD579D696C}"/>
              </a:ext>
            </a:extLst>
          </p:cNvPr>
          <p:cNvGrpSpPr/>
          <p:nvPr/>
        </p:nvGrpSpPr>
        <p:grpSpPr>
          <a:xfrm>
            <a:off x="576765" y="6659392"/>
            <a:ext cx="584807" cy="179396"/>
            <a:chOff x="4658278" y="6932880"/>
            <a:chExt cx="584807" cy="179396"/>
          </a:xfrm>
          <a:solidFill>
            <a:srgbClr val="0C2D45"/>
          </a:solidFill>
        </p:grpSpPr>
        <p:sp>
          <p:nvSpPr>
            <p:cNvPr id="54" name="Freeform 53">
              <a:extLst>
                <a:ext uri="{FF2B5EF4-FFF2-40B4-BE49-F238E27FC236}">
                  <a16:creationId xmlns:a16="http://schemas.microsoft.com/office/drawing/2014/main" id="{BA95BEC0-12BD-C47F-0A6B-CC24E66E0B99}"/>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F69BB58-8299-F926-99AE-A67B54AA13DC}"/>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5" name="Graphic 11">
              <a:extLst>
                <a:ext uri="{FF2B5EF4-FFF2-40B4-BE49-F238E27FC236}">
                  <a16:creationId xmlns:a16="http://schemas.microsoft.com/office/drawing/2014/main" id="{5A410A19-9DB2-61C8-4A44-DF12B106ACB4}"/>
                </a:ext>
              </a:extLst>
            </p:cNvPr>
            <p:cNvGrpSpPr/>
            <p:nvPr/>
          </p:nvGrpSpPr>
          <p:grpSpPr>
            <a:xfrm>
              <a:off x="4658278" y="6932880"/>
              <a:ext cx="179396" cy="179396"/>
              <a:chOff x="4658278" y="6932880"/>
              <a:chExt cx="179396" cy="179396"/>
            </a:xfrm>
            <a:grpFill/>
          </p:grpSpPr>
          <p:sp>
            <p:nvSpPr>
              <p:cNvPr id="66" name="Freeform 65">
                <a:extLst>
                  <a:ext uri="{FF2B5EF4-FFF2-40B4-BE49-F238E27FC236}">
                    <a16:creationId xmlns:a16="http://schemas.microsoft.com/office/drawing/2014/main" id="{69B7416C-AF74-03B1-AB71-4204E217B231}"/>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8B5AA13D-07D6-DDD3-4F18-F1F67AC7D1B6}"/>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68" name="TextBox 67">
            <a:extLst>
              <a:ext uri="{FF2B5EF4-FFF2-40B4-BE49-F238E27FC236}">
                <a16:creationId xmlns:a16="http://schemas.microsoft.com/office/drawing/2014/main" id="{1D9BD973-D202-94DC-10A7-D0C4394F7BCE}"/>
              </a:ext>
            </a:extLst>
          </p:cNvPr>
          <p:cNvSpPr txBox="1"/>
          <p:nvPr/>
        </p:nvSpPr>
        <p:spPr>
          <a:xfrm>
            <a:off x="2821766" y="7005095"/>
            <a:ext cx="2058487" cy="3197670"/>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to evaluate and select appropriate financial consultants or advisory services, including industry expertise, cultural understanding, and local regulatory compliance.</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collaborate with financial consultants to develop and implement more complex financial strategies, including growth planning, risk management, and investment opportunities .</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Understanding of how to integrate financial consultancy support with ongoing business operations, utilizing expert advice to enhance decision-making and financial management. </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915ACA33-4821-03D9-038D-5622002488FB}"/>
              </a:ext>
            </a:extLst>
          </p:cNvPr>
          <p:cNvSpPr txBox="1"/>
          <p:nvPr/>
        </p:nvSpPr>
        <p:spPr>
          <a:xfrm>
            <a:off x="2821766" y="6555218"/>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70" name="Graphic 11">
            <a:extLst>
              <a:ext uri="{FF2B5EF4-FFF2-40B4-BE49-F238E27FC236}">
                <a16:creationId xmlns:a16="http://schemas.microsoft.com/office/drawing/2014/main" id="{08ACDCDF-3641-166C-8FCD-863B063220BE}"/>
              </a:ext>
            </a:extLst>
          </p:cNvPr>
          <p:cNvGrpSpPr/>
          <p:nvPr/>
        </p:nvGrpSpPr>
        <p:grpSpPr>
          <a:xfrm>
            <a:off x="2856276" y="6659392"/>
            <a:ext cx="584807" cy="179396"/>
            <a:chOff x="5525753" y="6932880"/>
            <a:chExt cx="584807" cy="179396"/>
          </a:xfrm>
          <a:solidFill>
            <a:srgbClr val="0C2D45"/>
          </a:solidFill>
        </p:grpSpPr>
        <p:grpSp>
          <p:nvGrpSpPr>
            <p:cNvPr id="71" name="Graphic 11">
              <a:extLst>
                <a:ext uri="{FF2B5EF4-FFF2-40B4-BE49-F238E27FC236}">
                  <a16:creationId xmlns:a16="http://schemas.microsoft.com/office/drawing/2014/main" id="{0EA5AE1B-4E39-7392-202D-D468DD4204EA}"/>
                </a:ext>
              </a:extLst>
            </p:cNvPr>
            <p:cNvGrpSpPr/>
            <p:nvPr/>
          </p:nvGrpSpPr>
          <p:grpSpPr>
            <a:xfrm>
              <a:off x="5728754" y="6933470"/>
              <a:ext cx="178805" cy="178806"/>
              <a:chOff x="5728754" y="6933470"/>
              <a:chExt cx="178805" cy="178806"/>
            </a:xfrm>
            <a:grpFill/>
          </p:grpSpPr>
          <p:sp>
            <p:nvSpPr>
              <p:cNvPr id="76" name="Freeform 75">
                <a:extLst>
                  <a:ext uri="{FF2B5EF4-FFF2-40B4-BE49-F238E27FC236}">
                    <a16:creationId xmlns:a16="http://schemas.microsoft.com/office/drawing/2014/main" id="{49675C55-3C77-12EA-0542-8CD277516007}"/>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986631E-2787-44B5-17D4-E677DE69E706}"/>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72" name="Freeform 71">
              <a:extLst>
                <a:ext uri="{FF2B5EF4-FFF2-40B4-BE49-F238E27FC236}">
                  <a16:creationId xmlns:a16="http://schemas.microsoft.com/office/drawing/2014/main" id="{B81790E6-7518-AD78-5835-9C75C662FB6E}"/>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73" name="Graphic 11">
              <a:extLst>
                <a:ext uri="{FF2B5EF4-FFF2-40B4-BE49-F238E27FC236}">
                  <a16:creationId xmlns:a16="http://schemas.microsoft.com/office/drawing/2014/main" id="{92EED298-1B34-7C17-9113-9CE477B09061}"/>
                </a:ext>
              </a:extLst>
            </p:cNvPr>
            <p:cNvGrpSpPr/>
            <p:nvPr/>
          </p:nvGrpSpPr>
          <p:grpSpPr>
            <a:xfrm>
              <a:off x="5525753" y="6932880"/>
              <a:ext cx="179396" cy="179396"/>
              <a:chOff x="5525753" y="6932880"/>
              <a:chExt cx="179396" cy="179396"/>
            </a:xfrm>
            <a:grpFill/>
          </p:grpSpPr>
          <p:sp>
            <p:nvSpPr>
              <p:cNvPr id="74" name="Freeform 73">
                <a:extLst>
                  <a:ext uri="{FF2B5EF4-FFF2-40B4-BE49-F238E27FC236}">
                    <a16:creationId xmlns:a16="http://schemas.microsoft.com/office/drawing/2014/main" id="{CDEA298A-0C48-37F7-87F4-821D8B8DDAC2}"/>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E7CE3AFA-2ABC-B036-B1C4-9E7BD5D29F22}"/>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78" name="TextBox 77">
            <a:extLst>
              <a:ext uri="{FF2B5EF4-FFF2-40B4-BE49-F238E27FC236}">
                <a16:creationId xmlns:a16="http://schemas.microsoft.com/office/drawing/2014/main" id="{5BDE64DC-7FEA-6150-2766-0263F0D661D7}"/>
              </a:ext>
            </a:extLst>
          </p:cNvPr>
          <p:cNvSpPr txBox="1"/>
          <p:nvPr/>
        </p:nvSpPr>
        <p:spPr>
          <a:xfrm>
            <a:off x="5194454" y="7005095"/>
            <a:ext cx="2058487" cy="3338735"/>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Expertise in leveraging financial consultancy support to drive business innovation, scalability, and sustainability, aligning with the financial landscape and challenges faced by founders.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build lasting relationships with financial consultants and institutions, fostering collaboration, trust, and mutual understanding of goals and constraints unique to entrepreneurship.</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Capability to mentor &amp; guide other founders in finding and utilizing financial consultancy support, contributing to a supportive ecosystem that recognizes &amp; addresses the unique financial needs of entrepreneurs.</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cxnSp>
        <p:nvCxnSpPr>
          <p:cNvPr id="79" name="Straight Connector 78">
            <a:extLst>
              <a:ext uri="{FF2B5EF4-FFF2-40B4-BE49-F238E27FC236}">
                <a16:creationId xmlns:a16="http://schemas.microsoft.com/office/drawing/2014/main" id="{8DDAC437-3F9B-88E9-7F01-5CE59369C6F5}"/>
              </a:ext>
            </a:extLst>
          </p:cNvPr>
          <p:cNvCxnSpPr>
            <a:cxnSpLocks/>
          </p:cNvCxnSpPr>
          <p:nvPr/>
        </p:nvCxnSpPr>
        <p:spPr>
          <a:xfrm>
            <a:off x="20570" y="10202765"/>
            <a:ext cx="7065318"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6E581A8C-2A7A-C2A7-958C-DC94E0308B4D}"/>
              </a:ext>
            </a:extLst>
          </p:cNvPr>
          <p:cNvSpPr txBox="1"/>
          <p:nvPr/>
        </p:nvSpPr>
        <p:spPr>
          <a:xfrm>
            <a:off x="5194454" y="6555218"/>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81" name="Graphic 11">
            <a:extLst>
              <a:ext uri="{FF2B5EF4-FFF2-40B4-BE49-F238E27FC236}">
                <a16:creationId xmlns:a16="http://schemas.microsoft.com/office/drawing/2014/main" id="{B436AAF7-C2E4-AB7D-610F-B54F13FFF835}"/>
              </a:ext>
            </a:extLst>
          </p:cNvPr>
          <p:cNvGrpSpPr/>
          <p:nvPr/>
        </p:nvGrpSpPr>
        <p:grpSpPr>
          <a:xfrm>
            <a:off x="5214416" y="6659392"/>
            <a:ext cx="584807" cy="179396"/>
            <a:chOff x="6392638" y="6932880"/>
            <a:chExt cx="584807" cy="179396"/>
          </a:xfrm>
          <a:solidFill>
            <a:srgbClr val="915F9E"/>
          </a:solidFill>
        </p:grpSpPr>
        <p:grpSp>
          <p:nvGrpSpPr>
            <p:cNvPr id="85" name="Graphic 11">
              <a:extLst>
                <a:ext uri="{FF2B5EF4-FFF2-40B4-BE49-F238E27FC236}">
                  <a16:creationId xmlns:a16="http://schemas.microsoft.com/office/drawing/2014/main" id="{68C437EE-883B-8574-2FA7-DCE067B95B8C}"/>
                </a:ext>
              </a:extLst>
            </p:cNvPr>
            <p:cNvGrpSpPr/>
            <p:nvPr/>
          </p:nvGrpSpPr>
          <p:grpSpPr>
            <a:xfrm>
              <a:off x="6595639" y="6933470"/>
              <a:ext cx="178806" cy="178806"/>
              <a:chOff x="6595639" y="6933470"/>
              <a:chExt cx="178806" cy="178806"/>
            </a:xfrm>
            <a:grpFill/>
          </p:grpSpPr>
          <p:sp>
            <p:nvSpPr>
              <p:cNvPr id="92" name="Freeform 91">
                <a:extLst>
                  <a:ext uri="{FF2B5EF4-FFF2-40B4-BE49-F238E27FC236}">
                    <a16:creationId xmlns:a16="http://schemas.microsoft.com/office/drawing/2014/main" id="{CAF92FCA-B680-639A-0404-9EDDB0B80F62}"/>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B9EC7EB2-A2AB-4833-AF51-C9C70A8B4014}"/>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86" name="Graphic 11">
              <a:extLst>
                <a:ext uri="{FF2B5EF4-FFF2-40B4-BE49-F238E27FC236}">
                  <a16:creationId xmlns:a16="http://schemas.microsoft.com/office/drawing/2014/main" id="{1CE50D31-BCAF-3FF3-8A3F-5CFF8F97155E}"/>
                </a:ext>
              </a:extLst>
            </p:cNvPr>
            <p:cNvGrpSpPr/>
            <p:nvPr/>
          </p:nvGrpSpPr>
          <p:grpSpPr>
            <a:xfrm>
              <a:off x="6798050" y="6933470"/>
              <a:ext cx="179395" cy="178806"/>
              <a:chOff x="6798050" y="6933470"/>
              <a:chExt cx="179395" cy="178806"/>
            </a:xfrm>
            <a:grpFill/>
          </p:grpSpPr>
          <p:sp>
            <p:nvSpPr>
              <p:cNvPr id="90" name="Freeform 89">
                <a:extLst>
                  <a:ext uri="{FF2B5EF4-FFF2-40B4-BE49-F238E27FC236}">
                    <a16:creationId xmlns:a16="http://schemas.microsoft.com/office/drawing/2014/main" id="{0723D441-5867-FDDD-9CCF-4634715DBB4F}"/>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A55B215-E8D7-CD0D-1D42-C1504C40BDDC}"/>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87" name="Graphic 11">
              <a:extLst>
                <a:ext uri="{FF2B5EF4-FFF2-40B4-BE49-F238E27FC236}">
                  <a16:creationId xmlns:a16="http://schemas.microsoft.com/office/drawing/2014/main" id="{2FBB82BC-503C-B711-D7FD-E253E9A81130}"/>
                </a:ext>
              </a:extLst>
            </p:cNvPr>
            <p:cNvGrpSpPr/>
            <p:nvPr/>
          </p:nvGrpSpPr>
          <p:grpSpPr>
            <a:xfrm>
              <a:off x="6392638" y="6932880"/>
              <a:ext cx="179396" cy="179396"/>
              <a:chOff x="6392638" y="6932880"/>
              <a:chExt cx="179396" cy="179396"/>
            </a:xfrm>
            <a:grpFill/>
          </p:grpSpPr>
          <p:sp>
            <p:nvSpPr>
              <p:cNvPr id="88" name="Freeform 87">
                <a:extLst>
                  <a:ext uri="{FF2B5EF4-FFF2-40B4-BE49-F238E27FC236}">
                    <a16:creationId xmlns:a16="http://schemas.microsoft.com/office/drawing/2014/main" id="{1EBA4489-E64C-805C-3774-1A1EB1F7A1EF}"/>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65F7D7EB-6AC7-FC34-BBED-2270DDFEDC2D}"/>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94" name="Straight Connector 93">
            <a:extLst>
              <a:ext uri="{FF2B5EF4-FFF2-40B4-BE49-F238E27FC236}">
                <a16:creationId xmlns:a16="http://schemas.microsoft.com/office/drawing/2014/main" id="{78094FDE-41A6-BD9B-CF33-19583994D73C}"/>
              </a:ext>
            </a:extLst>
          </p:cNvPr>
          <p:cNvCxnSpPr>
            <a:cxnSpLocks/>
          </p:cNvCxnSpPr>
          <p:nvPr/>
        </p:nvCxnSpPr>
        <p:spPr>
          <a:xfrm flipV="1">
            <a:off x="2676038" y="6756831"/>
            <a:ext cx="0" cy="338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5EC24F5-F0B8-670E-07A9-1C201D2949A7}"/>
              </a:ext>
            </a:extLst>
          </p:cNvPr>
          <p:cNvCxnSpPr>
            <a:cxnSpLocks/>
          </p:cNvCxnSpPr>
          <p:nvPr/>
        </p:nvCxnSpPr>
        <p:spPr>
          <a:xfrm flipV="1">
            <a:off x="5038861" y="6756831"/>
            <a:ext cx="0" cy="338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71F984D-067B-F0A8-4A6A-94B6097A967A}"/>
              </a:ext>
            </a:extLst>
          </p:cNvPr>
          <p:cNvCxnSpPr>
            <a:cxnSpLocks/>
          </p:cNvCxnSpPr>
          <p:nvPr/>
        </p:nvCxnSpPr>
        <p:spPr>
          <a:xfrm flipV="1">
            <a:off x="319925" y="6256356"/>
            <a:ext cx="0" cy="500474"/>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4F7DBB2-9537-576D-5DEA-507C3B6AF835}"/>
              </a:ext>
            </a:extLst>
          </p:cNvPr>
          <p:cNvSpPr txBox="1"/>
          <p:nvPr/>
        </p:nvSpPr>
        <p:spPr>
          <a:xfrm>
            <a:off x="241377" y="6178433"/>
            <a:ext cx="4434265" cy="338554"/>
          </a:xfrm>
          <a:prstGeom prst="rect">
            <a:avLst/>
          </a:prstGeom>
          <a:noFill/>
        </p:spPr>
        <p:txBody>
          <a:bodyPr wrap="square">
            <a:spAutoFit/>
          </a:bodyPr>
          <a:lstStyle/>
          <a:p>
            <a:pPr>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	Financial Consulting and Collaboration</a:t>
            </a:r>
            <a:r>
              <a:rPr lang="en-US" sz="1600" b="1" dirty="0">
                <a:solidFill>
                  <a:srgbClr val="7ABB57"/>
                </a:solidFill>
                <a:highlight>
                  <a:srgbClr val="7ABB57"/>
                </a:highlight>
                <a:latin typeface="Calibri" panose="020F0502020204030204" pitchFamily="34" charset="0"/>
                <a:cs typeface="Calibri" panose="020F0502020204030204" pitchFamily="34" charset="0"/>
              </a:rPr>
              <a:t>.</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110" name="Slide Number Placeholder 4">
            <a:extLst>
              <a:ext uri="{FF2B5EF4-FFF2-40B4-BE49-F238E27FC236}">
                <a16:creationId xmlns:a16="http://schemas.microsoft.com/office/drawing/2014/main" id="{367B5C9F-7367-E447-49DF-57E9DB59443E}"/>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33</a:t>
            </a:fld>
            <a:endParaRPr lang="en-US" dirty="0"/>
          </a:p>
        </p:txBody>
      </p:sp>
      <p:grpSp>
        <p:nvGrpSpPr>
          <p:cNvPr id="7" name="Graphic 3">
            <a:extLst>
              <a:ext uri="{FF2B5EF4-FFF2-40B4-BE49-F238E27FC236}">
                <a16:creationId xmlns:a16="http://schemas.microsoft.com/office/drawing/2014/main" id="{A6B9E866-9AFD-BA77-1935-358F7B058FEB}"/>
              </a:ext>
            </a:extLst>
          </p:cNvPr>
          <p:cNvGrpSpPr/>
          <p:nvPr/>
        </p:nvGrpSpPr>
        <p:grpSpPr>
          <a:xfrm>
            <a:off x="6364611" y="255157"/>
            <a:ext cx="782753" cy="866902"/>
            <a:chOff x="2453684" y="1880578"/>
            <a:chExt cx="1089670" cy="1206815"/>
          </a:xfrm>
          <a:solidFill>
            <a:srgbClr val="0C2D45"/>
          </a:solidFill>
        </p:grpSpPr>
        <p:sp>
          <p:nvSpPr>
            <p:cNvPr id="8" name="Freeform 7">
              <a:extLst>
                <a:ext uri="{FF2B5EF4-FFF2-40B4-BE49-F238E27FC236}">
                  <a16:creationId xmlns:a16="http://schemas.microsoft.com/office/drawing/2014/main" id="{DBF869C1-BAEE-77BA-1487-E26F05A032D9}"/>
                </a:ext>
              </a:extLst>
            </p:cNvPr>
            <p:cNvSpPr/>
            <p:nvPr/>
          </p:nvSpPr>
          <p:spPr>
            <a:xfrm>
              <a:off x="2463532" y="2012230"/>
              <a:ext cx="1079822" cy="1075163"/>
            </a:xfrm>
            <a:custGeom>
              <a:avLst/>
              <a:gdLst>
                <a:gd name="connsiteX0" fmla="*/ 1054346 w 1079822"/>
                <a:gd name="connsiteY0" fmla="*/ 496440 h 1075163"/>
                <a:gd name="connsiteX1" fmla="*/ 936407 w 1079822"/>
                <a:gd name="connsiteY1" fmla="*/ 493697 h 1075163"/>
                <a:gd name="connsiteX2" fmla="*/ 936407 w 1079822"/>
                <a:gd name="connsiteY2" fmla="*/ 202965 h 1075163"/>
                <a:gd name="connsiteX3" fmla="*/ 919950 w 1079822"/>
                <a:gd name="connsiteY3" fmla="*/ 186508 h 1075163"/>
                <a:gd name="connsiteX4" fmla="*/ 903494 w 1079822"/>
                <a:gd name="connsiteY4" fmla="*/ 202965 h 1075163"/>
                <a:gd name="connsiteX5" fmla="*/ 903494 w 1079822"/>
                <a:gd name="connsiteY5" fmla="*/ 518382 h 1075163"/>
                <a:gd name="connsiteX6" fmla="*/ 782812 w 1079822"/>
                <a:gd name="connsiteY6" fmla="*/ 600665 h 1075163"/>
                <a:gd name="connsiteX7" fmla="*/ 782812 w 1079822"/>
                <a:gd name="connsiteY7" fmla="*/ 79540 h 1075163"/>
                <a:gd name="connsiteX8" fmla="*/ 826696 w 1079822"/>
                <a:gd name="connsiteY8" fmla="*/ 35656 h 1075163"/>
                <a:gd name="connsiteX9" fmla="*/ 859610 w 1079822"/>
                <a:gd name="connsiteY9" fmla="*/ 35656 h 1075163"/>
                <a:gd name="connsiteX10" fmla="*/ 903494 w 1079822"/>
                <a:gd name="connsiteY10" fmla="*/ 79540 h 1075163"/>
                <a:gd name="connsiteX11" fmla="*/ 903494 w 1079822"/>
                <a:gd name="connsiteY11" fmla="*/ 131653 h 1075163"/>
                <a:gd name="connsiteX12" fmla="*/ 919950 w 1079822"/>
                <a:gd name="connsiteY12" fmla="*/ 148109 h 1075163"/>
                <a:gd name="connsiteX13" fmla="*/ 936407 w 1079822"/>
                <a:gd name="connsiteY13" fmla="*/ 131653 h 1075163"/>
                <a:gd name="connsiteX14" fmla="*/ 936407 w 1079822"/>
                <a:gd name="connsiteY14" fmla="*/ 79540 h 1075163"/>
                <a:gd name="connsiteX15" fmla="*/ 856867 w 1079822"/>
                <a:gd name="connsiteY15" fmla="*/ 0 h 1075163"/>
                <a:gd name="connsiteX16" fmla="*/ 823954 w 1079822"/>
                <a:gd name="connsiteY16" fmla="*/ 0 h 1075163"/>
                <a:gd name="connsiteX17" fmla="*/ 744413 w 1079822"/>
                <a:gd name="connsiteY17" fmla="*/ 79540 h 1075163"/>
                <a:gd name="connsiteX18" fmla="*/ 744413 w 1079822"/>
                <a:gd name="connsiteY18" fmla="*/ 614379 h 1075163"/>
                <a:gd name="connsiteX19" fmla="*/ 711500 w 1079822"/>
                <a:gd name="connsiteY19" fmla="*/ 619864 h 1075163"/>
                <a:gd name="connsiteX20" fmla="*/ 711500 w 1079822"/>
                <a:gd name="connsiteY20" fmla="*/ 249592 h 1075163"/>
                <a:gd name="connsiteX21" fmla="*/ 631960 w 1079822"/>
                <a:gd name="connsiteY21" fmla="*/ 170052 h 1075163"/>
                <a:gd name="connsiteX22" fmla="*/ 601789 w 1079822"/>
                <a:gd name="connsiteY22" fmla="*/ 170052 h 1075163"/>
                <a:gd name="connsiteX23" fmla="*/ 522249 w 1079822"/>
                <a:gd name="connsiteY23" fmla="*/ 249592 h 1075163"/>
                <a:gd name="connsiteX24" fmla="*/ 522249 w 1079822"/>
                <a:gd name="connsiteY24" fmla="*/ 430614 h 1075163"/>
                <a:gd name="connsiteX25" fmla="*/ 489336 w 1079822"/>
                <a:gd name="connsiteY25" fmla="*/ 447070 h 1075163"/>
                <a:gd name="connsiteX26" fmla="*/ 489336 w 1079822"/>
                <a:gd name="connsiteY26" fmla="*/ 386730 h 1075163"/>
                <a:gd name="connsiteX27" fmla="*/ 418024 w 1079822"/>
                <a:gd name="connsiteY27" fmla="*/ 315418 h 1075163"/>
                <a:gd name="connsiteX28" fmla="*/ 371397 w 1079822"/>
                <a:gd name="connsiteY28" fmla="*/ 315418 h 1075163"/>
                <a:gd name="connsiteX29" fmla="*/ 300085 w 1079822"/>
                <a:gd name="connsiteY29" fmla="*/ 386730 h 1075163"/>
                <a:gd name="connsiteX30" fmla="*/ 300085 w 1079822"/>
                <a:gd name="connsiteY30" fmla="*/ 548552 h 1075163"/>
                <a:gd name="connsiteX31" fmla="*/ 242487 w 1079822"/>
                <a:gd name="connsiteY31" fmla="*/ 578723 h 1075163"/>
                <a:gd name="connsiteX32" fmla="*/ 80663 w 1079822"/>
                <a:gd name="connsiteY32" fmla="*/ 625350 h 1075163"/>
                <a:gd name="connsiteX33" fmla="*/ 14837 w 1079822"/>
                <a:gd name="connsiteY33" fmla="*/ 677463 h 1075163"/>
                <a:gd name="connsiteX34" fmla="*/ 3866 w 1079822"/>
                <a:gd name="connsiteY34" fmla="*/ 759745 h 1075163"/>
                <a:gd name="connsiteX35" fmla="*/ 23066 w 1079822"/>
                <a:gd name="connsiteY35" fmla="*/ 828315 h 1075163"/>
                <a:gd name="connsiteX36" fmla="*/ 45007 w 1079822"/>
                <a:gd name="connsiteY36" fmla="*/ 842028 h 1075163"/>
                <a:gd name="connsiteX37" fmla="*/ 58721 w 1079822"/>
                <a:gd name="connsiteY37" fmla="*/ 820086 h 1075163"/>
                <a:gd name="connsiteX38" fmla="*/ 39522 w 1079822"/>
                <a:gd name="connsiteY38" fmla="*/ 751517 h 1075163"/>
                <a:gd name="connsiteX39" fmla="*/ 91635 w 1079822"/>
                <a:gd name="connsiteY39" fmla="*/ 658263 h 1075163"/>
                <a:gd name="connsiteX40" fmla="*/ 239744 w 1079822"/>
                <a:gd name="connsiteY40" fmla="*/ 617122 h 1075163"/>
                <a:gd name="connsiteX41" fmla="*/ 352198 w 1079822"/>
                <a:gd name="connsiteY41" fmla="*/ 913340 h 1075163"/>
                <a:gd name="connsiteX42" fmla="*/ 300085 w 1079822"/>
                <a:gd name="connsiteY42" fmla="*/ 1012080 h 1075163"/>
                <a:gd name="connsiteX43" fmla="*/ 187632 w 1079822"/>
                <a:gd name="connsiteY43" fmla="*/ 1036764 h 1075163"/>
                <a:gd name="connsiteX44" fmla="*/ 99863 w 1079822"/>
                <a:gd name="connsiteY44" fmla="*/ 984652 h 1075163"/>
                <a:gd name="connsiteX45" fmla="*/ 77921 w 1079822"/>
                <a:gd name="connsiteY45" fmla="*/ 896884 h 1075163"/>
                <a:gd name="connsiteX46" fmla="*/ 55979 w 1079822"/>
                <a:gd name="connsiteY46" fmla="*/ 883170 h 1075163"/>
                <a:gd name="connsiteX47" fmla="*/ 42265 w 1079822"/>
                <a:gd name="connsiteY47" fmla="*/ 905112 h 1075163"/>
                <a:gd name="connsiteX48" fmla="*/ 64207 w 1079822"/>
                <a:gd name="connsiteY48" fmla="*/ 992880 h 1075163"/>
                <a:gd name="connsiteX49" fmla="*/ 168432 w 1079822"/>
                <a:gd name="connsiteY49" fmla="*/ 1075163 h 1075163"/>
                <a:gd name="connsiteX50" fmla="*/ 305570 w 1079822"/>
                <a:gd name="connsiteY50" fmla="*/ 1047736 h 1075163"/>
                <a:gd name="connsiteX51" fmla="*/ 376882 w 1079822"/>
                <a:gd name="connsiteY51" fmla="*/ 992880 h 1075163"/>
                <a:gd name="connsiteX52" fmla="*/ 387853 w 1079822"/>
                <a:gd name="connsiteY52" fmla="*/ 918825 h 1075163"/>
                <a:gd name="connsiteX53" fmla="*/ 774584 w 1079822"/>
                <a:gd name="connsiteY53" fmla="*/ 825572 h 1075163"/>
                <a:gd name="connsiteX54" fmla="*/ 862352 w 1079822"/>
                <a:gd name="connsiteY54" fmla="*/ 781687 h 1075163"/>
                <a:gd name="connsiteX55" fmla="*/ 1051603 w 1079822"/>
                <a:gd name="connsiteY55" fmla="*/ 628093 h 1075163"/>
                <a:gd name="connsiteX56" fmla="*/ 1054346 w 1079822"/>
                <a:gd name="connsiteY56" fmla="*/ 496440 h 1075163"/>
                <a:gd name="connsiteX57" fmla="*/ 1054346 w 1079822"/>
                <a:gd name="connsiteY57" fmla="*/ 496440 h 1075163"/>
                <a:gd name="connsiteX58" fmla="*/ 599047 w 1079822"/>
                <a:gd name="connsiteY58" fmla="*/ 202965 h 1075163"/>
                <a:gd name="connsiteX59" fmla="*/ 629217 w 1079822"/>
                <a:gd name="connsiteY59" fmla="*/ 202965 h 1075163"/>
                <a:gd name="connsiteX60" fmla="*/ 673101 w 1079822"/>
                <a:gd name="connsiteY60" fmla="*/ 246849 h 1075163"/>
                <a:gd name="connsiteX61" fmla="*/ 673101 w 1079822"/>
                <a:gd name="connsiteY61" fmla="*/ 619864 h 1075163"/>
                <a:gd name="connsiteX62" fmla="*/ 560648 w 1079822"/>
                <a:gd name="connsiteY62" fmla="*/ 619864 h 1075163"/>
                <a:gd name="connsiteX63" fmla="*/ 557905 w 1079822"/>
                <a:gd name="connsiteY63" fmla="*/ 611636 h 1075163"/>
                <a:gd name="connsiteX64" fmla="*/ 590818 w 1079822"/>
                <a:gd name="connsiteY64" fmla="*/ 586951 h 1075163"/>
                <a:gd name="connsiteX65" fmla="*/ 648416 w 1079822"/>
                <a:gd name="connsiteY65" fmla="*/ 488212 h 1075163"/>
                <a:gd name="connsiteX66" fmla="*/ 620989 w 1079822"/>
                <a:gd name="connsiteY66" fmla="*/ 416900 h 1075163"/>
                <a:gd name="connsiteX67" fmla="*/ 552419 w 1079822"/>
                <a:gd name="connsiteY67" fmla="*/ 408672 h 1075163"/>
                <a:gd name="connsiteX68" fmla="*/ 552419 w 1079822"/>
                <a:gd name="connsiteY68" fmla="*/ 249592 h 1075163"/>
                <a:gd name="connsiteX69" fmla="*/ 599047 w 1079822"/>
                <a:gd name="connsiteY69" fmla="*/ 202965 h 1075163"/>
                <a:gd name="connsiteX70" fmla="*/ 599047 w 1079822"/>
                <a:gd name="connsiteY70" fmla="*/ 202965 h 1075163"/>
                <a:gd name="connsiteX71" fmla="*/ 332998 w 1079822"/>
                <a:gd name="connsiteY71" fmla="*/ 386730 h 1075163"/>
                <a:gd name="connsiteX72" fmla="*/ 368654 w 1079822"/>
                <a:gd name="connsiteY72" fmla="*/ 351074 h 1075163"/>
                <a:gd name="connsiteX73" fmla="*/ 415281 w 1079822"/>
                <a:gd name="connsiteY73" fmla="*/ 351074 h 1075163"/>
                <a:gd name="connsiteX74" fmla="*/ 450937 w 1079822"/>
                <a:gd name="connsiteY74" fmla="*/ 386730 h 1075163"/>
                <a:gd name="connsiteX75" fmla="*/ 450937 w 1079822"/>
                <a:gd name="connsiteY75" fmla="*/ 466270 h 1075163"/>
                <a:gd name="connsiteX76" fmla="*/ 330255 w 1079822"/>
                <a:gd name="connsiteY76" fmla="*/ 529353 h 1075163"/>
                <a:gd name="connsiteX77" fmla="*/ 332998 w 1079822"/>
                <a:gd name="connsiteY77" fmla="*/ 386730 h 1075163"/>
                <a:gd name="connsiteX78" fmla="*/ 332998 w 1079822"/>
                <a:gd name="connsiteY78" fmla="*/ 386730 h 1075163"/>
                <a:gd name="connsiteX79" fmla="*/ 1024176 w 1079822"/>
                <a:gd name="connsiteY79" fmla="*/ 595180 h 1075163"/>
                <a:gd name="connsiteX80" fmla="*/ 834924 w 1079822"/>
                <a:gd name="connsiteY80" fmla="*/ 748774 h 1075163"/>
                <a:gd name="connsiteX81" fmla="*/ 760870 w 1079822"/>
                <a:gd name="connsiteY81" fmla="*/ 784430 h 1075163"/>
                <a:gd name="connsiteX82" fmla="*/ 371397 w 1079822"/>
                <a:gd name="connsiteY82" fmla="*/ 880427 h 1075163"/>
                <a:gd name="connsiteX83" fmla="*/ 267172 w 1079822"/>
                <a:gd name="connsiteY83" fmla="*/ 600665 h 1075163"/>
                <a:gd name="connsiteX84" fmla="*/ 566133 w 1079822"/>
                <a:gd name="connsiteY84" fmla="*/ 441585 h 1075163"/>
                <a:gd name="connsiteX85" fmla="*/ 601789 w 1079822"/>
                <a:gd name="connsiteY85" fmla="*/ 444328 h 1075163"/>
                <a:gd name="connsiteX86" fmla="*/ 615503 w 1079822"/>
                <a:gd name="connsiteY86" fmla="*/ 479983 h 1075163"/>
                <a:gd name="connsiteX87" fmla="*/ 568876 w 1079822"/>
                <a:gd name="connsiteY87" fmla="*/ 559524 h 1075163"/>
                <a:gd name="connsiteX88" fmla="*/ 535963 w 1079822"/>
                <a:gd name="connsiteY88" fmla="*/ 584208 h 1075163"/>
                <a:gd name="connsiteX89" fmla="*/ 524992 w 1079822"/>
                <a:gd name="connsiteY89" fmla="*/ 628093 h 1075163"/>
                <a:gd name="connsiteX90" fmla="*/ 563391 w 1079822"/>
                <a:gd name="connsiteY90" fmla="*/ 655520 h 1075163"/>
                <a:gd name="connsiteX91" fmla="*/ 692301 w 1079822"/>
                <a:gd name="connsiteY91" fmla="*/ 655520 h 1075163"/>
                <a:gd name="connsiteX92" fmla="*/ 692301 w 1079822"/>
                <a:gd name="connsiteY92" fmla="*/ 655520 h 1075163"/>
                <a:gd name="connsiteX93" fmla="*/ 818468 w 1079822"/>
                <a:gd name="connsiteY93" fmla="*/ 614379 h 1075163"/>
                <a:gd name="connsiteX94" fmla="*/ 961092 w 1079822"/>
                <a:gd name="connsiteY94" fmla="*/ 512897 h 1075163"/>
                <a:gd name="connsiteX95" fmla="*/ 1024176 w 1079822"/>
                <a:gd name="connsiteY95" fmla="*/ 518382 h 1075163"/>
                <a:gd name="connsiteX96" fmla="*/ 1024176 w 1079822"/>
                <a:gd name="connsiteY96" fmla="*/ 595180 h 1075163"/>
                <a:gd name="connsiteX97" fmla="*/ 1024176 w 1079822"/>
                <a:gd name="connsiteY97" fmla="*/ 595180 h 10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79822" h="1075163">
                  <a:moveTo>
                    <a:pt x="1054346" y="496440"/>
                  </a:moveTo>
                  <a:cubicBezTo>
                    <a:pt x="999490" y="441585"/>
                    <a:pt x="936407" y="493697"/>
                    <a:pt x="936407" y="493697"/>
                  </a:cubicBezTo>
                  <a:lnTo>
                    <a:pt x="936407" y="202965"/>
                  </a:lnTo>
                  <a:cubicBezTo>
                    <a:pt x="936407" y="191993"/>
                    <a:pt x="928179" y="186508"/>
                    <a:pt x="919950" y="186508"/>
                  </a:cubicBezTo>
                  <a:cubicBezTo>
                    <a:pt x="908979" y="186508"/>
                    <a:pt x="903494" y="194736"/>
                    <a:pt x="903494" y="202965"/>
                  </a:cubicBezTo>
                  <a:lnTo>
                    <a:pt x="903494" y="518382"/>
                  </a:lnTo>
                  <a:cubicBezTo>
                    <a:pt x="903494" y="518382"/>
                    <a:pt x="818468" y="584208"/>
                    <a:pt x="782812" y="600665"/>
                  </a:cubicBezTo>
                  <a:lnTo>
                    <a:pt x="782812" y="79540"/>
                  </a:lnTo>
                  <a:cubicBezTo>
                    <a:pt x="782812" y="54855"/>
                    <a:pt x="802011" y="35656"/>
                    <a:pt x="826696" y="35656"/>
                  </a:cubicBezTo>
                  <a:lnTo>
                    <a:pt x="859610" y="35656"/>
                  </a:lnTo>
                  <a:cubicBezTo>
                    <a:pt x="884294" y="35656"/>
                    <a:pt x="903494" y="54855"/>
                    <a:pt x="903494" y="79540"/>
                  </a:cubicBezTo>
                  <a:lnTo>
                    <a:pt x="903494" y="131653"/>
                  </a:lnTo>
                  <a:cubicBezTo>
                    <a:pt x="903494" y="142624"/>
                    <a:pt x="911722" y="148109"/>
                    <a:pt x="919950" y="148109"/>
                  </a:cubicBezTo>
                  <a:cubicBezTo>
                    <a:pt x="930921" y="148109"/>
                    <a:pt x="936407" y="139881"/>
                    <a:pt x="936407" y="131653"/>
                  </a:cubicBezTo>
                  <a:lnTo>
                    <a:pt x="936407" y="79540"/>
                  </a:lnTo>
                  <a:cubicBezTo>
                    <a:pt x="936407" y="35656"/>
                    <a:pt x="900751" y="0"/>
                    <a:pt x="856867" y="0"/>
                  </a:cubicBezTo>
                  <a:lnTo>
                    <a:pt x="823954" y="0"/>
                  </a:lnTo>
                  <a:cubicBezTo>
                    <a:pt x="780069" y="0"/>
                    <a:pt x="744413" y="35656"/>
                    <a:pt x="744413" y="79540"/>
                  </a:cubicBezTo>
                  <a:lnTo>
                    <a:pt x="744413" y="614379"/>
                  </a:lnTo>
                  <a:cubicBezTo>
                    <a:pt x="733442" y="617122"/>
                    <a:pt x="722471" y="619864"/>
                    <a:pt x="711500" y="619864"/>
                  </a:cubicBezTo>
                  <a:lnTo>
                    <a:pt x="711500" y="249592"/>
                  </a:lnTo>
                  <a:cubicBezTo>
                    <a:pt x="711500" y="205707"/>
                    <a:pt x="675844" y="170052"/>
                    <a:pt x="631960" y="170052"/>
                  </a:cubicBezTo>
                  <a:lnTo>
                    <a:pt x="601789" y="170052"/>
                  </a:lnTo>
                  <a:cubicBezTo>
                    <a:pt x="557905" y="170052"/>
                    <a:pt x="522249" y="205707"/>
                    <a:pt x="522249" y="249592"/>
                  </a:cubicBezTo>
                  <a:lnTo>
                    <a:pt x="522249" y="430614"/>
                  </a:lnTo>
                  <a:lnTo>
                    <a:pt x="489336" y="447070"/>
                  </a:lnTo>
                  <a:lnTo>
                    <a:pt x="489336" y="386730"/>
                  </a:lnTo>
                  <a:cubicBezTo>
                    <a:pt x="489336" y="348331"/>
                    <a:pt x="456422" y="315418"/>
                    <a:pt x="418024" y="315418"/>
                  </a:cubicBezTo>
                  <a:lnTo>
                    <a:pt x="371397" y="315418"/>
                  </a:lnTo>
                  <a:cubicBezTo>
                    <a:pt x="332998" y="315418"/>
                    <a:pt x="300085" y="348331"/>
                    <a:pt x="300085" y="386730"/>
                  </a:cubicBezTo>
                  <a:lnTo>
                    <a:pt x="300085" y="548552"/>
                  </a:lnTo>
                  <a:lnTo>
                    <a:pt x="242487" y="578723"/>
                  </a:lnTo>
                  <a:lnTo>
                    <a:pt x="80663" y="625350"/>
                  </a:lnTo>
                  <a:cubicBezTo>
                    <a:pt x="53236" y="633578"/>
                    <a:pt x="28551" y="652778"/>
                    <a:pt x="14837" y="677463"/>
                  </a:cubicBezTo>
                  <a:cubicBezTo>
                    <a:pt x="1123" y="702147"/>
                    <a:pt x="-4362" y="732318"/>
                    <a:pt x="3866" y="759745"/>
                  </a:cubicBezTo>
                  <a:lnTo>
                    <a:pt x="23066" y="828315"/>
                  </a:lnTo>
                  <a:cubicBezTo>
                    <a:pt x="25808" y="836542"/>
                    <a:pt x="34036" y="842028"/>
                    <a:pt x="45007" y="842028"/>
                  </a:cubicBezTo>
                  <a:cubicBezTo>
                    <a:pt x="53236" y="839285"/>
                    <a:pt x="58721" y="831057"/>
                    <a:pt x="58721" y="820086"/>
                  </a:cubicBezTo>
                  <a:lnTo>
                    <a:pt x="39522" y="751517"/>
                  </a:lnTo>
                  <a:cubicBezTo>
                    <a:pt x="28551" y="710376"/>
                    <a:pt x="53236" y="669234"/>
                    <a:pt x="91635" y="658263"/>
                  </a:cubicBezTo>
                  <a:lnTo>
                    <a:pt x="239744" y="617122"/>
                  </a:lnTo>
                  <a:lnTo>
                    <a:pt x="352198" y="913340"/>
                  </a:lnTo>
                  <a:cubicBezTo>
                    <a:pt x="360426" y="932539"/>
                    <a:pt x="357683" y="990137"/>
                    <a:pt x="300085" y="1012080"/>
                  </a:cubicBezTo>
                  <a:lnTo>
                    <a:pt x="187632" y="1036764"/>
                  </a:lnTo>
                  <a:cubicBezTo>
                    <a:pt x="149233" y="1044993"/>
                    <a:pt x="110834" y="1023050"/>
                    <a:pt x="99863" y="984652"/>
                  </a:cubicBezTo>
                  <a:lnTo>
                    <a:pt x="77921" y="896884"/>
                  </a:lnTo>
                  <a:cubicBezTo>
                    <a:pt x="75178" y="888655"/>
                    <a:pt x="66950" y="883170"/>
                    <a:pt x="55979" y="883170"/>
                  </a:cubicBezTo>
                  <a:cubicBezTo>
                    <a:pt x="47750" y="885912"/>
                    <a:pt x="42265" y="894141"/>
                    <a:pt x="42265" y="905112"/>
                  </a:cubicBezTo>
                  <a:lnTo>
                    <a:pt x="64207" y="992880"/>
                  </a:lnTo>
                  <a:cubicBezTo>
                    <a:pt x="77921" y="1042250"/>
                    <a:pt x="121805" y="1075163"/>
                    <a:pt x="168432" y="1075163"/>
                  </a:cubicBezTo>
                  <a:cubicBezTo>
                    <a:pt x="204088" y="1075163"/>
                    <a:pt x="305570" y="1047736"/>
                    <a:pt x="305570" y="1047736"/>
                  </a:cubicBezTo>
                  <a:cubicBezTo>
                    <a:pt x="335741" y="1039507"/>
                    <a:pt x="363169" y="1020308"/>
                    <a:pt x="376882" y="992880"/>
                  </a:cubicBezTo>
                  <a:cubicBezTo>
                    <a:pt x="387853" y="970938"/>
                    <a:pt x="393339" y="943510"/>
                    <a:pt x="387853" y="918825"/>
                  </a:cubicBezTo>
                  <a:lnTo>
                    <a:pt x="774584" y="825572"/>
                  </a:lnTo>
                  <a:cubicBezTo>
                    <a:pt x="807497" y="817343"/>
                    <a:pt x="837667" y="803629"/>
                    <a:pt x="862352" y="781687"/>
                  </a:cubicBezTo>
                  <a:lnTo>
                    <a:pt x="1051603" y="628093"/>
                  </a:lnTo>
                  <a:cubicBezTo>
                    <a:pt x="1103716" y="570495"/>
                    <a:pt x="1070803" y="512897"/>
                    <a:pt x="1054346" y="496440"/>
                  </a:cubicBezTo>
                  <a:lnTo>
                    <a:pt x="1054346" y="496440"/>
                  </a:lnTo>
                  <a:close/>
                  <a:moveTo>
                    <a:pt x="599047" y="202965"/>
                  </a:moveTo>
                  <a:lnTo>
                    <a:pt x="629217" y="202965"/>
                  </a:lnTo>
                  <a:cubicBezTo>
                    <a:pt x="653902" y="202965"/>
                    <a:pt x="673101" y="222164"/>
                    <a:pt x="673101" y="246849"/>
                  </a:cubicBezTo>
                  <a:lnTo>
                    <a:pt x="673101" y="619864"/>
                  </a:lnTo>
                  <a:lnTo>
                    <a:pt x="560648" y="619864"/>
                  </a:lnTo>
                  <a:cubicBezTo>
                    <a:pt x="549677" y="619864"/>
                    <a:pt x="557905" y="614379"/>
                    <a:pt x="557905" y="611636"/>
                  </a:cubicBezTo>
                  <a:lnTo>
                    <a:pt x="590818" y="586951"/>
                  </a:lnTo>
                  <a:cubicBezTo>
                    <a:pt x="620989" y="562266"/>
                    <a:pt x="640188" y="529353"/>
                    <a:pt x="648416" y="488212"/>
                  </a:cubicBezTo>
                  <a:cubicBezTo>
                    <a:pt x="653902" y="460784"/>
                    <a:pt x="642931" y="433357"/>
                    <a:pt x="620989" y="416900"/>
                  </a:cubicBezTo>
                  <a:cubicBezTo>
                    <a:pt x="601789" y="400443"/>
                    <a:pt x="574362" y="397701"/>
                    <a:pt x="552419" y="408672"/>
                  </a:cubicBezTo>
                  <a:lnTo>
                    <a:pt x="552419" y="249592"/>
                  </a:lnTo>
                  <a:cubicBezTo>
                    <a:pt x="555162" y="224907"/>
                    <a:pt x="574362" y="202965"/>
                    <a:pt x="599047" y="202965"/>
                  </a:cubicBezTo>
                  <a:lnTo>
                    <a:pt x="599047" y="202965"/>
                  </a:lnTo>
                  <a:close/>
                  <a:moveTo>
                    <a:pt x="332998" y="386730"/>
                  </a:moveTo>
                  <a:cubicBezTo>
                    <a:pt x="332998" y="367530"/>
                    <a:pt x="349455" y="351074"/>
                    <a:pt x="368654" y="351074"/>
                  </a:cubicBezTo>
                  <a:lnTo>
                    <a:pt x="415281" y="351074"/>
                  </a:lnTo>
                  <a:cubicBezTo>
                    <a:pt x="434481" y="351074"/>
                    <a:pt x="450937" y="367530"/>
                    <a:pt x="450937" y="386730"/>
                  </a:cubicBezTo>
                  <a:lnTo>
                    <a:pt x="450937" y="466270"/>
                  </a:lnTo>
                  <a:lnTo>
                    <a:pt x="330255" y="529353"/>
                  </a:lnTo>
                  <a:lnTo>
                    <a:pt x="332998" y="386730"/>
                  </a:lnTo>
                  <a:lnTo>
                    <a:pt x="332998" y="386730"/>
                  </a:lnTo>
                  <a:close/>
                  <a:moveTo>
                    <a:pt x="1024176" y="595180"/>
                  </a:moveTo>
                  <a:lnTo>
                    <a:pt x="834924" y="748774"/>
                  </a:lnTo>
                  <a:cubicBezTo>
                    <a:pt x="812982" y="765231"/>
                    <a:pt x="788297" y="778945"/>
                    <a:pt x="760870" y="784430"/>
                  </a:cubicBezTo>
                  <a:lnTo>
                    <a:pt x="371397" y="880427"/>
                  </a:lnTo>
                  <a:lnTo>
                    <a:pt x="267172" y="600665"/>
                  </a:lnTo>
                  <a:lnTo>
                    <a:pt x="566133" y="441585"/>
                  </a:lnTo>
                  <a:cubicBezTo>
                    <a:pt x="577104" y="436099"/>
                    <a:pt x="590818" y="436099"/>
                    <a:pt x="601789" y="444328"/>
                  </a:cubicBezTo>
                  <a:cubicBezTo>
                    <a:pt x="612761" y="452556"/>
                    <a:pt x="618246" y="466270"/>
                    <a:pt x="615503" y="479983"/>
                  </a:cubicBezTo>
                  <a:cubicBezTo>
                    <a:pt x="607275" y="512897"/>
                    <a:pt x="593561" y="540325"/>
                    <a:pt x="568876" y="559524"/>
                  </a:cubicBezTo>
                  <a:lnTo>
                    <a:pt x="535963" y="584208"/>
                  </a:lnTo>
                  <a:cubicBezTo>
                    <a:pt x="522249" y="595180"/>
                    <a:pt x="516764" y="611636"/>
                    <a:pt x="524992" y="628093"/>
                  </a:cubicBezTo>
                  <a:cubicBezTo>
                    <a:pt x="530478" y="644549"/>
                    <a:pt x="544191" y="655520"/>
                    <a:pt x="563391" y="655520"/>
                  </a:cubicBezTo>
                  <a:lnTo>
                    <a:pt x="692301" y="655520"/>
                  </a:lnTo>
                  <a:lnTo>
                    <a:pt x="692301" y="655520"/>
                  </a:lnTo>
                  <a:cubicBezTo>
                    <a:pt x="738928" y="655520"/>
                    <a:pt x="782812" y="641807"/>
                    <a:pt x="818468" y="614379"/>
                  </a:cubicBezTo>
                  <a:lnTo>
                    <a:pt x="961092" y="512897"/>
                  </a:lnTo>
                  <a:cubicBezTo>
                    <a:pt x="980291" y="499183"/>
                    <a:pt x="1007719" y="501926"/>
                    <a:pt x="1024176" y="518382"/>
                  </a:cubicBezTo>
                  <a:cubicBezTo>
                    <a:pt x="1037889" y="532096"/>
                    <a:pt x="1057089" y="562266"/>
                    <a:pt x="1024176" y="595180"/>
                  </a:cubicBezTo>
                  <a:lnTo>
                    <a:pt x="1024176" y="595180"/>
                  </a:lnTo>
                  <a:close/>
                </a:path>
              </a:pathLst>
            </a:custGeom>
            <a:grpFill/>
            <a:ln w="27426"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62FE6A8-CE62-54DE-145C-5C74FFA899DE}"/>
                </a:ext>
              </a:extLst>
            </p:cNvPr>
            <p:cNvSpPr/>
            <p:nvPr/>
          </p:nvSpPr>
          <p:spPr>
            <a:xfrm>
              <a:off x="2453684" y="1880578"/>
              <a:ext cx="718605" cy="569469"/>
            </a:xfrm>
            <a:custGeom>
              <a:avLst/>
              <a:gdLst>
                <a:gd name="connsiteX0" fmla="*/ 93254 w 718605"/>
                <a:gd name="connsiteY0" fmla="*/ 554038 h 569469"/>
                <a:gd name="connsiteX1" fmla="*/ 348332 w 718605"/>
                <a:gd name="connsiteY1" fmla="*/ 296218 h 569469"/>
                <a:gd name="connsiteX2" fmla="*/ 405930 w 718605"/>
                <a:gd name="connsiteY2" fmla="*/ 326389 h 569469"/>
                <a:gd name="connsiteX3" fmla="*/ 469013 w 718605"/>
                <a:gd name="connsiteY3" fmla="*/ 318160 h 569469"/>
                <a:gd name="connsiteX4" fmla="*/ 608895 w 718605"/>
                <a:gd name="connsiteY4" fmla="*/ 183765 h 569469"/>
                <a:gd name="connsiteX5" fmla="*/ 663750 w 718605"/>
                <a:gd name="connsiteY5" fmla="*/ 252334 h 569469"/>
                <a:gd name="connsiteX6" fmla="*/ 718605 w 718605"/>
                <a:gd name="connsiteY6" fmla="*/ 197479 h 569469"/>
                <a:gd name="connsiteX7" fmla="*/ 718605 w 718605"/>
                <a:gd name="connsiteY7" fmla="*/ 54855 h 569469"/>
                <a:gd name="connsiteX8" fmla="*/ 718605 w 718605"/>
                <a:gd name="connsiteY8" fmla="*/ 54855 h 569469"/>
                <a:gd name="connsiteX9" fmla="*/ 663750 w 718605"/>
                <a:gd name="connsiteY9" fmla="*/ 0 h 569469"/>
                <a:gd name="connsiteX10" fmla="*/ 523869 w 718605"/>
                <a:gd name="connsiteY10" fmla="*/ 0 h 569469"/>
                <a:gd name="connsiteX11" fmla="*/ 469013 w 718605"/>
                <a:gd name="connsiteY11" fmla="*/ 54855 h 569469"/>
                <a:gd name="connsiteX12" fmla="*/ 529354 w 718605"/>
                <a:gd name="connsiteY12" fmla="*/ 109710 h 569469"/>
                <a:gd name="connsiteX13" fmla="*/ 422386 w 718605"/>
                <a:gd name="connsiteY13" fmla="*/ 211193 h 569469"/>
                <a:gd name="connsiteX14" fmla="*/ 364788 w 718605"/>
                <a:gd name="connsiteY14" fmla="*/ 181022 h 569469"/>
                <a:gd name="connsiteX15" fmla="*/ 301704 w 718605"/>
                <a:gd name="connsiteY15" fmla="*/ 191993 h 569469"/>
                <a:gd name="connsiteX16" fmla="*/ 16457 w 718605"/>
                <a:gd name="connsiteY16" fmla="*/ 477240 h 569469"/>
                <a:gd name="connsiteX17" fmla="*/ 16457 w 718605"/>
                <a:gd name="connsiteY17" fmla="*/ 554038 h 569469"/>
                <a:gd name="connsiteX18" fmla="*/ 93254 w 718605"/>
                <a:gd name="connsiteY18" fmla="*/ 554038 h 569469"/>
                <a:gd name="connsiteX19" fmla="*/ 93254 w 718605"/>
                <a:gd name="connsiteY19" fmla="*/ 554038 h 569469"/>
                <a:gd name="connsiteX20" fmla="*/ 41141 w 718605"/>
                <a:gd name="connsiteY20" fmla="*/ 501925 h 569469"/>
                <a:gd name="connsiteX21" fmla="*/ 326389 w 718605"/>
                <a:gd name="connsiteY21" fmla="*/ 216678 h 569469"/>
                <a:gd name="connsiteX22" fmla="*/ 348332 w 718605"/>
                <a:gd name="connsiteY22" fmla="*/ 213935 h 569469"/>
                <a:gd name="connsiteX23" fmla="*/ 416901 w 718605"/>
                <a:gd name="connsiteY23" fmla="*/ 249591 h 569469"/>
                <a:gd name="connsiteX24" fmla="*/ 436100 w 718605"/>
                <a:gd name="connsiteY24" fmla="*/ 246849 h 569469"/>
                <a:gd name="connsiteX25" fmla="*/ 584209 w 718605"/>
                <a:gd name="connsiteY25" fmla="*/ 104225 h 569469"/>
                <a:gd name="connsiteX26" fmla="*/ 589695 w 718605"/>
                <a:gd name="connsiteY26" fmla="*/ 85025 h 569469"/>
                <a:gd name="connsiteX27" fmla="*/ 573239 w 718605"/>
                <a:gd name="connsiteY27" fmla="*/ 74054 h 569469"/>
                <a:gd name="connsiteX28" fmla="*/ 523869 w 718605"/>
                <a:gd name="connsiteY28" fmla="*/ 74054 h 569469"/>
                <a:gd name="connsiteX29" fmla="*/ 504669 w 718605"/>
                <a:gd name="connsiteY29" fmla="*/ 54855 h 569469"/>
                <a:gd name="connsiteX30" fmla="*/ 523869 w 718605"/>
                <a:gd name="connsiteY30" fmla="*/ 35656 h 569469"/>
                <a:gd name="connsiteX31" fmla="*/ 663750 w 718605"/>
                <a:gd name="connsiteY31" fmla="*/ 35656 h 569469"/>
                <a:gd name="connsiteX32" fmla="*/ 682949 w 718605"/>
                <a:gd name="connsiteY32" fmla="*/ 54855 h 569469"/>
                <a:gd name="connsiteX33" fmla="*/ 682949 w 718605"/>
                <a:gd name="connsiteY33" fmla="*/ 54855 h 569469"/>
                <a:gd name="connsiteX34" fmla="*/ 682949 w 718605"/>
                <a:gd name="connsiteY34" fmla="*/ 197479 h 569469"/>
                <a:gd name="connsiteX35" fmla="*/ 663750 w 718605"/>
                <a:gd name="connsiteY35" fmla="*/ 216678 h 569469"/>
                <a:gd name="connsiteX36" fmla="*/ 644550 w 718605"/>
                <a:gd name="connsiteY36" fmla="*/ 197479 h 569469"/>
                <a:gd name="connsiteX37" fmla="*/ 644550 w 718605"/>
                <a:gd name="connsiteY37" fmla="*/ 142624 h 569469"/>
                <a:gd name="connsiteX38" fmla="*/ 633579 w 718605"/>
                <a:gd name="connsiteY38" fmla="*/ 126167 h 569469"/>
                <a:gd name="connsiteX39" fmla="*/ 614380 w 718605"/>
                <a:gd name="connsiteY39" fmla="*/ 128910 h 569469"/>
                <a:gd name="connsiteX40" fmla="*/ 444329 w 718605"/>
                <a:gd name="connsiteY40" fmla="*/ 290733 h 569469"/>
                <a:gd name="connsiteX41" fmla="*/ 422386 w 718605"/>
                <a:gd name="connsiteY41" fmla="*/ 293475 h 569469"/>
                <a:gd name="connsiteX42" fmla="*/ 353817 w 718605"/>
                <a:gd name="connsiteY42" fmla="*/ 257819 h 569469"/>
                <a:gd name="connsiteX43" fmla="*/ 331875 w 718605"/>
                <a:gd name="connsiteY43" fmla="*/ 260562 h 569469"/>
                <a:gd name="connsiteX44" fmla="*/ 65827 w 718605"/>
                <a:gd name="connsiteY44" fmla="*/ 529353 h 569469"/>
                <a:gd name="connsiteX45" fmla="*/ 38399 w 718605"/>
                <a:gd name="connsiteY45" fmla="*/ 529353 h 569469"/>
                <a:gd name="connsiteX46" fmla="*/ 41141 w 718605"/>
                <a:gd name="connsiteY46" fmla="*/ 501925 h 569469"/>
                <a:gd name="connsiteX47" fmla="*/ 41141 w 718605"/>
                <a:gd name="connsiteY47" fmla="*/ 501925 h 56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18605" h="569469">
                  <a:moveTo>
                    <a:pt x="93254" y="554038"/>
                  </a:moveTo>
                  <a:lnTo>
                    <a:pt x="348332" y="296218"/>
                  </a:lnTo>
                  <a:lnTo>
                    <a:pt x="405930" y="326389"/>
                  </a:lnTo>
                  <a:cubicBezTo>
                    <a:pt x="427872" y="337359"/>
                    <a:pt x="452557" y="334617"/>
                    <a:pt x="469013" y="318160"/>
                  </a:cubicBezTo>
                  <a:lnTo>
                    <a:pt x="608895" y="183765"/>
                  </a:lnTo>
                  <a:cubicBezTo>
                    <a:pt x="608895" y="183765"/>
                    <a:pt x="606152" y="252334"/>
                    <a:pt x="663750" y="252334"/>
                  </a:cubicBezTo>
                  <a:cubicBezTo>
                    <a:pt x="693920" y="252334"/>
                    <a:pt x="718605" y="227649"/>
                    <a:pt x="718605" y="197479"/>
                  </a:cubicBezTo>
                  <a:lnTo>
                    <a:pt x="718605" y="54855"/>
                  </a:lnTo>
                  <a:cubicBezTo>
                    <a:pt x="718605" y="54855"/>
                    <a:pt x="718605" y="54855"/>
                    <a:pt x="718605" y="54855"/>
                  </a:cubicBezTo>
                  <a:cubicBezTo>
                    <a:pt x="718605" y="16456"/>
                    <a:pt x="691178" y="0"/>
                    <a:pt x="663750" y="0"/>
                  </a:cubicBezTo>
                  <a:lnTo>
                    <a:pt x="523869" y="0"/>
                  </a:lnTo>
                  <a:cubicBezTo>
                    <a:pt x="493698" y="0"/>
                    <a:pt x="469013" y="24685"/>
                    <a:pt x="469013" y="54855"/>
                  </a:cubicBezTo>
                  <a:cubicBezTo>
                    <a:pt x="469013" y="115196"/>
                    <a:pt x="529354" y="109710"/>
                    <a:pt x="529354" y="109710"/>
                  </a:cubicBezTo>
                  <a:lnTo>
                    <a:pt x="422386" y="211193"/>
                  </a:lnTo>
                  <a:lnTo>
                    <a:pt x="364788" y="181022"/>
                  </a:lnTo>
                  <a:cubicBezTo>
                    <a:pt x="342846" y="170051"/>
                    <a:pt x="318161" y="172794"/>
                    <a:pt x="301704" y="191993"/>
                  </a:cubicBezTo>
                  <a:lnTo>
                    <a:pt x="16457" y="477240"/>
                  </a:lnTo>
                  <a:cubicBezTo>
                    <a:pt x="-5486" y="499183"/>
                    <a:pt x="-5486" y="532096"/>
                    <a:pt x="16457" y="554038"/>
                  </a:cubicBezTo>
                  <a:cubicBezTo>
                    <a:pt x="24685" y="562266"/>
                    <a:pt x="60341" y="584208"/>
                    <a:pt x="93254" y="554038"/>
                  </a:cubicBezTo>
                  <a:lnTo>
                    <a:pt x="93254" y="554038"/>
                  </a:lnTo>
                  <a:close/>
                  <a:moveTo>
                    <a:pt x="41141" y="501925"/>
                  </a:moveTo>
                  <a:lnTo>
                    <a:pt x="326389" y="216678"/>
                  </a:lnTo>
                  <a:cubicBezTo>
                    <a:pt x="329132" y="213935"/>
                    <a:pt x="334618" y="205707"/>
                    <a:pt x="348332" y="213935"/>
                  </a:cubicBezTo>
                  <a:lnTo>
                    <a:pt x="416901" y="249591"/>
                  </a:lnTo>
                  <a:cubicBezTo>
                    <a:pt x="422386" y="252334"/>
                    <a:pt x="430615" y="252334"/>
                    <a:pt x="436100" y="246849"/>
                  </a:cubicBezTo>
                  <a:lnTo>
                    <a:pt x="584209" y="104225"/>
                  </a:lnTo>
                  <a:cubicBezTo>
                    <a:pt x="589695" y="98739"/>
                    <a:pt x="589695" y="90511"/>
                    <a:pt x="589695" y="85025"/>
                  </a:cubicBezTo>
                  <a:cubicBezTo>
                    <a:pt x="586952" y="79540"/>
                    <a:pt x="581467" y="74054"/>
                    <a:pt x="573239" y="74054"/>
                  </a:cubicBezTo>
                  <a:lnTo>
                    <a:pt x="523869" y="74054"/>
                  </a:lnTo>
                  <a:cubicBezTo>
                    <a:pt x="512898" y="74054"/>
                    <a:pt x="504669" y="65826"/>
                    <a:pt x="504669" y="54855"/>
                  </a:cubicBezTo>
                  <a:cubicBezTo>
                    <a:pt x="504669" y="43884"/>
                    <a:pt x="512898" y="35656"/>
                    <a:pt x="523869" y="35656"/>
                  </a:cubicBezTo>
                  <a:lnTo>
                    <a:pt x="663750" y="35656"/>
                  </a:lnTo>
                  <a:cubicBezTo>
                    <a:pt x="669235" y="35656"/>
                    <a:pt x="682949" y="35656"/>
                    <a:pt x="682949" y="54855"/>
                  </a:cubicBezTo>
                  <a:cubicBezTo>
                    <a:pt x="682949" y="54855"/>
                    <a:pt x="682949" y="54855"/>
                    <a:pt x="682949" y="54855"/>
                  </a:cubicBezTo>
                  <a:lnTo>
                    <a:pt x="682949" y="197479"/>
                  </a:lnTo>
                  <a:cubicBezTo>
                    <a:pt x="682949" y="208450"/>
                    <a:pt x="674721" y="216678"/>
                    <a:pt x="663750" y="216678"/>
                  </a:cubicBezTo>
                  <a:cubicBezTo>
                    <a:pt x="652779" y="216678"/>
                    <a:pt x="644550" y="208450"/>
                    <a:pt x="644550" y="197479"/>
                  </a:cubicBezTo>
                  <a:lnTo>
                    <a:pt x="644550" y="142624"/>
                  </a:lnTo>
                  <a:cubicBezTo>
                    <a:pt x="644550" y="134395"/>
                    <a:pt x="639065" y="128910"/>
                    <a:pt x="633579" y="126167"/>
                  </a:cubicBezTo>
                  <a:cubicBezTo>
                    <a:pt x="628094" y="123424"/>
                    <a:pt x="619866" y="123424"/>
                    <a:pt x="614380" y="128910"/>
                  </a:cubicBezTo>
                  <a:lnTo>
                    <a:pt x="444329" y="290733"/>
                  </a:lnTo>
                  <a:cubicBezTo>
                    <a:pt x="438843" y="296218"/>
                    <a:pt x="430615" y="298961"/>
                    <a:pt x="422386" y="293475"/>
                  </a:cubicBezTo>
                  <a:lnTo>
                    <a:pt x="353817" y="257819"/>
                  </a:lnTo>
                  <a:cubicBezTo>
                    <a:pt x="348332" y="255077"/>
                    <a:pt x="337360" y="255077"/>
                    <a:pt x="331875" y="260562"/>
                  </a:cubicBezTo>
                  <a:lnTo>
                    <a:pt x="65827" y="529353"/>
                  </a:lnTo>
                  <a:cubicBezTo>
                    <a:pt x="54855" y="540324"/>
                    <a:pt x="43884" y="532096"/>
                    <a:pt x="38399" y="529353"/>
                  </a:cubicBezTo>
                  <a:cubicBezTo>
                    <a:pt x="32913" y="521125"/>
                    <a:pt x="32913" y="510154"/>
                    <a:pt x="41141" y="501925"/>
                  </a:cubicBezTo>
                  <a:lnTo>
                    <a:pt x="41141" y="501925"/>
                  </a:lnTo>
                  <a:close/>
                </a:path>
              </a:pathLst>
            </a:custGeom>
            <a:solidFill>
              <a:srgbClr val="7ABB57"/>
            </a:solidFill>
            <a:ln w="27426"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223380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FC18D65C-34B3-C08E-D19E-1AF2F938DB9C}"/>
              </a:ext>
            </a:extLst>
          </p:cNvPr>
          <p:cNvSpPr txBox="1"/>
          <p:nvPr/>
        </p:nvSpPr>
        <p:spPr>
          <a:xfrm>
            <a:off x="534722" y="2959861"/>
            <a:ext cx="2058486" cy="2351285"/>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Basic understanding of different funding options, including personal savings, loans, grants, and crowdfunding.</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Awareness of the need for funding in starting or growing a business, and a basic ability to articulate this need to potential funders.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Capability to create a simple funding plan, including identifying initial funding sources and outlining basic financial needs.</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57" name="Straight Connector 56">
            <a:extLst>
              <a:ext uri="{FF2B5EF4-FFF2-40B4-BE49-F238E27FC236}">
                <a16:creationId xmlns:a16="http://schemas.microsoft.com/office/drawing/2014/main" id="{8CF1C255-822E-C883-8B85-467928312681}"/>
              </a:ext>
            </a:extLst>
          </p:cNvPr>
          <p:cNvCxnSpPr>
            <a:cxnSpLocks/>
          </p:cNvCxnSpPr>
          <p:nvPr/>
        </p:nvCxnSpPr>
        <p:spPr>
          <a:xfrm>
            <a:off x="301420" y="2711596"/>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97A8C1E-AF4D-E550-8C3A-D3201996A4BE}"/>
              </a:ext>
            </a:extLst>
          </p:cNvPr>
          <p:cNvSpPr txBox="1"/>
          <p:nvPr/>
        </p:nvSpPr>
        <p:spPr>
          <a:xfrm>
            <a:off x="534721" y="2509984"/>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9" name="Graphic 11">
            <a:extLst>
              <a:ext uri="{FF2B5EF4-FFF2-40B4-BE49-F238E27FC236}">
                <a16:creationId xmlns:a16="http://schemas.microsoft.com/office/drawing/2014/main" id="{637F590D-8696-3836-60D7-AEA9FCB2E105}"/>
              </a:ext>
            </a:extLst>
          </p:cNvPr>
          <p:cNvGrpSpPr/>
          <p:nvPr/>
        </p:nvGrpSpPr>
        <p:grpSpPr>
          <a:xfrm>
            <a:off x="558260" y="2614158"/>
            <a:ext cx="584807" cy="179396"/>
            <a:chOff x="4658278" y="6932880"/>
            <a:chExt cx="584807" cy="179396"/>
          </a:xfrm>
          <a:solidFill>
            <a:srgbClr val="0C2D45"/>
          </a:solidFill>
        </p:grpSpPr>
        <p:sp>
          <p:nvSpPr>
            <p:cNvPr id="60" name="Freeform 59">
              <a:extLst>
                <a:ext uri="{FF2B5EF4-FFF2-40B4-BE49-F238E27FC236}">
                  <a16:creationId xmlns:a16="http://schemas.microsoft.com/office/drawing/2014/main" id="{C3B35064-052A-07F4-CF63-AA45DF4CE942}"/>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22576AB2-8088-FE70-7845-8721C2DFB8B7}"/>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2" name="Graphic 11">
              <a:extLst>
                <a:ext uri="{FF2B5EF4-FFF2-40B4-BE49-F238E27FC236}">
                  <a16:creationId xmlns:a16="http://schemas.microsoft.com/office/drawing/2014/main" id="{6A55C0E7-5678-C3F4-63CB-30EBA2E7EC48}"/>
                </a:ext>
              </a:extLst>
            </p:cNvPr>
            <p:cNvGrpSpPr/>
            <p:nvPr/>
          </p:nvGrpSpPr>
          <p:grpSpPr>
            <a:xfrm>
              <a:off x="4658278" y="6932880"/>
              <a:ext cx="179396" cy="179396"/>
              <a:chOff x="4658278" y="6932880"/>
              <a:chExt cx="179396" cy="179396"/>
            </a:xfrm>
            <a:grpFill/>
          </p:grpSpPr>
          <p:sp>
            <p:nvSpPr>
              <p:cNvPr id="63" name="Freeform 62">
                <a:extLst>
                  <a:ext uri="{FF2B5EF4-FFF2-40B4-BE49-F238E27FC236}">
                    <a16:creationId xmlns:a16="http://schemas.microsoft.com/office/drawing/2014/main" id="{0DA3227B-AF5B-FC97-31FE-0E730F1D8F2D}"/>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B1DE9178-446D-31CD-9C79-699AD341B1D1}"/>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82" name="TextBox 81">
            <a:extLst>
              <a:ext uri="{FF2B5EF4-FFF2-40B4-BE49-F238E27FC236}">
                <a16:creationId xmlns:a16="http://schemas.microsoft.com/office/drawing/2014/main" id="{8FC28E6E-E28B-A20F-ED78-9BD1DD0B497E}"/>
              </a:ext>
            </a:extLst>
          </p:cNvPr>
          <p:cNvSpPr txBox="1"/>
          <p:nvPr/>
        </p:nvSpPr>
        <p:spPr>
          <a:xfrm>
            <a:off x="2803261" y="2959861"/>
            <a:ext cx="2152770" cy="3056606"/>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to conduct comprehensive research into funding opportunities suitable for their specific business, including understanding eligibility, application processes, and alignment with the ecosystem.</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develop and present compelling funding proposals, including business plans, financial projections, and pitches tailored to different funding sources such as banks, investors, or grant bodies.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Understanding of how to manage funding once received, including compliance with any conditions, effective utilization, and reporting requirements.</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sp>
        <p:nvSpPr>
          <p:cNvPr id="84" name="TextBox 83">
            <a:extLst>
              <a:ext uri="{FF2B5EF4-FFF2-40B4-BE49-F238E27FC236}">
                <a16:creationId xmlns:a16="http://schemas.microsoft.com/office/drawing/2014/main" id="{1F480AB3-41EC-EE7A-F724-A2DDED02A502}"/>
              </a:ext>
            </a:extLst>
          </p:cNvPr>
          <p:cNvSpPr txBox="1"/>
          <p:nvPr/>
        </p:nvSpPr>
        <p:spPr>
          <a:xfrm>
            <a:off x="2803261" y="2509984"/>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99" name="Graphic 11">
            <a:extLst>
              <a:ext uri="{FF2B5EF4-FFF2-40B4-BE49-F238E27FC236}">
                <a16:creationId xmlns:a16="http://schemas.microsoft.com/office/drawing/2014/main" id="{5EB5BCD7-9A02-9795-62B3-394F8F8F52A2}"/>
              </a:ext>
            </a:extLst>
          </p:cNvPr>
          <p:cNvGrpSpPr/>
          <p:nvPr/>
        </p:nvGrpSpPr>
        <p:grpSpPr>
          <a:xfrm>
            <a:off x="2837771" y="2614158"/>
            <a:ext cx="584807" cy="179396"/>
            <a:chOff x="5525753" y="6932880"/>
            <a:chExt cx="584807" cy="179396"/>
          </a:xfrm>
          <a:solidFill>
            <a:srgbClr val="0C2D45"/>
          </a:solidFill>
        </p:grpSpPr>
        <p:grpSp>
          <p:nvGrpSpPr>
            <p:cNvPr id="100" name="Graphic 11">
              <a:extLst>
                <a:ext uri="{FF2B5EF4-FFF2-40B4-BE49-F238E27FC236}">
                  <a16:creationId xmlns:a16="http://schemas.microsoft.com/office/drawing/2014/main" id="{D0BB8772-417E-C42F-A163-E2800C73B7F1}"/>
                </a:ext>
              </a:extLst>
            </p:cNvPr>
            <p:cNvGrpSpPr/>
            <p:nvPr/>
          </p:nvGrpSpPr>
          <p:grpSpPr>
            <a:xfrm>
              <a:off x="5728754" y="6933470"/>
              <a:ext cx="178805" cy="178806"/>
              <a:chOff x="5728754" y="6933470"/>
              <a:chExt cx="178805" cy="178806"/>
            </a:xfrm>
            <a:grpFill/>
          </p:grpSpPr>
          <p:sp>
            <p:nvSpPr>
              <p:cNvPr id="105" name="Freeform 104">
                <a:extLst>
                  <a:ext uri="{FF2B5EF4-FFF2-40B4-BE49-F238E27FC236}">
                    <a16:creationId xmlns:a16="http://schemas.microsoft.com/office/drawing/2014/main" id="{78757A1B-FF8A-CCC1-6656-52DE3BDA1DAE}"/>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E5EBF736-2925-5097-3A27-8FA29547CC0E}"/>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101" name="Freeform 100">
              <a:extLst>
                <a:ext uri="{FF2B5EF4-FFF2-40B4-BE49-F238E27FC236}">
                  <a16:creationId xmlns:a16="http://schemas.microsoft.com/office/drawing/2014/main" id="{C1F7765A-9CE0-A349-952B-B1CAB87C8370}"/>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102" name="Graphic 11">
              <a:extLst>
                <a:ext uri="{FF2B5EF4-FFF2-40B4-BE49-F238E27FC236}">
                  <a16:creationId xmlns:a16="http://schemas.microsoft.com/office/drawing/2014/main" id="{32637506-EF2E-328D-0960-1335FD85FD3C}"/>
                </a:ext>
              </a:extLst>
            </p:cNvPr>
            <p:cNvGrpSpPr/>
            <p:nvPr/>
          </p:nvGrpSpPr>
          <p:grpSpPr>
            <a:xfrm>
              <a:off x="5525753" y="6932880"/>
              <a:ext cx="179396" cy="179396"/>
              <a:chOff x="5525753" y="6932880"/>
              <a:chExt cx="179396" cy="179396"/>
            </a:xfrm>
            <a:grpFill/>
          </p:grpSpPr>
          <p:sp>
            <p:nvSpPr>
              <p:cNvPr id="103" name="Freeform 102">
                <a:extLst>
                  <a:ext uri="{FF2B5EF4-FFF2-40B4-BE49-F238E27FC236}">
                    <a16:creationId xmlns:a16="http://schemas.microsoft.com/office/drawing/2014/main" id="{C2EB2CE7-5BFD-4558-E47B-7A91EE4121BF}"/>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F99E150-F478-2021-6078-62D81654B069}"/>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107" name="TextBox 106">
            <a:extLst>
              <a:ext uri="{FF2B5EF4-FFF2-40B4-BE49-F238E27FC236}">
                <a16:creationId xmlns:a16="http://schemas.microsoft.com/office/drawing/2014/main" id="{3F29B93B-8577-3EF7-FBC7-D650286E9524}"/>
              </a:ext>
            </a:extLst>
          </p:cNvPr>
          <p:cNvSpPr txBox="1"/>
          <p:nvPr/>
        </p:nvSpPr>
        <p:spPr>
          <a:xfrm>
            <a:off x="5175949" y="2959861"/>
            <a:ext cx="2058487" cy="3479799"/>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Expertise in strategically aligning funding efforts with long-term business goals, including leveraging different funding types (e.g., equity, debt, grants) to maximize growth and sustainability.</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cultivate strong relationships with funding stakeholders, such as investors, banks, or grant bodies, leveraging these relationships to access additional funding opportunities or negotiate favourable terms.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Capability to mentor other entrepreneurs in finding funding, sharing insights, networks, and strategies, and contributing to a supportive funding ecosystem within the entrepreneur community.</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sp>
        <p:nvSpPr>
          <p:cNvPr id="109" name="TextBox 108">
            <a:extLst>
              <a:ext uri="{FF2B5EF4-FFF2-40B4-BE49-F238E27FC236}">
                <a16:creationId xmlns:a16="http://schemas.microsoft.com/office/drawing/2014/main" id="{302738E1-5189-6AC4-82C7-943E1C657A1E}"/>
              </a:ext>
            </a:extLst>
          </p:cNvPr>
          <p:cNvSpPr txBox="1"/>
          <p:nvPr/>
        </p:nvSpPr>
        <p:spPr>
          <a:xfrm>
            <a:off x="5175949" y="2509984"/>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133" name="Graphic 11">
            <a:extLst>
              <a:ext uri="{FF2B5EF4-FFF2-40B4-BE49-F238E27FC236}">
                <a16:creationId xmlns:a16="http://schemas.microsoft.com/office/drawing/2014/main" id="{281E4E3B-87DD-4411-3920-1B5902AF2386}"/>
              </a:ext>
            </a:extLst>
          </p:cNvPr>
          <p:cNvGrpSpPr/>
          <p:nvPr/>
        </p:nvGrpSpPr>
        <p:grpSpPr>
          <a:xfrm>
            <a:off x="5195911" y="2614158"/>
            <a:ext cx="584807" cy="179396"/>
            <a:chOff x="6392638" y="6932880"/>
            <a:chExt cx="584807" cy="179396"/>
          </a:xfrm>
          <a:solidFill>
            <a:srgbClr val="915F9E"/>
          </a:solidFill>
        </p:grpSpPr>
        <p:grpSp>
          <p:nvGrpSpPr>
            <p:cNvPr id="134" name="Graphic 11">
              <a:extLst>
                <a:ext uri="{FF2B5EF4-FFF2-40B4-BE49-F238E27FC236}">
                  <a16:creationId xmlns:a16="http://schemas.microsoft.com/office/drawing/2014/main" id="{7DC79B7D-18FB-E585-1326-28AB75AC7464}"/>
                </a:ext>
              </a:extLst>
            </p:cNvPr>
            <p:cNvGrpSpPr/>
            <p:nvPr/>
          </p:nvGrpSpPr>
          <p:grpSpPr>
            <a:xfrm>
              <a:off x="6595639" y="6933470"/>
              <a:ext cx="178806" cy="178806"/>
              <a:chOff x="6595639" y="6933470"/>
              <a:chExt cx="178806" cy="178806"/>
            </a:xfrm>
            <a:grpFill/>
          </p:grpSpPr>
          <p:sp>
            <p:nvSpPr>
              <p:cNvPr id="141" name="Freeform 140">
                <a:extLst>
                  <a:ext uri="{FF2B5EF4-FFF2-40B4-BE49-F238E27FC236}">
                    <a16:creationId xmlns:a16="http://schemas.microsoft.com/office/drawing/2014/main" id="{FBDF2655-DD1B-2EF7-8158-563E03961E70}"/>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8F95266D-45F1-356C-E680-15B6EFF983E5}"/>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5" name="Graphic 11">
              <a:extLst>
                <a:ext uri="{FF2B5EF4-FFF2-40B4-BE49-F238E27FC236}">
                  <a16:creationId xmlns:a16="http://schemas.microsoft.com/office/drawing/2014/main" id="{380EC912-5269-0046-8CAA-DDE1701E3662}"/>
                </a:ext>
              </a:extLst>
            </p:cNvPr>
            <p:cNvGrpSpPr/>
            <p:nvPr/>
          </p:nvGrpSpPr>
          <p:grpSpPr>
            <a:xfrm>
              <a:off x="6798050" y="6933470"/>
              <a:ext cx="179395" cy="178806"/>
              <a:chOff x="6798050" y="6933470"/>
              <a:chExt cx="179395" cy="178806"/>
            </a:xfrm>
            <a:grpFill/>
          </p:grpSpPr>
          <p:sp>
            <p:nvSpPr>
              <p:cNvPr id="139" name="Freeform 138">
                <a:extLst>
                  <a:ext uri="{FF2B5EF4-FFF2-40B4-BE49-F238E27FC236}">
                    <a16:creationId xmlns:a16="http://schemas.microsoft.com/office/drawing/2014/main" id="{6E8730D4-ED77-871B-9BEA-5D571201938C}"/>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B0754FD7-F028-6F9B-2864-97F589EA2073}"/>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6" name="Graphic 11">
              <a:extLst>
                <a:ext uri="{FF2B5EF4-FFF2-40B4-BE49-F238E27FC236}">
                  <a16:creationId xmlns:a16="http://schemas.microsoft.com/office/drawing/2014/main" id="{DAF0D40E-AF55-DA4D-EE1B-B5D340384CC9}"/>
                </a:ext>
              </a:extLst>
            </p:cNvPr>
            <p:cNvGrpSpPr/>
            <p:nvPr/>
          </p:nvGrpSpPr>
          <p:grpSpPr>
            <a:xfrm>
              <a:off x="6392638" y="6932880"/>
              <a:ext cx="179396" cy="179396"/>
              <a:chOff x="6392638" y="6932880"/>
              <a:chExt cx="179396" cy="179396"/>
            </a:xfrm>
            <a:grpFill/>
          </p:grpSpPr>
          <p:sp>
            <p:nvSpPr>
              <p:cNvPr id="137" name="Freeform 136">
                <a:extLst>
                  <a:ext uri="{FF2B5EF4-FFF2-40B4-BE49-F238E27FC236}">
                    <a16:creationId xmlns:a16="http://schemas.microsoft.com/office/drawing/2014/main" id="{FC8FC451-248E-0671-4C28-ED587B78AECA}"/>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5E9411A1-F788-B8F8-7C95-73A413B89C68}"/>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2" name="Straight Connector 1">
            <a:extLst>
              <a:ext uri="{FF2B5EF4-FFF2-40B4-BE49-F238E27FC236}">
                <a16:creationId xmlns:a16="http://schemas.microsoft.com/office/drawing/2014/main" id="{53EC2DC9-8D87-8EF7-1A64-ABFF210D01B5}"/>
              </a:ext>
            </a:extLst>
          </p:cNvPr>
          <p:cNvCxnSpPr>
            <a:cxnSpLocks/>
          </p:cNvCxnSpPr>
          <p:nvPr/>
        </p:nvCxnSpPr>
        <p:spPr>
          <a:xfrm flipV="1">
            <a:off x="2657533" y="2711597"/>
            <a:ext cx="0" cy="374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EFE7EBB-42ED-3F87-9008-3E40CF1F02FE}"/>
              </a:ext>
            </a:extLst>
          </p:cNvPr>
          <p:cNvCxnSpPr>
            <a:cxnSpLocks/>
          </p:cNvCxnSpPr>
          <p:nvPr/>
        </p:nvCxnSpPr>
        <p:spPr>
          <a:xfrm flipV="1">
            <a:off x="5020356" y="2711597"/>
            <a:ext cx="0" cy="374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DC9AAF4-9065-9D5B-4EB7-B0F612B4ACCC}"/>
              </a:ext>
            </a:extLst>
          </p:cNvPr>
          <p:cNvCxnSpPr>
            <a:cxnSpLocks/>
          </p:cNvCxnSpPr>
          <p:nvPr/>
        </p:nvCxnSpPr>
        <p:spPr>
          <a:xfrm flipV="1">
            <a:off x="301420" y="2089935"/>
            <a:ext cx="0" cy="621661"/>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541785A-25A3-E028-D78A-A037D3E86A77}"/>
              </a:ext>
            </a:extLst>
          </p:cNvPr>
          <p:cNvSpPr txBox="1"/>
          <p:nvPr/>
        </p:nvSpPr>
        <p:spPr>
          <a:xfrm>
            <a:off x="222872" y="2012012"/>
            <a:ext cx="4679269" cy="338554"/>
          </a:xfrm>
          <a:prstGeom prst="rect">
            <a:avLst/>
          </a:prstGeom>
          <a:noFill/>
        </p:spPr>
        <p:txBody>
          <a:bodyPr wrap="square">
            <a:spAutoFit/>
          </a:bodyPr>
          <a:lstStyle/>
          <a:p>
            <a:pPr>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	Funding Strategy and Management</a:t>
            </a:r>
            <a:r>
              <a:rPr lang="en-US" sz="1600" b="1" dirty="0">
                <a:solidFill>
                  <a:srgbClr val="7ABB57"/>
                </a:solidFill>
                <a:highlight>
                  <a:srgbClr val="7ABB57"/>
                </a:highlight>
                <a:latin typeface="Calibri" panose="020F0502020204030204" pitchFamily="34" charset="0"/>
                <a:cs typeface="Calibri" panose="020F0502020204030204" pitchFamily="34" charset="0"/>
              </a:rPr>
              <a:t>.</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3025529-66FC-4D4B-520F-25B25016C476}"/>
              </a:ext>
            </a:extLst>
          </p:cNvPr>
          <p:cNvSpPr/>
          <p:nvPr/>
        </p:nvSpPr>
        <p:spPr>
          <a:xfrm flipV="1">
            <a:off x="11846" y="1145548"/>
            <a:ext cx="7559674" cy="622119"/>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915F9E"/>
          </a:solidFill>
          <a:ln w="28891" cap="flat">
            <a:noFill/>
            <a:prstDash val="solid"/>
            <a:miter/>
          </a:ln>
        </p:spPr>
        <p:txBody>
          <a:bodyPr rtlCol="0" anchor="ctr"/>
          <a:lstStyle/>
          <a:p>
            <a:endParaRPr lang="en-US" dirty="0"/>
          </a:p>
        </p:txBody>
      </p:sp>
      <p:sp>
        <p:nvSpPr>
          <p:cNvPr id="33" name="TextBox 32">
            <a:extLst>
              <a:ext uri="{FF2B5EF4-FFF2-40B4-BE49-F238E27FC236}">
                <a16:creationId xmlns:a16="http://schemas.microsoft.com/office/drawing/2014/main" id="{080A815A-79E7-19EA-8897-E3B96399AA60}"/>
              </a:ext>
            </a:extLst>
          </p:cNvPr>
          <p:cNvSpPr txBox="1"/>
          <p:nvPr/>
        </p:nvSpPr>
        <p:spPr>
          <a:xfrm>
            <a:off x="470583" y="734179"/>
            <a:ext cx="4210249" cy="1033488"/>
          </a:xfrm>
          <a:prstGeom prst="rect">
            <a:avLst/>
          </a:prstGeom>
          <a:noFill/>
        </p:spPr>
        <p:txBody>
          <a:bodyPr wrap="square">
            <a:spAutoFit/>
          </a:bodyPr>
          <a:lstStyle/>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TACKLING FINANCIAL</a:t>
            </a:r>
            <a:r>
              <a:rPr lang="de-DE" sz="2800" b="1" dirty="0">
                <a:solidFill>
                  <a:srgbClr val="7ABB57"/>
                </a:solidFill>
                <a:highlight>
                  <a:srgbClr val="7ABB57"/>
                </a:highlight>
                <a:latin typeface="Calibri" panose="020F0502020204030204" pitchFamily="34" charset="0"/>
                <a:cs typeface="Calibri" panose="020F0502020204030204" pitchFamily="34" charset="0"/>
              </a:rPr>
              <a:t> .</a:t>
            </a:r>
            <a:endParaRPr lang="de-DE" sz="2800" b="1" dirty="0">
              <a:solidFill>
                <a:schemeClr val="bg1"/>
              </a:solidFill>
              <a:highlight>
                <a:srgbClr val="7ABB57"/>
              </a:highlight>
              <a:latin typeface="Calibri" panose="020F0502020204030204" pitchFamily="34" charset="0"/>
              <a:cs typeface="Calibri" panose="020F0502020204030204" pitchFamily="34" charset="0"/>
            </a:endParaRPr>
          </a:p>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CHALLENGES</a:t>
            </a:r>
            <a:r>
              <a:rPr lang="de-DE" sz="2800" b="1" dirty="0">
                <a:solidFill>
                  <a:srgbClr val="7ABB57"/>
                </a:solidFill>
                <a:highlight>
                  <a:srgbClr val="7ABB57"/>
                </a:highlight>
                <a:latin typeface="Calibri" panose="020F0502020204030204" pitchFamily="34" charset="0"/>
                <a:cs typeface="Calibri" panose="020F0502020204030204" pitchFamily="34" charset="0"/>
              </a:rPr>
              <a:t>.</a:t>
            </a:r>
          </a:p>
          <a:p>
            <a:pPr>
              <a:lnSpc>
                <a:spcPts val="2380"/>
              </a:lnSpc>
            </a:pPr>
            <a:endParaRPr lang="de-DE" sz="28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110" name="Slide Number Placeholder 4">
            <a:extLst>
              <a:ext uri="{FF2B5EF4-FFF2-40B4-BE49-F238E27FC236}">
                <a16:creationId xmlns:a16="http://schemas.microsoft.com/office/drawing/2014/main" id="{367B5C9F-7367-E447-49DF-57E9DB59443E}"/>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34</a:t>
            </a:fld>
            <a:endParaRPr lang="en-US" dirty="0"/>
          </a:p>
        </p:txBody>
      </p:sp>
      <p:grpSp>
        <p:nvGrpSpPr>
          <p:cNvPr id="3" name="Graphic 3">
            <a:extLst>
              <a:ext uri="{FF2B5EF4-FFF2-40B4-BE49-F238E27FC236}">
                <a16:creationId xmlns:a16="http://schemas.microsoft.com/office/drawing/2014/main" id="{5D2799D2-5A50-90A3-4EE5-42E031926AA6}"/>
              </a:ext>
            </a:extLst>
          </p:cNvPr>
          <p:cNvGrpSpPr/>
          <p:nvPr/>
        </p:nvGrpSpPr>
        <p:grpSpPr>
          <a:xfrm>
            <a:off x="6303135" y="262868"/>
            <a:ext cx="831420" cy="920801"/>
            <a:chOff x="2453684" y="1880578"/>
            <a:chExt cx="1089670" cy="1206815"/>
          </a:xfrm>
          <a:solidFill>
            <a:srgbClr val="0C2D45"/>
          </a:solidFill>
        </p:grpSpPr>
        <p:sp>
          <p:nvSpPr>
            <p:cNvPr id="5" name="Freeform 4">
              <a:extLst>
                <a:ext uri="{FF2B5EF4-FFF2-40B4-BE49-F238E27FC236}">
                  <a16:creationId xmlns:a16="http://schemas.microsoft.com/office/drawing/2014/main" id="{5D636F31-5624-AE1F-29FA-54394161E5E7}"/>
                </a:ext>
              </a:extLst>
            </p:cNvPr>
            <p:cNvSpPr/>
            <p:nvPr/>
          </p:nvSpPr>
          <p:spPr>
            <a:xfrm>
              <a:off x="2463532" y="2012230"/>
              <a:ext cx="1079822" cy="1075163"/>
            </a:xfrm>
            <a:custGeom>
              <a:avLst/>
              <a:gdLst>
                <a:gd name="connsiteX0" fmla="*/ 1054346 w 1079822"/>
                <a:gd name="connsiteY0" fmla="*/ 496440 h 1075163"/>
                <a:gd name="connsiteX1" fmla="*/ 936407 w 1079822"/>
                <a:gd name="connsiteY1" fmla="*/ 493697 h 1075163"/>
                <a:gd name="connsiteX2" fmla="*/ 936407 w 1079822"/>
                <a:gd name="connsiteY2" fmla="*/ 202965 h 1075163"/>
                <a:gd name="connsiteX3" fmla="*/ 919950 w 1079822"/>
                <a:gd name="connsiteY3" fmla="*/ 186508 h 1075163"/>
                <a:gd name="connsiteX4" fmla="*/ 903494 w 1079822"/>
                <a:gd name="connsiteY4" fmla="*/ 202965 h 1075163"/>
                <a:gd name="connsiteX5" fmla="*/ 903494 w 1079822"/>
                <a:gd name="connsiteY5" fmla="*/ 518382 h 1075163"/>
                <a:gd name="connsiteX6" fmla="*/ 782812 w 1079822"/>
                <a:gd name="connsiteY6" fmla="*/ 600665 h 1075163"/>
                <a:gd name="connsiteX7" fmla="*/ 782812 w 1079822"/>
                <a:gd name="connsiteY7" fmla="*/ 79540 h 1075163"/>
                <a:gd name="connsiteX8" fmla="*/ 826696 w 1079822"/>
                <a:gd name="connsiteY8" fmla="*/ 35656 h 1075163"/>
                <a:gd name="connsiteX9" fmla="*/ 859610 w 1079822"/>
                <a:gd name="connsiteY9" fmla="*/ 35656 h 1075163"/>
                <a:gd name="connsiteX10" fmla="*/ 903494 w 1079822"/>
                <a:gd name="connsiteY10" fmla="*/ 79540 h 1075163"/>
                <a:gd name="connsiteX11" fmla="*/ 903494 w 1079822"/>
                <a:gd name="connsiteY11" fmla="*/ 131653 h 1075163"/>
                <a:gd name="connsiteX12" fmla="*/ 919950 w 1079822"/>
                <a:gd name="connsiteY12" fmla="*/ 148109 h 1075163"/>
                <a:gd name="connsiteX13" fmla="*/ 936407 w 1079822"/>
                <a:gd name="connsiteY13" fmla="*/ 131653 h 1075163"/>
                <a:gd name="connsiteX14" fmla="*/ 936407 w 1079822"/>
                <a:gd name="connsiteY14" fmla="*/ 79540 h 1075163"/>
                <a:gd name="connsiteX15" fmla="*/ 856867 w 1079822"/>
                <a:gd name="connsiteY15" fmla="*/ 0 h 1075163"/>
                <a:gd name="connsiteX16" fmla="*/ 823954 w 1079822"/>
                <a:gd name="connsiteY16" fmla="*/ 0 h 1075163"/>
                <a:gd name="connsiteX17" fmla="*/ 744413 w 1079822"/>
                <a:gd name="connsiteY17" fmla="*/ 79540 h 1075163"/>
                <a:gd name="connsiteX18" fmla="*/ 744413 w 1079822"/>
                <a:gd name="connsiteY18" fmla="*/ 614379 h 1075163"/>
                <a:gd name="connsiteX19" fmla="*/ 711500 w 1079822"/>
                <a:gd name="connsiteY19" fmla="*/ 619864 h 1075163"/>
                <a:gd name="connsiteX20" fmla="*/ 711500 w 1079822"/>
                <a:gd name="connsiteY20" fmla="*/ 249592 h 1075163"/>
                <a:gd name="connsiteX21" fmla="*/ 631960 w 1079822"/>
                <a:gd name="connsiteY21" fmla="*/ 170052 h 1075163"/>
                <a:gd name="connsiteX22" fmla="*/ 601789 w 1079822"/>
                <a:gd name="connsiteY22" fmla="*/ 170052 h 1075163"/>
                <a:gd name="connsiteX23" fmla="*/ 522249 w 1079822"/>
                <a:gd name="connsiteY23" fmla="*/ 249592 h 1075163"/>
                <a:gd name="connsiteX24" fmla="*/ 522249 w 1079822"/>
                <a:gd name="connsiteY24" fmla="*/ 430614 h 1075163"/>
                <a:gd name="connsiteX25" fmla="*/ 489336 w 1079822"/>
                <a:gd name="connsiteY25" fmla="*/ 447070 h 1075163"/>
                <a:gd name="connsiteX26" fmla="*/ 489336 w 1079822"/>
                <a:gd name="connsiteY26" fmla="*/ 386730 h 1075163"/>
                <a:gd name="connsiteX27" fmla="*/ 418024 w 1079822"/>
                <a:gd name="connsiteY27" fmla="*/ 315418 h 1075163"/>
                <a:gd name="connsiteX28" fmla="*/ 371397 w 1079822"/>
                <a:gd name="connsiteY28" fmla="*/ 315418 h 1075163"/>
                <a:gd name="connsiteX29" fmla="*/ 300085 w 1079822"/>
                <a:gd name="connsiteY29" fmla="*/ 386730 h 1075163"/>
                <a:gd name="connsiteX30" fmla="*/ 300085 w 1079822"/>
                <a:gd name="connsiteY30" fmla="*/ 548552 h 1075163"/>
                <a:gd name="connsiteX31" fmla="*/ 242487 w 1079822"/>
                <a:gd name="connsiteY31" fmla="*/ 578723 h 1075163"/>
                <a:gd name="connsiteX32" fmla="*/ 80663 w 1079822"/>
                <a:gd name="connsiteY32" fmla="*/ 625350 h 1075163"/>
                <a:gd name="connsiteX33" fmla="*/ 14837 w 1079822"/>
                <a:gd name="connsiteY33" fmla="*/ 677463 h 1075163"/>
                <a:gd name="connsiteX34" fmla="*/ 3866 w 1079822"/>
                <a:gd name="connsiteY34" fmla="*/ 759745 h 1075163"/>
                <a:gd name="connsiteX35" fmla="*/ 23066 w 1079822"/>
                <a:gd name="connsiteY35" fmla="*/ 828315 h 1075163"/>
                <a:gd name="connsiteX36" fmla="*/ 45007 w 1079822"/>
                <a:gd name="connsiteY36" fmla="*/ 842028 h 1075163"/>
                <a:gd name="connsiteX37" fmla="*/ 58721 w 1079822"/>
                <a:gd name="connsiteY37" fmla="*/ 820086 h 1075163"/>
                <a:gd name="connsiteX38" fmla="*/ 39522 w 1079822"/>
                <a:gd name="connsiteY38" fmla="*/ 751517 h 1075163"/>
                <a:gd name="connsiteX39" fmla="*/ 91635 w 1079822"/>
                <a:gd name="connsiteY39" fmla="*/ 658263 h 1075163"/>
                <a:gd name="connsiteX40" fmla="*/ 239744 w 1079822"/>
                <a:gd name="connsiteY40" fmla="*/ 617122 h 1075163"/>
                <a:gd name="connsiteX41" fmla="*/ 352198 w 1079822"/>
                <a:gd name="connsiteY41" fmla="*/ 913340 h 1075163"/>
                <a:gd name="connsiteX42" fmla="*/ 300085 w 1079822"/>
                <a:gd name="connsiteY42" fmla="*/ 1012080 h 1075163"/>
                <a:gd name="connsiteX43" fmla="*/ 187632 w 1079822"/>
                <a:gd name="connsiteY43" fmla="*/ 1036764 h 1075163"/>
                <a:gd name="connsiteX44" fmla="*/ 99863 w 1079822"/>
                <a:gd name="connsiteY44" fmla="*/ 984652 h 1075163"/>
                <a:gd name="connsiteX45" fmla="*/ 77921 w 1079822"/>
                <a:gd name="connsiteY45" fmla="*/ 896884 h 1075163"/>
                <a:gd name="connsiteX46" fmla="*/ 55979 w 1079822"/>
                <a:gd name="connsiteY46" fmla="*/ 883170 h 1075163"/>
                <a:gd name="connsiteX47" fmla="*/ 42265 w 1079822"/>
                <a:gd name="connsiteY47" fmla="*/ 905112 h 1075163"/>
                <a:gd name="connsiteX48" fmla="*/ 64207 w 1079822"/>
                <a:gd name="connsiteY48" fmla="*/ 992880 h 1075163"/>
                <a:gd name="connsiteX49" fmla="*/ 168432 w 1079822"/>
                <a:gd name="connsiteY49" fmla="*/ 1075163 h 1075163"/>
                <a:gd name="connsiteX50" fmla="*/ 305570 w 1079822"/>
                <a:gd name="connsiteY50" fmla="*/ 1047736 h 1075163"/>
                <a:gd name="connsiteX51" fmla="*/ 376882 w 1079822"/>
                <a:gd name="connsiteY51" fmla="*/ 992880 h 1075163"/>
                <a:gd name="connsiteX52" fmla="*/ 387853 w 1079822"/>
                <a:gd name="connsiteY52" fmla="*/ 918825 h 1075163"/>
                <a:gd name="connsiteX53" fmla="*/ 774584 w 1079822"/>
                <a:gd name="connsiteY53" fmla="*/ 825572 h 1075163"/>
                <a:gd name="connsiteX54" fmla="*/ 862352 w 1079822"/>
                <a:gd name="connsiteY54" fmla="*/ 781687 h 1075163"/>
                <a:gd name="connsiteX55" fmla="*/ 1051603 w 1079822"/>
                <a:gd name="connsiteY55" fmla="*/ 628093 h 1075163"/>
                <a:gd name="connsiteX56" fmla="*/ 1054346 w 1079822"/>
                <a:gd name="connsiteY56" fmla="*/ 496440 h 1075163"/>
                <a:gd name="connsiteX57" fmla="*/ 1054346 w 1079822"/>
                <a:gd name="connsiteY57" fmla="*/ 496440 h 1075163"/>
                <a:gd name="connsiteX58" fmla="*/ 599047 w 1079822"/>
                <a:gd name="connsiteY58" fmla="*/ 202965 h 1075163"/>
                <a:gd name="connsiteX59" fmla="*/ 629217 w 1079822"/>
                <a:gd name="connsiteY59" fmla="*/ 202965 h 1075163"/>
                <a:gd name="connsiteX60" fmla="*/ 673101 w 1079822"/>
                <a:gd name="connsiteY60" fmla="*/ 246849 h 1075163"/>
                <a:gd name="connsiteX61" fmla="*/ 673101 w 1079822"/>
                <a:gd name="connsiteY61" fmla="*/ 619864 h 1075163"/>
                <a:gd name="connsiteX62" fmla="*/ 560648 w 1079822"/>
                <a:gd name="connsiteY62" fmla="*/ 619864 h 1075163"/>
                <a:gd name="connsiteX63" fmla="*/ 557905 w 1079822"/>
                <a:gd name="connsiteY63" fmla="*/ 611636 h 1075163"/>
                <a:gd name="connsiteX64" fmla="*/ 590818 w 1079822"/>
                <a:gd name="connsiteY64" fmla="*/ 586951 h 1075163"/>
                <a:gd name="connsiteX65" fmla="*/ 648416 w 1079822"/>
                <a:gd name="connsiteY65" fmla="*/ 488212 h 1075163"/>
                <a:gd name="connsiteX66" fmla="*/ 620989 w 1079822"/>
                <a:gd name="connsiteY66" fmla="*/ 416900 h 1075163"/>
                <a:gd name="connsiteX67" fmla="*/ 552419 w 1079822"/>
                <a:gd name="connsiteY67" fmla="*/ 408672 h 1075163"/>
                <a:gd name="connsiteX68" fmla="*/ 552419 w 1079822"/>
                <a:gd name="connsiteY68" fmla="*/ 249592 h 1075163"/>
                <a:gd name="connsiteX69" fmla="*/ 599047 w 1079822"/>
                <a:gd name="connsiteY69" fmla="*/ 202965 h 1075163"/>
                <a:gd name="connsiteX70" fmla="*/ 599047 w 1079822"/>
                <a:gd name="connsiteY70" fmla="*/ 202965 h 1075163"/>
                <a:gd name="connsiteX71" fmla="*/ 332998 w 1079822"/>
                <a:gd name="connsiteY71" fmla="*/ 386730 h 1075163"/>
                <a:gd name="connsiteX72" fmla="*/ 368654 w 1079822"/>
                <a:gd name="connsiteY72" fmla="*/ 351074 h 1075163"/>
                <a:gd name="connsiteX73" fmla="*/ 415281 w 1079822"/>
                <a:gd name="connsiteY73" fmla="*/ 351074 h 1075163"/>
                <a:gd name="connsiteX74" fmla="*/ 450937 w 1079822"/>
                <a:gd name="connsiteY74" fmla="*/ 386730 h 1075163"/>
                <a:gd name="connsiteX75" fmla="*/ 450937 w 1079822"/>
                <a:gd name="connsiteY75" fmla="*/ 466270 h 1075163"/>
                <a:gd name="connsiteX76" fmla="*/ 330255 w 1079822"/>
                <a:gd name="connsiteY76" fmla="*/ 529353 h 1075163"/>
                <a:gd name="connsiteX77" fmla="*/ 332998 w 1079822"/>
                <a:gd name="connsiteY77" fmla="*/ 386730 h 1075163"/>
                <a:gd name="connsiteX78" fmla="*/ 332998 w 1079822"/>
                <a:gd name="connsiteY78" fmla="*/ 386730 h 1075163"/>
                <a:gd name="connsiteX79" fmla="*/ 1024176 w 1079822"/>
                <a:gd name="connsiteY79" fmla="*/ 595180 h 1075163"/>
                <a:gd name="connsiteX80" fmla="*/ 834924 w 1079822"/>
                <a:gd name="connsiteY80" fmla="*/ 748774 h 1075163"/>
                <a:gd name="connsiteX81" fmla="*/ 760870 w 1079822"/>
                <a:gd name="connsiteY81" fmla="*/ 784430 h 1075163"/>
                <a:gd name="connsiteX82" fmla="*/ 371397 w 1079822"/>
                <a:gd name="connsiteY82" fmla="*/ 880427 h 1075163"/>
                <a:gd name="connsiteX83" fmla="*/ 267172 w 1079822"/>
                <a:gd name="connsiteY83" fmla="*/ 600665 h 1075163"/>
                <a:gd name="connsiteX84" fmla="*/ 566133 w 1079822"/>
                <a:gd name="connsiteY84" fmla="*/ 441585 h 1075163"/>
                <a:gd name="connsiteX85" fmla="*/ 601789 w 1079822"/>
                <a:gd name="connsiteY85" fmla="*/ 444328 h 1075163"/>
                <a:gd name="connsiteX86" fmla="*/ 615503 w 1079822"/>
                <a:gd name="connsiteY86" fmla="*/ 479983 h 1075163"/>
                <a:gd name="connsiteX87" fmla="*/ 568876 w 1079822"/>
                <a:gd name="connsiteY87" fmla="*/ 559524 h 1075163"/>
                <a:gd name="connsiteX88" fmla="*/ 535963 w 1079822"/>
                <a:gd name="connsiteY88" fmla="*/ 584208 h 1075163"/>
                <a:gd name="connsiteX89" fmla="*/ 524992 w 1079822"/>
                <a:gd name="connsiteY89" fmla="*/ 628093 h 1075163"/>
                <a:gd name="connsiteX90" fmla="*/ 563391 w 1079822"/>
                <a:gd name="connsiteY90" fmla="*/ 655520 h 1075163"/>
                <a:gd name="connsiteX91" fmla="*/ 692301 w 1079822"/>
                <a:gd name="connsiteY91" fmla="*/ 655520 h 1075163"/>
                <a:gd name="connsiteX92" fmla="*/ 692301 w 1079822"/>
                <a:gd name="connsiteY92" fmla="*/ 655520 h 1075163"/>
                <a:gd name="connsiteX93" fmla="*/ 818468 w 1079822"/>
                <a:gd name="connsiteY93" fmla="*/ 614379 h 1075163"/>
                <a:gd name="connsiteX94" fmla="*/ 961092 w 1079822"/>
                <a:gd name="connsiteY94" fmla="*/ 512897 h 1075163"/>
                <a:gd name="connsiteX95" fmla="*/ 1024176 w 1079822"/>
                <a:gd name="connsiteY95" fmla="*/ 518382 h 1075163"/>
                <a:gd name="connsiteX96" fmla="*/ 1024176 w 1079822"/>
                <a:gd name="connsiteY96" fmla="*/ 595180 h 1075163"/>
                <a:gd name="connsiteX97" fmla="*/ 1024176 w 1079822"/>
                <a:gd name="connsiteY97" fmla="*/ 595180 h 10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79822" h="1075163">
                  <a:moveTo>
                    <a:pt x="1054346" y="496440"/>
                  </a:moveTo>
                  <a:cubicBezTo>
                    <a:pt x="999490" y="441585"/>
                    <a:pt x="936407" y="493697"/>
                    <a:pt x="936407" y="493697"/>
                  </a:cubicBezTo>
                  <a:lnTo>
                    <a:pt x="936407" y="202965"/>
                  </a:lnTo>
                  <a:cubicBezTo>
                    <a:pt x="936407" y="191993"/>
                    <a:pt x="928179" y="186508"/>
                    <a:pt x="919950" y="186508"/>
                  </a:cubicBezTo>
                  <a:cubicBezTo>
                    <a:pt x="908979" y="186508"/>
                    <a:pt x="903494" y="194736"/>
                    <a:pt x="903494" y="202965"/>
                  </a:cubicBezTo>
                  <a:lnTo>
                    <a:pt x="903494" y="518382"/>
                  </a:lnTo>
                  <a:cubicBezTo>
                    <a:pt x="903494" y="518382"/>
                    <a:pt x="818468" y="584208"/>
                    <a:pt x="782812" y="600665"/>
                  </a:cubicBezTo>
                  <a:lnTo>
                    <a:pt x="782812" y="79540"/>
                  </a:lnTo>
                  <a:cubicBezTo>
                    <a:pt x="782812" y="54855"/>
                    <a:pt x="802011" y="35656"/>
                    <a:pt x="826696" y="35656"/>
                  </a:cubicBezTo>
                  <a:lnTo>
                    <a:pt x="859610" y="35656"/>
                  </a:lnTo>
                  <a:cubicBezTo>
                    <a:pt x="884294" y="35656"/>
                    <a:pt x="903494" y="54855"/>
                    <a:pt x="903494" y="79540"/>
                  </a:cubicBezTo>
                  <a:lnTo>
                    <a:pt x="903494" y="131653"/>
                  </a:lnTo>
                  <a:cubicBezTo>
                    <a:pt x="903494" y="142624"/>
                    <a:pt x="911722" y="148109"/>
                    <a:pt x="919950" y="148109"/>
                  </a:cubicBezTo>
                  <a:cubicBezTo>
                    <a:pt x="930921" y="148109"/>
                    <a:pt x="936407" y="139881"/>
                    <a:pt x="936407" y="131653"/>
                  </a:cubicBezTo>
                  <a:lnTo>
                    <a:pt x="936407" y="79540"/>
                  </a:lnTo>
                  <a:cubicBezTo>
                    <a:pt x="936407" y="35656"/>
                    <a:pt x="900751" y="0"/>
                    <a:pt x="856867" y="0"/>
                  </a:cubicBezTo>
                  <a:lnTo>
                    <a:pt x="823954" y="0"/>
                  </a:lnTo>
                  <a:cubicBezTo>
                    <a:pt x="780069" y="0"/>
                    <a:pt x="744413" y="35656"/>
                    <a:pt x="744413" y="79540"/>
                  </a:cubicBezTo>
                  <a:lnTo>
                    <a:pt x="744413" y="614379"/>
                  </a:lnTo>
                  <a:cubicBezTo>
                    <a:pt x="733442" y="617122"/>
                    <a:pt x="722471" y="619864"/>
                    <a:pt x="711500" y="619864"/>
                  </a:cubicBezTo>
                  <a:lnTo>
                    <a:pt x="711500" y="249592"/>
                  </a:lnTo>
                  <a:cubicBezTo>
                    <a:pt x="711500" y="205707"/>
                    <a:pt x="675844" y="170052"/>
                    <a:pt x="631960" y="170052"/>
                  </a:cubicBezTo>
                  <a:lnTo>
                    <a:pt x="601789" y="170052"/>
                  </a:lnTo>
                  <a:cubicBezTo>
                    <a:pt x="557905" y="170052"/>
                    <a:pt x="522249" y="205707"/>
                    <a:pt x="522249" y="249592"/>
                  </a:cubicBezTo>
                  <a:lnTo>
                    <a:pt x="522249" y="430614"/>
                  </a:lnTo>
                  <a:lnTo>
                    <a:pt x="489336" y="447070"/>
                  </a:lnTo>
                  <a:lnTo>
                    <a:pt x="489336" y="386730"/>
                  </a:lnTo>
                  <a:cubicBezTo>
                    <a:pt x="489336" y="348331"/>
                    <a:pt x="456422" y="315418"/>
                    <a:pt x="418024" y="315418"/>
                  </a:cubicBezTo>
                  <a:lnTo>
                    <a:pt x="371397" y="315418"/>
                  </a:lnTo>
                  <a:cubicBezTo>
                    <a:pt x="332998" y="315418"/>
                    <a:pt x="300085" y="348331"/>
                    <a:pt x="300085" y="386730"/>
                  </a:cubicBezTo>
                  <a:lnTo>
                    <a:pt x="300085" y="548552"/>
                  </a:lnTo>
                  <a:lnTo>
                    <a:pt x="242487" y="578723"/>
                  </a:lnTo>
                  <a:lnTo>
                    <a:pt x="80663" y="625350"/>
                  </a:lnTo>
                  <a:cubicBezTo>
                    <a:pt x="53236" y="633578"/>
                    <a:pt x="28551" y="652778"/>
                    <a:pt x="14837" y="677463"/>
                  </a:cubicBezTo>
                  <a:cubicBezTo>
                    <a:pt x="1123" y="702147"/>
                    <a:pt x="-4362" y="732318"/>
                    <a:pt x="3866" y="759745"/>
                  </a:cubicBezTo>
                  <a:lnTo>
                    <a:pt x="23066" y="828315"/>
                  </a:lnTo>
                  <a:cubicBezTo>
                    <a:pt x="25808" y="836542"/>
                    <a:pt x="34036" y="842028"/>
                    <a:pt x="45007" y="842028"/>
                  </a:cubicBezTo>
                  <a:cubicBezTo>
                    <a:pt x="53236" y="839285"/>
                    <a:pt x="58721" y="831057"/>
                    <a:pt x="58721" y="820086"/>
                  </a:cubicBezTo>
                  <a:lnTo>
                    <a:pt x="39522" y="751517"/>
                  </a:lnTo>
                  <a:cubicBezTo>
                    <a:pt x="28551" y="710376"/>
                    <a:pt x="53236" y="669234"/>
                    <a:pt x="91635" y="658263"/>
                  </a:cubicBezTo>
                  <a:lnTo>
                    <a:pt x="239744" y="617122"/>
                  </a:lnTo>
                  <a:lnTo>
                    <a:pt x="352198" y="913340"/>
                  </a:lnTo>
                  <a:cubicBezTo>
                    <a:pt x="360426" y="932539"/>
                    <a:pt x="357683" y="990137"/>
                    <a:pt x="300085" y="1012080"/>
                  </a:cubicBezTo>
                  <a:lnTo>
                    <a:pt x="187632" y="1036764"/>
                  </a:lnTo>
                  <a:cubicBezTo>
                    <a:pt x="149233" y="1044993"/>
                    <a:pt x="110834" y="1023050"/>
                    <a:pt x="99863" y="984652"/>
                  </a:cubicBezTo>
                  <a:lnTo>
                    <a:pt x="77921" y="896884"/>
                  </a:lnTo>
                  <a:cubicBezTo>
                    <a:pt x="75178" y="888655"/>
                    <a:pt x="66950" y="883170"/>
                    <a:pt x="55979" y="883170"/>
                  </a:cubicBezTo>
                  <a:cubicBezTo>
                    <a:pt x="47750" y="885912"/>
                    <a:pt x="42265" y="894141"/>
                    <a:pt x="42265" y="905112"/>
                  </a:cubicBezTo>
                  <a:lnTo>
                    <a:pt x="64207" y="992880"/>
                  </a:lnTo>
                  <a:cubicBezTo>
                    <a:pt x="77921" y="1042250"/>
                    <a:pt x="121805" y="1075163"/>
                    <a:pt x="168432" y="1075163"/>
                  </a:cubicBezTo>
                  <a:cubicBezTo>
                    <a:pt x="204088" y="1075163"/>
                    <a:pt x="305570" y="1047736"/>
                    <a:pt x="305570" y="1047736"/>
                  </a:cubicBezTo>
                  <a:cubicBezTo>
                    <a:pt x="335741" y="1039507"/>
                    <a:pt x="363169" y="1020308"/>
                    <a:pt x="376882" y="992880"/>
                  </a:cubicBezTo>
                  <a:cubicBezTo>
                    <a:pt x="387853" y="970938"/>
                    <a:pt x="393339" y="943510"/>
                    <a:pt x="387853" y="918825"/>
                  </a:cubicBezTo>
                  <a:lnTo>
                    <a:pt x="774584" y="825572"/>
                  </a:lnTo>
                  <a:cubicBezTo>
                    <a:pt x="807497" y="817343"/>
                    <a:pt x="837667" y="803629"/>
                    <a:pt x="862352" y="781687"/>
                  </a:cubicBezTo>
                  <a:lnTo>
                    <a:pt x="1051603" y="628093"/>
                  </a:lnTo>
                  <a:cubicBezTo>
                    <a:pt x="1103716" y="570495"/>
                    <a:pt x="1070803" y="512897"/>
                    <a:pt x="1054346" y="496440"/>
                  </a:cubicBezTo>
                  <a:lnTo>
                    <a:pt x="1054346" y="496440"/>
                  </a:lnTo>
                  <a:close/>
                  <a:moveTo>
                    <a:pt x="599047" y="202965"/>
                  </a:moveTo>
                  <a:lnTo>
                    <a:pt x="629217" y="202965"/>
                  </a:lnTo>
                  <a:cubicBezTo>
                    <a:pt x="653902" y="202965"/>
                    <a:pt x="673101" y="222164"/>
                    <a:pt x="673101" y="246849"/>
                  </a:cubicBezTo>
                  <a:lnTo>
                    <a:pt x="673101" y="619864"/>
                  </a:lnTo>
                  <a:lnTo>
                    <a:pt x="560648" y="619864"/>
                  </a:lnTo>
                  <a:cubicBezTo>
                    <a:pt x="549677" y="619864"/>
                    <a:pt x="557905" y="614379"/>
                    <a:pt x="557905" y="611636"/>
                  </a:cubicBezTo>
                  <a:lnTo>
                    <a:pt x="590818" y="586951"/>
                  </a:lnTo>
                  <a:cubicBezTo>
                    <a:pt x="620989" y="562266"/>
                    <a:pt x="640188" y="529353"/>
                    <a:pt x="648416" y="488212"/>
                  </a:cubicBezTo>
                  <a:cubicBezTo>
                    <a:pt x="653902" y="460784"/>
                    <a:pt x="642931" y="433357"/>
                    <a:pt x="620989" y="416900"/>
                  </a:cubicBezTo>
                  <a:cubicBezTo>
                    <a:pt x="601789" y="400443"/>
                    <a:pt x="574362" y="397701"/>
                    <a:pt x="552419" y="408672"/>
                  </a:cubicBezTo>
                  <a:lnTo>
                    <a:pt x="552419" y="249592"/>
                  </a:lnTo>
                  <a:cubicBezTo>
                    <a:pt x="555162" y="224907"/>
                    <a:pt x="574362" y="202965"/>
                    <a:pt x="599047" y="202965"/>
                  </a:cubicBezTo>
                  <a:lnTo>
                    <a:pt x="599047" y="202965"/>
                  </a:lnTo>
                  <a:close/>
                  <a:moveTo>
                    <a:pt x="332998" y="386730"/>
                  </a:moveTo>
                  <a:cubicBezTo>
                    <a:pt x="332998" y="367530"/>
                    <a:pt x="349455" y="351074"/>
                    <a:pt x="368654" y="351074"/>
                  </a:cubicBezTo>
                  <a:lnTo>
                    <a:pt x="415281" y="351074"/>
                  </a:lnTo>
                  <a:cubicBezTo>
                    <a:pt x="434481" y="351074"/>
                    <a:pt x="450937" y="367530"/>
                    <a:pt x="450937" y="386730"/>
                  </a:cubicBezTo>
                  <a:lnTo>
                    <a:pt x="450937" y="466270"/>
                  </a:lnTo>
                  <a:lnTo>
                    <a:pt x="330255" y="529353"/>
                  </a:lnTo>
                  <a:lnTo>
                    <a:pt x="332998" y="386730"/>
                  </a:lnTo>
                  <a:lnTo>
                    <a:pt x="332998" y="386730"/>
                  </a:lnTo>
                  <a:close/>
                  <a:moveTo>
                    <a:pt x="1024176" y="595180"/>
                  </a:moveTo>
                  <a:lnTo>
                    <a:pt x="834924" y="748774"/>
                  </a:lnTo>
                  <a:cubicBezTo>
                    <a:pt x="812982" y="765231"/>
                    <a:pt x="788297" y="778945"/>
                    <a:pt x="760870" y="784430"/>
                  </a:cubicBezTo>
                  <a:lnTo>
                    <a:pt x="371397" y="880427"/>
                  </a:lnTo>
                  <a:lnTo>
                    <a:pt x="267172" y="600665"/>
                  </a:lnTo>
                  <a:lnTo>
                    <a:pt x="566133" y="441585"/>
                  </a:lnTo>
                  <a:cubicBezTo>
                    <a:pt x="577104" y="436099"/>
                    <a:pt x="590818" y="436099"/>
                    <a:pt x="601789" y="444328"/>
                  </a:cubicBezTo>
                  <a:cubicBezTo>
                    <a:pt x="612761" y="452556"/>
                    <a:pt x="618246" y="466270"/>
                    <a:pt x="615503" y="479983"/>
                  </a:cubicBezTo>
                  <a:cubicBezTo>
                    <a:pt x="607275" y="512897"/>
                    <a:pt x="593561" y="540325"/>
                    <a:pt x="568876" y="559524"/>
                  </a:cubicBezTo>
                  <a:lnTo>
                    <a:pt x="535963" y="584208"/>
                  </a:lnTo>
                  <a:cubicBezTo>
                    <a:pt x="522249" y="595180"/>
                    <a:pt x="516764" y="611636"/>
                    <a:pt x="524992" y="628093"/>
                  </a:cubicBezTo>
                  <a:cubicBezTo>
                    <a:pt x="530478" y="644549"/>
                    <a:pt x="544191" y="655520"/>
                    <a:pt x="563391" y="655520"/>
                  </a:cubicBezTo>
                  <a:lnTo>
                    <a:pt x="692301" y="655520"/>
                  </a:lnTo>
                  <a:lnTo>
                    <a:pt x="692301" y="655520"/>
                  </a:lnTo>
                  <a:cubicBezTo>
                    <a:pt x="738928" y="655520"/>
                    <a:pt x="782812" y="641807"/>
                    <a:pt x="818468" y="614379"/>
                  </a:cubicBezTo>
                  <a:lnTo>
                    <a:pt x="961092" y="512897"/>
                  </a:lnTo>
                  <a:cubicBezTo>
                    <a:pt x="980291" y="499183"/>
                    <a:pt x="1007719" y="501926"/>
                    <a:pt x="1024176" y="518382"/>
                  </a:cubicBezTo>
                  <a:cubicBezTo>
                    <a:pt x="1037889" y="532096"/>
                    <a:pt x="1057089" y="562266"/>
                    <a:pt x="1024176" y="595180"/>
                  </a:cubicBezTo>
                  <a:lnTo>
                    <a:pt x="1024176" y="595180"/>
                  </a:lnTo>
                  <a:close/>
                </a:path>
              </a:pathLst>
            </a:custGeom>
            <a:grpFill/>
            <a:ln w="27426"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507443A3-C915-962F-313B-496CDA207DF9}"/>
                </a:ext>
              </a:extLst>
            </p:cNvPr>
            <p:cNvSpPr/>
            <p:nvPr/>
          </p:nvSpPr>
          <p:spPr>
            <a:xfrm>
              <a:off x="2453684" y="1880578"/>
              <a:ext cx="718605" cy="569469"/>
            </a:xfrm>
            <a:custGeom>
              <a:avLst/>
              <a:gdLst>
                <a:gd name="connsiteX0" fmla="*/ 93254 w 718605"/>
                <a:gd name="connsiteY0" fmla="*/ 554038 h 569469"/>
                <a:gd name="connsiteX1" fmla="*/ 348332 w 718605"/>
                <a:gd name="connsiteY1" fmla="*/ 296218 h 569469"/>
                <a:gd name="connsiteX2" fmla="*/ 405930 w 718605"/>
                <a:gd name="connsiteY2" fmla="*/ 326389 h 569469"/>
                <a:gd name="connsiteX3" fmla="*/ 469013 w 718605"/>
                <a:gd name="connsiteY3" fmla="*/ 318160 h 569469"/>
                <a:gd name="connsiteX4" fmla="*/ 608895 w 718605"/>
                <a:gd name="connsiteY4" fmla="*/ 183765 h 569469"/>
                <a:gd name="connsiteX5" fmla="*/ 663750 w 718605"/>
                <a:gd name="connsiteY5" fmla="*/ 252334 h 569469"/>
                <a:gd name="connsiteX6" fmla="*/ 718605 w 718605"/>
                <a:gd name="connsiteY6" fmla="*/ 197479 h 569469"/>
                <a:gd name="connsiteX7" fmla="*/ 718605 w 718605"/>
                <a:gd name="connsiteY7" fmla="*/ 54855 h 569469"/>
                <a:gd name="connsiteX8" fmla="*/ 718605 w 718605"/>
                <a:gd name="connsiteY8" fmla="*/ 54855 h 569469"/>
                <a:gd name="connsiteX9" fmla="*/ 663750 w 718605"/>
                <a:gd name="connsiteY9" fmla="*/ 0 h 569469"/>
                <a:gd name="connsiteX10" fmla="*/ 523869 w 718605"/>
                <a:gd name="connsiteY10" fmla="*/ 0 h 569469"/>
                <a:gd name="connsiteX11" fmla="*/ 469013 w 718605"/>
                <a:gd name="connsiteY11" fmla="*/ 54855 h 569469"/>
                <a:gd name="connsiteX12" fmla="*/ 529354 w 718605"/>
                <a:gd name="connsiteY12" fmla="*/ 109710 h 569469"/>
                <a:gd name="connsiteX13" fmla="*/ 422386 w 718605"/>
                <a:gd name="connsiteY13" fmla="*/ 211193 h 569469"/>
                <a:gd name="connsiteX14" fmla="*/ 364788 w 718605"/>
                <a:gd name="connsiteY14" fmla="*/ 181022 h 569469"/>
                <a:gd name="connsiteX15" fmla="*/ 301704 w 718605"/>
                <a:gd name="connsiteY15" fmla="*/ 191993 h 569469"/>
                <a:gd name="connsiteX16" fmla="*/ 16457 w 718605"/>
                <a:gd name="connsiteY16" fmla="*/ 477240 h 569469"/>
                <a:gd name="connsiteX17" fmla="*/ 16457 w 718605"/>
                <a:gd name="connsiteY17" fmla="*/ 554038 h 569469"/>
                <a:gd name="connsiteX18" fmla="*/ 93254 w 718605"/>
                <a:gd name="connsiteY18" fmla="*/ 554038 h 569469"/>
                <a:gd name="connsiteX19" fmla="*/ 93254 w 718605"/>
                <a:gd name="connsiteY19" fmla="*/ 554038 h 569469"/>
                <a:gd name="connsiteX20" fmla="*/ 41141 w 718605"/>
                <a:gd name="connsiteY20" fmla="*/ 501925 h 569469"/>
                <a:gd name="connsiteX21" fmla="*/ 326389 w 718605"/>
                <a:gd name="connsiteY21" fmla="*/ 216678 h 569469"/>
                <a:gd name="connsiteX22" fmla="*/ 348332 w 718605"/>
                <a:gd name="connsiteY22" fmla="*/ 213935 h 569469"/>
                <a:gd name="connsiteX23" fmla="*/ 416901 w 718605"/>
                <a:gd name="connsiteY23" fmla="*/ 249591 h 569469"/>
                <a:gd name="connsiteX24" fmla="*/ 436100 w 718605"/>
                <a:gd name="connsiteY24" fmla="*/ 246849 h 569469"/>
                <a:gd name="connsiteX25" fmla="*/ 584209 w 718605"/>
                <a:gd name="connsiteY25" fmla="*/ 104225 h 569469"/>
                <a:gd name="connsiteX26" fmla="*/ 589695 w 718605"/>
                <a:gd name="connsiteY26" fmla="*/ 85025 h 569469"/>
                <a:gd name="connsiteX27" fmla="*/ 573239 w 718605"/>
                <a:gd name="connsiteY27" fmla="*/ 74054 h 569469"/>
                <a:gd name="connsiteX28" fmla="*/ 523869 w 718605"/>
                <a:gd name="connsiteY28" fmla="*/ 74054 h 569469"/>
                <a:gd name="connsiteX29" fmla="*/ 504669 w 718605"/>
                <a:gd name="connsiteY29" fmla="*/ 54855 h 569469"/>
                <a:gd name="connsiteX30" fmla="*/ 523869 w 718605"/>
                <a:gd name="connsiteY30" fmla="*/ 35656 h 569469"/>
                <a:gd name="connsiteX31" fmla="*/ 663750 w 718605"/>
                <a:gd name="connsiteY31" fmla="*/ 35656 h 569469"/>
                <a:gd name="connsiteX32" fmla="*/ 682949 w 718605"/>
                <a:gd name="connsiteY32" fmla="*/ 54855 h 569469"/>
                <a:gd name="connsiteX33" fmla="*/ 682949 w 718605"/>
                <a:gd name="connsiteY33" fmla="*/ 54855 h 569469"/>
                <a:gd name="connsiteX34" fmla="*/ 682949 w 718605"/>
                <a:gd name="connsiteY34" fmla="*/ 197479 h 569469"/>
                <a:gd name="connsiteX35" fmla="*/ 663750 w 718605"/>
                <a:gd name="connsiteY35" fmla="*/ 216678 h 569469"/>
                <a:gd name="connsiteX36" fmla="*/ 644550 w 718605"/>
                <a:gd name="connsiteY36" fmla="*/ 197479 h 569469"/>
                <a:gd name="connsiteX37" fmla="*/ 644550 w 718605"/>
                <a:gd name="connsiteY37" fmla="*/ 142624 h 569469"/>
                <a:gd name="connsiteX38" fmla="*/ 633579 w 718605"/>
                <a:gd name="connsiteY38" fmla="*/ 126167 h 569469"/>
                <a:gd name="connsiteX39" fmla="*/ 614380 w 718605"/>
                <a:gd name="connsiteY39" fmla="*/ 128910 h 569469"/>
                <a:gd name="connsiteX40" fmla="*/ 444329 w 718605"/>
                <a:gd name="connsiteY40" fmla="*/ 290733 h 569469"/>
                <a:gd name="connsiteX41" fmla="*/ 422386 w 718605"/>
                <a:gd name="connsiteY41" fmla="*/ 293475 h 569469"/>
                <a:gd name="connsiteX42" fmla="*/ 353817 w 718605"/>
                <a:gd name="connsiteY42" fmla="*/ 257819 h 569469"/>
                <a:gd name="connsiteX43" fmla="*/ 331875 w 718605"/>
                <a:gd name="connsiteY43" fmla="*/ 260562 h 569469"/>
                <a:gd name="connsiteX44" fmla="*/ 65827 w 718605"/>
                <a:gd name="connsiteY44" fmla="*/ 529353 h 569469"/>
                <a:gd name="connsiteX45" fmla="*/ 38399 w 718605"/>
                <a:gd name="connsiteY45" fmla="*/ 529353 h 569469"/>
                <a:gd name="connsiteX46" fmla="*/ 41141 w 718605"/>
                <a:gd name="connsiteY46" fmla="*/ 501925 h 569469"/>
                <a:gd name="connsiteX47" fmla="*/ 41141 w 718605"/>
                <a:gd name="connsiteY47" fmla="*/ 501925 h 56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18605" h="569469">
                  <a:moveTo>
                    <a:pt x="93254" y="554038"/>
                  </a:moveTo>
                  <a:lnTo>
                    <a:pt x="348332" y="296218"/>
                  </a:lnTo>
                  <a:lnTo>
                    <a:pt x="405930" y="326389"/>
                  </a:lnTo>
                  <a:cubicBezTo>
                    <a:pt x="427872" y="337359"/>
                    <a:pt x="452557" y="334617"/>
                    <a:pt x="469013" y="318160"/>
                  </a:cubicBezTo>
                  <a:lnTo>
                    <a:pt x="608895" y="183765"/>
                  </a:lnTo>
                  <a:cubicBezTo>
                    <a:pt x="608895" y="183765"/>
                    <a:pt x="606152" y="252334"/>
                    <a:pt x="663750" y="252334"/>
                  </a:cubicBezTo>
                  <a:cubicBezTo>
                    <a:pt x="693920" y="252334"/>
                    <a:pt x="718605" y="227649"/>
                    <a:pt x="718605" y="197479"/>
                  </a:cubicBezTo>
                  <a:lnTo>
                    <a:pt x="718605" y="54855"/>
                  </a:lnTo>
                  <a:cubicBezTo>
                    <a:pt x="718605" y="54855"/>
                    <a:pt x="718605" y="54855"/>
                    <a:pt x="718605" y="54855"/>
                  </a:cubicBezTo>
                  <a:cubicBezTo>
                    <a:pt x="718605" y="16456"/>
                    <a:pt x="691178" y="0"/>
                    <a:pt x="663750" y="0"/>
                  </a:cubicBezTo>
                  <a:lnTo>
                    <a:pt x="523869" y="0"/>
                  </a:lnTo>
                  <a:cubicBezTo>
                    <a:pt x="493698" y="0"/>
                    <a:pt x="469013" y="24685"/>
                    <a:pt x="469013" y="54855"/>
                  </a:cubicBezTo>
                  <a:cubicBezTo>
                    <a:pt x="469013" y="115196"/>
                    <a:pt x="529354" y="109710"/>
                    <a:pt x="529354" y="109710"/>
                  </a:cubicBezTo>
                  <a:lnTo>
                    <a:pt x="422386" y="211193"/>
                  </a:lnTo>
                  <a:lnTo>
                    <a:pt x="364788" y="181022"/>
                  </a:lnTo>
                  <a:cubicBezTo>
                    <a:pt x="342846" y="170051"/>
                    <a:pt x="318161" y="172794"/>
                    <a:pt x="301704" y="191993"/>
                  </a:cubicBezTo>
                  <a:lnTo>
                    <a:pt x="16457" y="477240"/>
                  </a:lnTo>
                  <a:cubicBezTo>
                    <a:pt x="-5486" y="499183"/>
                    <a:pt x="-5486" y="532096"/>
                    <a:pt x="16457" y="554038"/>
                  </a:cubicBezTo>
                  <a:cubicBezTo>
                    <a:pt x="24685" y="562266"/>
                    <a:pt x="60341" y="584208"/>
                    <a:pt x="93254" y="554038"/>
                  </a:cubicBezTo>
                  <a:lnTo>
                    <a:pt x="93254" y="554038"/>
                  </a:lnTo>
                  <a:close/>
                  <a:moveTo>
                    <a:pt x="41141" y="501925"/>
                  </a:moveTo>
                  <a:lnTo>
                    <a:pt x="326389" y="216678"/>
                  </a:lnTo>
                  <a:cubicBezTo>
                    <a:pt x="329132" y="213935"/>
                    <a:pt x="334618" y="205707"/>
                    <a:pt x="348332" y="213935"/>
                  </a:cubicBezTo>
                  <a:lnTo>
                    <a:pt x="416901" y="249591"/>
                  </a:lnTo>
                  <a:cubicBezTo>
                    <a:pt x="422386" y="252334"/>
                    <a:pt x="430615" y="252334"/>
                    <a:pt x="436100" y="246849"/>
                  </a:cubicBezTo>
                  <a:lnTo>
                    <a:pt x="584209" y="104225"/>
                  </a:lnTo>
                  <a:cubicBezTo>
                    <a:pt x="589695" y="98739"/>
                    <a:pt x="589695" y="90511"/>
                    <a:pt x="589695" y="85025"/>
                  </a:cubicBezTo>
                  <a:cubicBezTo>
                    <a:pt x="586952" y="79540"/>
                    <a:pt x="581467" y="74054"/>
                    <a:pt x="573239" y="74054"/>
                  </a:cubicBezTo>
                  <a:lnTo>
                    <a:pt x="523869" y="74054"/>
                  </a:lnTo>
                  <a:cubicBezTo>
                    <a:pt x="512898" y="74054"/>
                    <a:pt x="504669" y="65826"/>
                    <a:pt x="504669" y="54855"/>
                  </a:cubicBezTo>
                  <a:cubicBezTo>
                    <a:pt x="504669" y="43884"/>
                    <a:pt x="512898" y="35656"/>
                    <a:pt x="523869" y="35656"/>
                  </a:cubicBezTo>
                  <a:lnTo>
                    <a:pt x="663750" y="35656"/>
                  </a:lnTo>
                  <a:cubicBezTo>
                    <a:pt x="669235" y="35656"/>
                    <a:pt x="682949" y="35656"/>
                    <a:pt x="682949" y="54855"/>
                  </a:cubicBezTo>
                  <a:cubicBezTo>
                    <a:pt x="682949" y="54855"/>
                    <a:pt x="682949" y="54855"/>
                    <a:pt x="682949" y="54855"/>
                  </a:cubicBezTo>
                  <a:lnTo>
                    <a:pt x="682949" y="197479"/>
                  </a:lnTo>
                  <a:cubicBezTo>
                    <a:pt x="682949" y="208450"/>
                    <a:pt x="674721" y="216678"/>
                    <a:pt x="663750" y="216678"/>
                  </a:cubicBezTo>
                  <a:cubicBezTo>
                    <a:pt x="652779" y="216678"/>
                    <a:pt x="644550" y="208450"/>
                    <a:pt x="644550" y="197479"/>
                  </a:cubicBezTo>
                  <a:lnTo>
                    <a:pt x="644550" y="142624"/>
                  </a:lnTo>
                  <a:cubicBezTo>
                    <a:pt x="644550" y="134395"/>
                    <a:pt x="639065" y="128910"/>
                    <a:pt x="633579" y="126167"/>
                  </a:cubicBezTo>
                  <a:cubicBezTo>
                    <a:pt x="628094" y="123424"/>
                    <a:pt x="619866" y="123424"/>
                    <a:pt x="614380" y="128910"/>
                  </a:cubicBezTo>
                  <a:lnTo>
                    <a:pt x="444329" y="290733"/>
                  </a:lnTo>
                  <a:cubicBezTo>
                    <a:pt x="438843" y="296218"/>
                    <a:pt x="430615" y="298961"/>
                    <a:pt x="422386" y="293475"/>
                  </a:cubicBezTo>
                  <a:lnTo>
                    <a:pt x="353817" y="257819"/>
                  </a:lnTo>
                  <a:cubicBezTo>
                    <a:pt x="348332" y="255077"/>
                    <a:pt x="337360" y="255077"/>
                    <a:pt x="331875" y="260562"/>
                  </a:cubicBezTo>
                  <a:lnTo>
                    <a:pt x="65827" y="529353"/>
                  </a:lnTo>
                  <a:cubicBezTo>
                    <a:pt x="54855" y="540324"/>
                    <a:pt x="43884" y="532096"/>
                    <a:pt x="38399" y="529353"/>
                  </a:cubicBezTo>
                  <a:cubicBezTo>
                    <a:pt x="32913" y="521125"/>
                    <a:pt x="32913" y="510154"/>
                    <a:pt x="41141" y="501925"/>
                  </a:cubicBezTo>
                  <a:lnTo>
                    <a:pt x="41141" y="501925"/>
                  </a:lnTo>
                  <a:close/>
                </a:path>
              </a:pathLst>
            </a:custGeom>
            <a:solidFill>
              <a:srgbClr val="7ABB57"/>
            </a:solidFill>
            <a:ln w="27426" cap="flat">
              <a:noFill/>
              <a:prstDash val="solid"/>
              <a:miter/>
            </a:ln>
          </p:spPr>
          <p:txBody>
            <a:bodyPr rtlCol="0" anchor="ctr"/>
            <a:lstStyle/>
            <a:p>
              <a:endParaRPr lang="en-US" dirty="0"/>
            </a:p>
          </p:txBody>
        </p:sp>
      </p:grpSp>
      <p:pic>
        <p:nvPicPr>
          <p:cNvPr id="7" name="Picture 6">
            <a:extLst>
              <a:ext uri="{FF2B5EF4-FFF2-40B4-BE49-F238E27FC236}">
                <a16:creationId xmlns:a16="http://schemas.microsoft.com/office/drawing/2014/main" id="{02598ED5-078F-4CBA-6041-4EF6CEF796D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556" y="6460207"/>
            <a:ext cx="7559675" cy="3683740"/>
          </a:xfrm>
          <a:prstGeom prst="rect">
            <a:avLst/>
          </a:prstGeom>
        </p:spPr>
      </p:pic>
    </p:spTree>
    <p:extLst>
      <p:ext uri="{BB962C8B-B14F-4D97-AF65-F5344CB8AC3E}">
        <p14:creationId xmlns:p14="http://schemas.microsoft.com/office/powerpoint/2010/main" val="2936799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FC18D65C-34B3-C08E-D19E-1AF2F938DB9C}"/>
              </a:ext>
            </a:extLst>
          </p:cNvPr>
          <p:cNvSpPr txBox="1"/>
          <p:nvPr/>
        </p:nvSpPr>
        <p:spPr>
          <a:xfrm>
            <a:off x="534722" y="2959861"/>
            <a:ext cx="2058486" cy="2492349"/>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Basic understanding of the importance of resilience and a positive mindset in the entrepreneurial journey, particularly for entrepreneurs facing additional hurdles.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Awareness of personal strengths and weaknesses, as well as initial coping strategies for dealing with setbacks and challenges.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Ability to seek support and resources for managing stress, maintaining motivation, and developing a positive mindset.</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57" name="Straight Connector 56">
            <a:extLst>
              <a:ext uri="{FF2B5EF4-FFF2-40B4-BE49-F238E27FC236}">
                <a16:creationId xmlns:a16="http://schemas.microsoft.com/office/drawing/2014/main" id="{8CF1C255-822E-C883-8B85-467928312681}"/>
              </a:ext>
            </a:extLst>
          </p:cNvPr>
          <p:cNvCxnSpPr>
            <a:cxnSpLocks/>
          </p:cNvCxnSpPr>
          <p:nvPr/>
        </p:nvCxnSpPr>
        <p:spPr>
          <a:xfrm>
            <a:off x="301420" y="2711596"/>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97A8C1E-AF4D-E550-8C3A-D3201996A4BE}"/>
              </a:ext>
            </a:extLst>
          </p:cNvPr>
          <p:cNvSpPr txBox="1"/>
          <p:nvPr/>
        </p:nvSpPr>
        <p:spPr>
          <a:xfrm>
            <a:off x="534721" y="2509984"/>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9" name="Graphic 11">
            <a:extLst>
              <a:ext uri="{FF2B5EF4-FFF2-40B4-BE49-F238E27FC236}">
                <a16:creationId xmlns:a16="http://schemas.microsoft.com/office/drawing/2014/main" id="{637F590D-8696-3836-60D7-AEA9FCB2E105}"/>
              </a:ext>
            </a:extLst>
          </p:cNvPr>
          <p:cNvGrpSpPr/>
          <p:nvPr/>
        </p:nvGrpSpPr>
        <p:grpSpPr>
          <a:xfrm>
            <a:off x="558260" y="2614158"/>
            <a:ext cx="584807" cy="179396"/>
            <a:chOff x="4658278" y="6932880"/>
            <a:chExt cx="584807" cy="179396"/>
          </a:xfrm>
          <a:solidFill>
            <a:srgbClr val="0C2D45"/>
          </a:solidFill>
        </p:grpSpPr>
        <p:sp>
          <p:nvSpPr>
            <p:cNvPr id="60" name="Freeform 59">
              <a:extLst>
                <a:ext uri="{FF2B5EF4-FFF2-40B4-BE49-F238E27FC236}">
                  <a16:creationId xmlns:a16="http://schemas.microsoft.com/office/drawing/2014/main" id="{C3B35064-052A-07F4-CF63-AA45DF4CE942}"/>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22576AB2-8088-FE70-7845-8721C2DFB8B7}"/>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2" name="Graphic 11">
              <a:extLst>
                <a:ext uri="{FF2B5EF4-FFF2-40B4-BE49-F238E27FC236}">
                  <a16:creationId xmlns:a16="http://schemas.microsoft.com/office/drawing/2014/main" id="{6A55C0E7-5678-C3F4-63CB-30EBA2E7EC48}"/>
                </a:ext>
              </a:extLst>
            </p:cNvPr>
            <p:cNvGrpSpPr/>
            <p:nvPr/>
          </p:nvGrpSpPr>
          <p:grpSpPr>
            <a:xfrm>
              <a:off x="4658278" y="6932880"/>
              <a:ext cx="179396" cy="179396"/>
              <a:chOff x="4658278" y="6932880"/>
              <a:chExt cx="179396" cy="179396"/>
            </a:xfrm>
            <a:grpFill/>
          </p:grpSpPr>
          <p:sp>
            <p:nvSpPr>
              <p:cNvPr id="63" name="Freeform 62">
                <a:extLst>
                  <a:ext uri="{FF2B5EF4-FFF2-40B4-BE49-F238E27FC236}">
                    <a16:creationId xmlns:a16="http://schemas.microsoft.com/office/drawing/2014/main" id="{0DA3227B-AF5B-FC97-31FE-0E730F1D8F2D}"/>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B1DE9178-446D-31CD-9C79-699AD341B1D1}"/>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82" name="TextBox 81">
            <a:extLst>
              <a:ext uri="{FF2B5EF4-FFF2-40B4-BE49-F238E27FC236}">
                <a16:creationId xmlns:a16="http://schemas.microsoft.com/office/drawing/2014/main" id="{8FC28E6E-E28B-A20F-ED78-9BD1DD0B497E}"/>
              </a:ext>
            </a:extLst>
          </p:cNvPr>
          <p:cNvSpPr txBox="1"/>
          <p:nvPr/>
        </p:nvSpPr>
        <p:spPr>
          <a:xfrm>
            <a:off x="2803261" y="2959861"/>
            <a:ext cx="2152770" cy="2633413"/>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to analyse and learn from past experiences, using both successes and failures as opportunities for growth and development.</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adapt and persevere in the face of changing circumstances or unexpected obstacles, demonstrating flexibility and a solution-oriented mindset.</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Understanding of how to build a supportive network of mentors, peers, and resources that contribute to a resilient and positive entrepreneurial journey.</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sp>
        <p:nvSpPr>
          <p:cNvPr id="84" name="TextBox 83">
            <a:extLst>
              <a:ext uri="{FF2B5EF4-FFF2-40B4-BE49-F238E27FC236}">
                <a16:creationId xmlns:a16="http://schemas.microsoft.com/office/drawing/2014/main" id="{1F480AB3-41EC-EE7A-F724-A2DDED02A502}"/>
              </a:ext>
            </a:extLst>
          </p:cNvPr>
          <p:cNvSpPr txBox="1"/>
          <p:nvPr/>
        </p:nvSpPr>
        <p:spPr>
          <a:xfrm>
            <a:off x="2803261" y="2509984"/>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99" name="Graphic 11">
            <a:extLst>
              <a:ext uri="{FF2B5EF4-FFF2-40B4-BE49-F238E27FC236}">
                <a16:creationId xmlns:a16="http://schemas.microsoft.com/office/drawing/2014/main" id="{5EB5BCD7-9A02-9795-62B3-394F8F8F52A2}"/>
              </a:ext>
            </a:extLst>
          </p:cNvPr>
          <p:cNvGrpSpPr/>
          <p:nvPr/>
        </p:nvGrpSpPr>
        <p:grpSpPr>
          <a:xfrm>
            <a:off x="2837771" y="2614158"/>
            <a:ext cx="584807" cy="179396"/>
            <a:chOff x="5525753" y="6932880"/>
            <a:chExt cx="584807" cy="179396"/>
          </a:xfrm>
          <a:solidFill>
            <a:srgbClr val="0C2D45"/>
          </a:solidFill>
        </p:grpSpPr>
        <p:grpSp>
          <p:nvGrpSpPr>
            <p:cNvPr id="100" name="Graphic 11">
              <a:extLst>
                <a:ext uri="{FF2B5EF4-FFF2-40B4-BE49-F238E27FC236}">
                  <a16:creationId xmlns:a16="http://schemas.microsoft.com/office/drawing/2014/main" id="{D0BB8772-417E-C42F-A163-E2800C73B7F1}"/>
                </a:ext>
              </a:extLst>
            </p:cNvPr>
            <p:cNvGrpSpPr/>
            <p:nvPr/>
          </p:nvGrpSpPr>
          <p:grpSpPr>
            <a:xfrm>
              <a:off x="5728754" y="6933470"/>
              <a:ext cx="178805" cy="178806"/>
              <a:chOff x="5728754" y="6933470"/>
              <a:chExt cx="178805" cy="178806"/>
            </a:xfrm>
            <a:grpFill/>
          </p:grpSpPr>
          <p:sp>
            <p:nvSpPr>
              <p:cNvPr id="105" name="Freeform 104">
                <a:extLst>
                  <a:ext uri="{FF2B5EF4-FFF2-40B4-BE49-F238E27FC236}">
                    <a16:creationId xmlns:a16="http://schemas.microsoft.com/office/drawing/2014/main" id="{78757A1B-FF8A-CCC1-6656-52DE3BDA1DAE}"/>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E5EBF736-2925-5097-3A27-8FA29547CC0E}"/>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101" name="Freeform 100">
              <a:extLst>
                <a:ext uri="{FF2B5EF4-FFF2-40B4-BE49-F238E27FC236}">
                  <a16:creationId xmlns:a16="http://schemas.microsoft.com/office/drawing/2014/main" id="{C1F7765A-9CE0-A349-952B-B1CAB87C8370}"/>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102" name="Graphic 11">
              <a:extLst>
                <a:ext uri="{FF2B5EF4-FFF2-40B4-BE49-F238E27FC236}">
                  <a16:creationId xmlns:a16="http://schemas.microsoft.com/office/drawing/2014/main" id="{32637506-EF2E-328D-0960-1335FD85FD3C}"/>
                </a:ext>
              </a:extLst>
            </p:cNvPr>
            <p:cNvGrpSpPr/>
            <p:nvPr/>
          </p:nvGrpSpPr>
          <p:grpSpPr>
            <a:xfrm>
              <a:off x="5525753" y="6932880"/>
              <a:ext cx="179396" cy="179396"/>
              <a:chOff x="5525753" y="6932880"/>
              <a:chExt cx="179396" cy="179396"/>
            </a:xfrm>
            <a:grpFill/>
          </p:grpSpPr>
          <p:sp>
            <p:nvSpPr>
              <p:cNvPr id="103" name="Freeform 102">
                <a:extLst>
                  <a:ext uri="{FF2B5EF4-FFF2-40B4-BE49-F238E27FC236}">
                    <a16:creationId xmlns:a16="http://schemas.microsoft.com/office/drawing/2014/main" id="{C2EB2CE7-5BFD-4558-E47B-7A91EE4121BF}"/>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F99E150-F478-2021-6078-62D81654B069}"/>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107" name="TextBox 106">
            <a:extLst>
              <a:ext uri="{FF2B5EF4-FFF2-40B4-BE49-F238E27FC236}">
                <a16:creationId xmlns:a16="http://schemas.microsoft.com/office/drawing/2014/main" id="{3F29B93B-8577-3EF7-FBC7-D650286E9524}"/>
              </a:ext>
            </a:extLst>
          </p:cNvPr>
          <p:cNvSpPr txBox="1"/>
          <p:nvPr/>
        </p:nvSpPr>
        <p:spPr>
          <a:xfrm>
            <a:off x="5175949" y="2959861"/>
            <a:ext cx="2207225" cy="2774477"/>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Expertise in cultivating a strong, resilient, and positive mindset that serves as a foundation for continued growth, innovation, and success.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inspire and lead others, including employees, partners, and fellow entrepreneurs, by modelling resilience, optimism, and a solution-oriented approach to challenges.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Capability to mentor and guide other entrepreneurs in building resilience and a positive mindset, sharing experiences, strategies, and resources to foster a supportive entrepreneurial ecosystem</a:t>
            </a: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108" name="Straight Connector 107">
            <a:extLst>
              <a:ext uri="{FF2B5EF4-FFF2-40B4-BE49-F238E27FC236}">
                <a16:creationId xmlns:a16="http://schemas.microsoft.com/office/drawing/2014/main" id="{624944EE-1F8B-D75E-ED20-BEC67484FB5D}"/>
              </a:ext>
            </a:extLst>
          </p:cNvPr>
          <p:cNvCxnSpPr>
            <a:cxnSpLocks/>
          </p:cNvCxnSpPr>
          <p:nvPr/>
        </p:nvCxnSpPr>
        <p:spPr>
          <a:xfrm>
            <a:off x="-1" y="5915597"/>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02738E1-5189-6AC4-82C7-943E1C657A1E}"/>
              </a:ext>
            </a:extLst>
          </p:cNvPr>
          <p:cNvSpPr txBox="1"/>
          <p:nvPr/>
        </p:nvSpPr>
        <p:spPr>
          <a:xfrm>
            <a:off x="5175949" y="2509984"/>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133" name="Graphic 11">
            <a:extLst>
              <a:ext uri="{FF2B5EF4-FFF2-40B4-BE49-F238E27FC236}">
                <a16:creationId xmlns:a16="http://schemas.microsoft.com/office/drawing/2014/main" id="{281E4E3B-87DD-4411-3920-1B5902AF2386}"/>
              </a:ext>
            </a:extLst>
          </p:cNvPr>
          <p:cNvGrpSpPr/>
          <p:nvPr/>
        </p:nvGrpSpPr>
        <p:grpSpPr>
          <a:xfrm>
            <a:off x="5195911" y="2614158"/>
            <a:ext cx="584807" cy="179396"/>
            <a:chOff x="6392638" y="6932880"/>
            <a:chExt cx="584807" cy="179396"/>
          </a:xfrm>
          <a:solidFill>
            <a:srgbClr val="915F9E"/>
          </a:solidFill>
        </p:grpSpPr>
        <p:grpSp>
          <p:nvGrpSpPr>
            <p:cNvPr id="134" name="Graphic 11">
              <a:extLst>
                <a:ext uri="{FF2B5EF4-FFF2-40B4-BE49-F238E27FC236}">
                  <a16:creationId xmlns:a16="http://schemas.microsoft.com/office/drawing/2014/main" id="{7DC79B7D-18FB-E585-1326-28AB75AC7464}"/>
                </a:ext>
              </a:extLst>
            </p:cNvPr>
            <p:cNvGrpSpPr/>
            <p:nvPr/>
          </p:nvGrpSpPr>
          <p:grpSpPr>
            <a:xfrm>
              <a:off x="6595639" y="6933470"/>
              <a:ext cx="178806" cy="178806"/>
              <a:chOff x="6595639" y="6933470"/>
              <a:chExt cx="178806" cy="178806"/>
            </a:xfrm>
            <a:grpFill/>
          </p:grpSpPr>
          <p:sp>
            <p:nvSpPr>
              <p:cNvPr id="141" name="Freeform 140">
                <a:extLst>
                  <a:ext uri="{FF2B5EF4-FFF2-40B4-BE49-F238E27FC236}">
                    <a16:creationId xmlns:a16="http://schemas.microsoft.com/office/drawing/2014/main" id="{FBDF2655-DD1B-2EF7-8158-563E03961E70}"/>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8F95266D-45F1-356C-E680-15B6EFF983E5}"/>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5" name="Graphic 11">
              <a:extLst>
                <a:ext uri="{FF2B5EF4-FFF2-40B4-BE49-F238E27FC236}">
                  <a16:creationId xmlns:a16="http://schemas.microsoft.com/office/drawing/2014/main" id="{380EC912-5269-0046-8CAA-DDE1701E3662}"/>
                </a:ext>
              </a:extLst>
            </p:cNvPr>
            <p:cNvGrpSpPr/>
            <p:nvPr/>
          </p:nvGrpSpPr>
          <p:grpSpPr>
            <a:xfrm>
              <a:off x="6798050" y="6933470"/>
              <a:ext cx="179395" cy="178806"/>
              <a:chOff x="6798050" y="6933470"/>
              <a:chExt cx="179395" cy="178806"/>
            </a:xfrm>
            <a:grpFill/>
          </p:grpSpPr>
          <p:sp>
            <p:nvSpPr>
              <p:cNvPr id="139" name="Freeform 138">
                <a:extLst>
                  <a:ext uri="{FF2B5EF4-FFF2-40B4-BE49-F238E27FC236}">
                    <a16:creationId xmlns:a16="http://schemas.microsoft.com/office/drawing/2014/main" id="{6E8730D4-ED77-871B-9BEA-5D571201938C}"/>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B0754FD7-F028-6F9B-2864-97F589EA2073}"/>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6" name="Graphic 11">
              <a:extLst>
                <a:ext uri="{FF2B5EF4-FFF2-40B4-BE49-F238E27FC236}">
                  <a16:creationId xmlns:a16="http://schemas.microsoft.com/office/drawing/2014/main" id="{DAF0D40E-AF55-DA4D-EE1B-B5D340384CC9}"/>
                </a:ext>
              </a:extLst>
            </p:cNvPr>
            <p:cNvGrpSpPr/>
            <p:nvPr/>
          </p:nvGrpSpPr>
          <p:grpSpPr>
            <a:xfrm>
              <a:off x="6392638" y="6932880"/>
              <a:ext cx="179396" cy="179396"/>
              <a:chOff x="6392638" y="6932880"/>
              <a:chExt cx="179396" cy="179396"/>
            </a:xfrm>
            <a:grpFill/>
          </p:grpSpPr>
          <p:sp>
            <p:nvSpPr>
              <p:cNvPr id="137" name="Freeform 136">
                <a:extLst>
                  <a:ext uri="{FF2B5EF4-FFF2-40B4-BE49-F238E27FC236}">
                    <a16:creationId xmlns:a16="http://schemas.microsoft.com/office/drawing/2014/main" id="{FC8FC451-248E-0671-4C28-ED587B78AECA}"/>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5E9411A1-F788-B8F8-7C95-73A413B89C68}"/>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2" name="Straight Connector 1">
            <a:extLst>
              <a:ext uri="{FF2B5EF4-FFF2-40B4-BE49-F238E27FC236}">
                <a16:creationId xmlns:a16="http://schemas.microsoft.com/office/drawing/2014/main" id="{53EC2DC9-8D87-8EF7-1A64-ABFF210D01B5}"/>
              </a:ext>
            </a:extLst>
          </p:cNvPr>
          <p:cNvCxnSpPr>
            <a:cxnSpLocks/>
          </p:cNvCxnSpPr>
          <p:nvPr/>
        </p:nvCxnSpPr>
        <p:spPr>
          <a:xfrm flipV="1">
            <a:off x="2657533" y="2711597"/>
            <a:ext cx="0" cy="320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EFE7EBB-42ED-3F87-9008-3E40CF1F02FE}"/>
              </a:ext>
            </a:extLst>
          </p:cNvPr>
          <p:cNvCxnSpPr>
            <a:cxnSpLocks/>
          </p:cNvCxnSpPr>
          <p:nvPr/>
        </p:nvCxnSpPr>
        <p:spPr>
          <a:xfrm flipV="1">
            <a:off x="5020356" y="2711597"/>
            <a:ext cx="0" cy="320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DC9AAF4-9065-9D5B-4EB7-B0F612B4ACCC}"/>
              </a:ext>
            </a:extLst>
          </p:cNvPr>
          <p:cNvCxnSpPr>
            <a:cxnSpLocks/>
          </p:cNvCxnSpPr>
          <p:nvPr/>
        </p:nvCxnSpPr>
        <p:spPr>
          <a:xfrm flipV="1">
            <a:off x="301420" y="2089935"/>
            <a:ext cx="0" cy="621661"/>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541785A-25A3-E028-D78A-A037D3E86A77}"/>
              </a:ext>
            </a:extLst>
          </p:cNvPr>
          <p:cNvSpPr txBox="1"/>
          <p:nvPr/>
        </p:nvSpPr>
        <p:spPr>
          <a:xfrm>
            <a:off x="222872" y="2012012"/>
            <a:ext cx="4679269" cy="338554"/>
          </a:xfrm>
          <a:prstGeom prst="rect">
            <a:avLst/>
          </a:prstGeom>
          <a:noFill/>
        </p:spPr>
        <p:txBody>
          <a:bodyPr wrap="square">
            <a:spAutoFit/>
          </a:bodyPr>
          <a:lstStyle/>
          <a:p>
            <a:pPr>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	 Resilience and Positive Mindset Building</a:t>
            </a:r>
            <a:r>
              <a:rPr lang="en-US" sz="1600" b="1" dirty="0">
                <a:solidFill>
                  <a:srgbClr val="7ABB57"/>
                </a:solidFill>
                <a:highlight>
                  <a:srgbClr val="7ABB57"/>
                </a:highlight>
                <a:latin typeface="Calibri" panose="020F0502020204030204" pitchFamily="34" charset="0"/>
                <a:cs typeface="Calibri" panose="020F0502020204030204" pitchFamily="34" charset="0"/>
              </a:rPr>
              <a:t>.</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3025529-66FC-4D4B-520F-25B25016C476}"/>
              </a:ext>
            </a:extLst>
          </p:cNvPr>
          <p:cNvSpPr/>
          <p:nvPr/>
        </p:nvSpPr>
        <p:spPr>
          <a:xfrm flipV="1">
            <a:off x="11846" y="1222996"/>
            <a:ext cx="7559674" cy="441102"/>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915F9E"/>
          </a:solidFill>
          <a:ln w="28891" cap="flat">
            <a:noFill/>
            <a:prstDash val="solid"/>
            <a:miter/>
          </a:ln>
        </p:spPr>
        <p:txBody>
          <a:bodyPr rtlCol="0" anchor="ctr"/>
          <a:lstStyle/>
          <a:p>
            <a:endParaRPr lang="en-US" dirty="0"/>
          </a:p>
        </p:txBody>
      </p:sp>
      <p:sp>
        <p:nvSpPr>
          <p:cNvPr id="50" name="TextBox 49">
            <a:extLst>
              <a:ext uri="{FF2B5EF4-FFF2-40B4-BE49-F238E27FC236}">
                <a16:creationId xmlns:a16="http://schemas.microsoft.com/office/drawing/2014/main" id="{3845A3A4-AB38-2E1F-EC28-20C76596172F}"/>
              </a:ext>
            </a:extLst>
          </p:cNvPr>
          <p:cNvSpPr txBox="1"/>
          <p:nvPr/>
        </p:nvSpPr>
        <p:spPr>
          <a:xfrm>
            <a:off x="553227" y="7005095"/>
            <a:ext cx="2058486" cy="2069156"/>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Basic understanding of the value of openness and cross-cultural interactions in entrepreneurship, especially in a new community.</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Awareness of the presence of diverse communities and cultural groups.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Ability to engage in simple cross-cultural communication and show respect for different cultures and perspectives.</a:t>
            </a:r>
          </a:p>
          <a:p>
            <a:pPr marL="184150" indent="-184150">
              <a:lnSpc>
                <a:spcPts val="1080"/>
              </a:lnSpc>
              <a:buClr>
                <a:srgbClr val="7ABB57"/>
              </a:buClr>
              <a:buFont typeface="+mj-lt"/>
              <a:buAutoNum type="arabicPeriod"/>
            </a:pPr>
            <a:endParaRPr lang="en-GB" sz="1100" kern="100" dirty="0">
              <a:solidFill>
                <a:srgbClr val="0C2D45"/>
              </a:solidFill>
              <a:effectLst/>
              <a:latin typeface="Calibri" panose="020F0502020204030204" pitchFamily="34" charset="0"/>
              <a:cs typeface="Calibri" panose="020F0502020204030204" pitchFamily="34" charset="0"/>
            </a:endParaRPr>
          </a:p>
        </p:txBody>
      </p:sp>
      <p:cxnSp>
        <p:nvCxnSpPr>
          <p:cNvPr id="51" name="Straight Connector 50">
            <a:extLst>
              <a:ext uri="{FF2B5EF4-FFF2-40B4-BE49-F238E27FC236}">
                <a16:creationId xmlns:a16="http://schemas.microsoft.com/office/drawing/2014/main" id="{3B68345D-0BAA-A38E-8C6F-C28F8E4EC7C3}"/>
              </a:ext>
            </a:extLst>
          </p:cNvPr>
          <p:cNvCxnSpPr>
            <a:cxnSpLocks/>
          </p:cNvCxnSpPr>
          <p:nvPr/>
        </p:nvCxnSpPr>
        <p:spPr>
          <a:xfrm>
            <a:off x="319925" y="6756830"/>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57898514-1C6E-7FC0-5678-5437D9B9F0C9}"/>
              </a:ext>
            </a:extLst>
          </p:cNvPr>
          <p:cNvSpPr txBox="1"/>
          <p:nvPr/>
        </p:nvSpPr>
        <p:spPr>
          <a:xfrm>
            <a:off x="553226" y="6555218"/>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3" name="Graphic 11">
            <a:extLst>
              <a:ext uri="{FF2B5EF4-FFF2-40B4-BE49-F238E27FC236}">
                <a16:creationId xmlns:a16="http://schemas.microsoft.com/office/drawing/2014/main" id="{B131E8AA-ACCE-DEAF-3A5D-C3AD579D696C}"/>
              </a:ext>
            </a:extLst>
          </p:cNvPr>
          <p:cNvGrpSpPr/>
          <p:nvPr/>
        </p:nvGrpSpPr>
        <p:grpSpPr>
          <a:xfrm>
            <a:off x="576765" y="6659392"/>
            <a:ext cx="584807" cy="179396"/>
            <a:chOff x="4658278" y="6932880"/>
            <a:chExt cx="584807" cy="179396"/>
          </a:xfrm>
          <a:solidFill>
            <a:srgbClr val="0C2D45"/>
          </a:solidFill>
        </p:grpSpPr>
        <p:sp>
          <p:nvSpPr>
            <p:cNvPr id="54" name="Freeform 53">
              <a:extLst>
                <a:ext uri="{FF2B5EF4-FFF2-40B4-BE49-F238E27FC236}">
                  <a16:creationId xmlns:a16="http://schemas.microsoft.com/office/drawing/2014/main" id="{BA95BEC0-12BD-C47F-0A6B-CC24E66E0B99}"/>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F69BB58-8299-F926-99AE-A67B54AA13DC}"/>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5" name="Graphic 11">
              <a:extLst>
                <a:ext uri="{FF2B5EF4-FFF2-40B4-BE49-F238E27FC236}">
                  <a16:creationId xmlns:a16="http://schemas.microsoft.com/office/drawing/2014/main" id="{5A410A19-9DB2-61C8-4A44-DF12B106ACB4}"/>
                </a:ext>
              </a:extLst>
            </p:cNvPr>
            <p:cNvGrpSpPr/>
            <p:nvPr/>
          </p:nvGrpSpPr>
          <p:grpSpPr>
            <a:xfrm>
              <a:off x="4658278" y="6932880"/>
              <a:ext cx="179396" cy="179396"/>
              <a:chOff x="4658278" y="6932880"/>
              <a:chExt cx="179396" cy="179396"/>
            </a:xfrm>
            <a:grpFill/>
          </p:grpSpPr>
          <p:sp>
            <p:nvSpPr>
              <p:cNvPr id="66" name="Freeform 65">
                <a:extLst>
                  <a:ext uri="{FF2B5EF4-FFF2-40B4-BE49-F238E27FC236}">
                    <a16:creationId xmlns:a16="http://schemas.microsoft.com/office/drawing/2014/main" id="{69B7416C-AF74-03B1-AB71-4204E217B231}"/>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8B5AA13D-07D6-DDD3-4F18-F1F67AC7D1B6}"/>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68" name="TextBox 67">
            <a:extLst>
              <a:ext uri="{FF2B5EF4-FFF2-40B4-BE49-F238E27FC236}">
                <a16:creationId xmlns:a16="http://schemas.microsoft.com/office/drawing/2014/main" id="{1D9BD973-D202-94DC-10A7-D0C4394F7BCE}"/>
              </a:ext>
            </a:extLst>
          </p:cNvPr>
          <p:cNvSpPr txBox="1"/>
          <p:nvPr/>
        </p:nvSpPr>
        <p:spPr>
          <a:xfrm>
            <a:off x="2821766" y="7005095"/>
            <a:ext cx="2058487" cy="3338735"/>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to actively participate in and contribute to cross-cultural communities, including attending multicultural events, joining diverse networks, and collaborating with people from various cultural backgrounds.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leverage cultural diversity as a strength, identifying and capitalizing on opportunities for cross-cultural collaboration, innovation, and market expansion.</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Understanding of how to address cultural misunderstandings or conflicts, fostering a respectful and inclusive entrepreneurial environment.</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915ACA33-4821-03D9-038D-5622002488FB}"/>
              </a:ext>
            </a:extLst>
          </p:cNvPr>
          <p:cNvSpPr txBox="1"/>
          <p:nvPr/>
        </p:nvSpPr>
        <p:spPr>
          <a:xfrm>
            <a:off x="2821766" y="6555218"/>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70" name="Graphic 11">
            <a:extLst>
              <a:ext uri="{FF2B5EF4-FFF2-40B4-BE49-F238E27FC236}">
                <a16:creationId xmlns:a16="http://schemas.microsoft.com/office/drawing/2014/main" id="{08ACDCDF-3641-166C-8FCD-863B063220BE}"/>
              </a:ext>
            </a:extLst>
          </p:cNvPr>
          <p:cNvGrpSpPr/>
          <p:nvPr/>
        </p:nvGrpSpPr>
        <p:grpSpPr>
          <a:xfrm>
            <a:off x="2856276" y="6659392"/>
            <a:ext cx="584807" cy="179396"/>
            <a:chOff x="5525753" y="6932880"/>
            <a:chExt cx="584807" cy="179396"/>
          </a:xfrm>
          <a:solidFill>
            <a:srgbClr val="0C2D45"/>
          </a:solidFill>
        </p:grpSpPr>
        <p:grpSp>
          <p:nvGrpSpPr>
            <p:cNvPr id="71" name="Graphic 11">
              <a:extLst>
                <a:ext uri="{FF2B5EF4-FFF2-40B4-BE49-F238E27FC236}">
                  <a16:creationId xmlns:a16="http://schemas.microsoft.com/office/drawing/2014/main" id="{0EA5AE1B-4E39-7392-202D-D468DD4204EA}"/>
                </a:ext>
              </a:extLst>
            </p:cNvPr>
            <p:cNvGrpSpPr/>
            <p:nvPr/>
          </p:nvGrpSpPr>
          <p:grpSpPr>
            <a:xfrm>
              <a:off x="5728754" y="6933470"/>
              <a:ext cx="178805" cy="178806"/>
              <a:chOff x="5728754" y="6933470"/>
              <a:chExt cx="178805" cy="178806"/>
            </a:xfrm>
            <a:grpFill/>
          </p:grpSpPr>
          <p:sp>
            <p:nvSpPr>
              <p:cNvPr id="76" name="Freeform 75">
                <a:extLst>
                  <a:ext uri="{FF2B5EF4-FFF2-40B4-BE49-F238E27FC236}">
                    <a16:creationId xmlns:a16="http://schemas.microsoft.com/office/drawing/2014/main" id="{49675C55-3C77-12EA-0542-8CD277516007}"/>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986631E-2787-44B5-17D4-E677DE69E706}"/>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72" name="Freeform 71">
              <a:extLst>
                <a:ext uri="{FF2B5EF4-FFF2-40B4-BE49-F238E27FC236}">
                  <a16:creationId xmlns:a16="http://schemas.microsoft.com/office/drawing/2014/main" id="{B81790E6-7518-AD78-5835-9C75C662FB6E}"/>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73" name="Graphic 11">
              <a:extLst>
                <a:ext uri="{FF2B5EF4-FFF2-40B4-BE49-F238E27FC236}">
                  <a16:creationId xmlns:a16="http://schemas.microsoft.com/office/drawing/2014/main" id="{92EED298-1B34-7C17-9113-9CE477B09061}"/>
                </a:ext>
              </a:extLst>
            </p:cNvPr>
            <p:cNvGrpSpPr/>
            <p:nvPr/>
          </p:nvGrpSpPr>
          <p:grpSpPr>
            <a:xfrm>
              <a:off x="5525753" y="6932880"/>
              <a:ext cx="179396" cy="179396"/>
              <a:chOff x="5525753" y="6932880"/>
              <a:chExt cx="179396" cy="179396"/>
            </a:xfrm>
            <a:grpFill/>
          </p:grpSpPr>
          <p:sp>
            <p:nvSpPr>
              <p:cNvPr id="74" name="Freeform 73">
                <a:extLst>
                  <a:ext uri="{FF2B5EF4-FFF2-40B4-BE49-F238E27FC236}">
                    <a16:creationId xmlns:a16="http://schemas.microsoft.com/office/drawing/2014/main" id="{CDEA298A-0C48-37F7-87F4-821D8B8DDAC2}"/>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E7CE3AFA-2ABC-B036-B1C4-9E7BD5D29F22}"/>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78" name="TextBox 77">
            <a:extLst>
              <a:ext uri="{FF2B5EF4-FFF2-40B4-BE49-F238E27FC236}">
                <a16:creationId xmlns:a16="http://schemas.microsoft.com/office/drawing/2014/main" id="{5BDE64DC-7FEA-6150-2766-0263F0D661D7}"/>
              </a:ext>
            </a:extLst>
          </p:cNvPr>
          <p:cNvSpPr txBox="1"/>
          <p:nvPr/>
        </p:nvSpPr>
        <p:spPr>
          <a:xfrm>
            <a:off x="5194454" y="7005095"/>
            <a:ext cx="2058487" cy="3197670"/>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Expertise in fostering and leading inclusive and diverse entrepreneurial communities, creating platforms for cross-cultural exchange, collaboration, and mutual support.</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mentor and guide other entrepreneurs in embracing and navigating cultural diversity, sharing insights and strategies for successful cross-cultural interactions.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Capability to drive innovation and business growth through cross-cultural partnerships, exploring new markets and opportunities based on cultural insights and connections.</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cxnSp>
        <p:nvCxnSpPr>
          <p:cNvPr id="79" name="Straight Connector 78">
            <a:extLst>
              <a:ext uri="{FF2B5EF4-FFF2-40B4-BE49-F238E27FC236}">
                <a16:creationId xmlns:a16="http://schemas.microsoft.com/office/drawing/2014/main" id="{8DDAC437-3F9B-88E9-7F01-5CE59369C6F5}"/>
              </a:ext>
            </a:extLst>
          </p:cNvPr>
          <p:cNvCxnSpPr>
            <a:cxnSpLocks/>
          </p:cNvCxnSpPr>
          <p:nvPr/>
        </p:nvCxnSpPr>
        <p:spPr>
          <a:xfrm>
            <a:off x="20570" y="10202765"/>
            <a:ext cx="7065318"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6E581A8C-2A7A-C2A7-958C-DC94E0308B4D}"/>
              </a:ext>
            </a:extLst>
          </p:cNvPr>
          <p:cNvSpPr txBox="1"/>
          <p:nvPr/>
        </p:nvSpPr>
        <p:spPr>
          <a:xfrm>
            <a:off x="5194454" y="6555218"/>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81" name="Graphic 11">
            <a:extLst>
              <a:ext uri="{FF2B5EF4-FFF2-40B4-BE49-F238E27FC236}">
                <a16:creationId xmlns:a16="http://schemas.microsoft.com/office/drawing/2014/main" id="{B436AAF7-C2E4-AB7D-610F-B54F13FFF835}"/>
              </a:ext>
            </a:extLst>
          </p:cNvPr>
          <p:cNvGrpSpPr/>
          <p:nvPr/>
        </p:nvGrpSpPr>
        <p:grpSpPr>
          <a:xfrm>
            <a:off x="5214416" y="6659392"/>
            <a:ext cx="584807" cy="179396"/>
            <a:chOff x="6392638" y="6932880"/>
            <a:chExt cx="584807" cy="179396"/>
          </a:xfrm>
          <a:solidFill>
            <a:srgbClr val="915F9E"/>
          </a:solidFill>
        </p:grpSpPr>
        <p:grpSp>
          <p:nvGrpSpPr>
            <p:cNvPr id="85" name="Graphic 11">
              <a:extLst>
                <a:ext uri="{FF2B5EF4-FFF2-40B4-BE49-F238E27FC236}">
                  <a16:creationId xmlns:a16="http://schemas.microsoft.com/office/drawing/2014/main" id="{68C437EE-883B-8574-2FA7-DCE067B95B8C}"/>
                </a:ext>
              </a:extLst>
            </p:cNvPr>
            <p:cNvGrpSpPr/>
            <p:nvPr/>
          </p:nvGrpSpPr>
          <p:grpSpPr>
            <a:xfrm>
              <a:off x="6595639" y="6933470"/>
              <a:ext cx="178806" cy="178806"/>
              <a:chOff x="6595639" y="6933470"/>
              <a:chExt cx="178806" cy="178806"/>
            </a:xfrm>
            <a:grpFill/>
          </p:grpSpPr>
          <p:sp>
            <p:nvSpPr>
              <p:cNvPr id="92" name="Freeform 91">
                <a:extLst>
                  <a:ext uri="{FF2B5EF4-FFF2-40B4-BE49-F238E27FC236}">
                    <a16:creationId xmlns:a16="http://schemas.microsoft.com/office/drawing/2014/main" id="{CAF92FCA-B680-639A-0404-9EDDB0B80F62}"/>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B9EC7EB2-A2AB-4833-AF51-C9C70A8B4014}"/>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86" name="Graphic 11">
              <a:extLst>
                <a:ext uri="{FF2B5EF4-FFF2-40B4-BE49-F238E27FC236}">
                  <a16:creationId xmlns:a16="http://schemas.microsoft.com/office/drawing/2014/main" id="{1CE50D31-BCAF-3FF3-8A3F-5CFF8F97155E}"/>
                </a:ext>
              </a:extLst>
            </p:cNvPr>
            <p:cNvGrpSpPr/>
            <p:nvPr/>
          </p:nvGrpSpPr>
          <p:grpSpPr>
            <a:xfrm>
              <a:off x="6798050" y="6933470"/>
              <a:ext cx="179395" cy="178806"/>
              <a:chOff x="6798050" y="6933470"/>
              <a:chExt cx="179395" cy="178806"/>
            </a:xfrm>
            <a:grpFill/>
          </p:grpSpPr>
          <p:sp>
            <p:nvSpPr>
              <p:cNvPr id="90" name="Freeform 89">
                <a:extLst>
                  <a:ext uri="{FF2B5EF4-FFF2-40B4-BE49-F238E27FC236}">
                    <a16:creationId xmlns:a16="http://schemas.microsoft.com/office/drawing/2014/main" id="{0723D441-5867-FDDD-9CCF-4634715DBB4F}"/>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A55B215-E8D7-CD0D-1D42-C1504C40BDDC}"/>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87" name="Graphic 11">
              <a:extLst>
                <a:ext uri="{FF2B5EF4-FFF2-40B4-BE49-F238E27FC236}">
                  <a16:creationId xmlns:a16="http://schemas.microsoft.com/office/drawing/2014/main" id="{2FBB82BC-503C-B711-D7FD-E253E9A81130}"/>
                </a:ext>
              </a:extLst>
            </p:cNvPr>
            <p:cNvGrpSpPr/>
            <p:nvPr/>
          </p:nvGrpSpPr>
          <p:grpSpPr>
            <a:xfrm>
              <a:off x="6392638" y="6932880"/>
              <a:ext cx="179396" cy="179396"/>
              <a:chOff x="6392638" y="6932880"/>
              <a:chExt cx="179396" cy="179396"/>
            </a:xfrm>
            <a:grpFill/>
          </p:grpSpPr>
          <p:sp>
            <p:nvSpPr>
              <p:cNvPr id="88" name="Freeform 87">
                <a:extLst>
                  <a:ext uri="{FF2B5EF4-FFF2-40B4-BE49-F238E27FC236}">
                    <a16:creationId xmlns:a16="http://schemas.microsoft.com/office/drawing/2014/main" id="{1EBA4489-E64C-805C-3774-1A1EB1F7A1EF}"/>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65F7D7EB-6AC7-FC34-BBED-2270DDFEDC2D}"/>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94" name="Straight Connector 93">
            <a:extLst>
              <a:ext uri="{FF2B5EF4-FFF2-40B4-BE49-F238E27FC236}">
                <a16:creationId xmlns:a16="http://schemas.microsoft.com/office/drawing/2014/main" id="{78094FDE-41A6-BD9B-CF33-19583994D73C}"/>
              </a:ext>
            </a:extLst>
          </p:cNvPr>
          <p:cNvCxnSpPr>
            <a:cxnSpLocks/>
          </p:cNvCxnSpPr>
          <p:nvPr/>
        </p:nvCxnSpPr>
        <p:spPr>
          <a:xfrm flipV="1">
            <a:off x="2676038" y="6756831"/>
            <a:ext cx="0" cy="338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5EC24F5-F0B8-670E-07A9-1C201D2949A7}"/>
              </a:ext>
            </a:extLst>
          </p:cNvPr>
          <p:cNvCxnSpPr>
            <a:cxnSpLocks/>
          </p:cNvCxnSpPr>
          <p:nvPr/>
        </p:nvCxnSpPr>
        <p:spPr>
          <a:xfrm flipV="1">
            <a:off x="5038861" y="6756831"/>
            <a:ext cx="0" cy="338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71F984D-067B-F0A8-4A6A-94B6097A967A}"/>
              </a:ext>
            </a:extLst>
          </p:cNvPr>
          <p:cNvCxnSpPr>
            <a:cxnSpLocks/>
          </p:cNvCxnSpPr>
          <p:nvPr/>
        </p:nvCxnSpPr>
        <p:spPr>
          <a:xfrm flipV="1">
            <a:off x="319925" y="6135169"/>
            <a:ext cx="0" cy="621661"/>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4F7DBB2-9537-576D-5DEA-507C3B6AF835}"/>
              </a:ext>
            </a:extLst>
          </p:cNvPr>
          <p:cNvSpPr txBox="1"/>
          <p:nvPr/>
        </p:nvSpPr>
        <p:spPr>
          <a:xfrm>
            <a:off x="241377" y="6057246"/>
            <a:ext cx="4434265" cy="338554"/>
          </a:xfrm>
          <a:prstGeom prst="rect">
            <a:avLst/>
          </a:prstGeom>
          <a:noFill/>
        </p:spPr>
        <p:txBody>
          <a:bodyPr wrap="square">
            <a:spAutoFit/>
          </a:bodyPr>
          <a:lstStyle/>
          <a:p>
            <a:pPr>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	 Diversity and Inclusion Management</a:t>
            </a:r>
            <a:r>
              <a:rPr lang="en-US" sz="1600" b="1" dirty="0">
                <a:solidFill>
                  <a:srgbClr val="7ABB57"/>
                </a:solidFill>
                <a:highlight>
                  <a:srgbClr val="7ABB57"/>
                </a:highlight>
                <a:latin typeface="Calibri" panose="020F0502020204030204" pitchFamily="34" charset="0"/>
                <a:cs typeface="Calibri" panose="020F0502020204030204" pitchFamily="34" charset="0"/>
              </a:rPr>
              <a:t>.</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110" name="Slide Number Placeholder 4">
            <a:extLst>
              <a:ext uri="{FF2B5EF4-FFF2-40B4-BE49-F238E27FC236}">
                <a16:creationId xmlns:a16="http://schemas.microsoft.com/office/drawing/2014/main" id="{367B5C9F-7367-E447-49DF-57E9DB59443E}"/>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35</a:t>
            </a:fld>
            <a:endParaRPr lang="en-US" dirty="0"/>
          </a:p>
        </p:txBody>
      </p:sp>
      <p:sp>
        <p:nvSpPr>
          <p:cNvPr id="8" name="TextBox 7">
            <a:extLst>
              <a:ext uri="{FF2B5EF4-FFF2-40B4-BE49-F238E27FC236}">
                <a16:creationId xmlns:a16="http://schemas.microsoft.com/office/drawing/2014/main" id="{DA0B19D6-FB1B-D806-6BA3-57DB730033ED}"/>
              </a:ext>
            </a:extLst>
          </p:cNvPr>
          <p:cNvSpPr txBox="1"/>
          <p:nvPr/>
        </p:nvSpPr>
        <p:spPr>
          <a:xfrm>
            <a:off x="210539" y="766848"/>
            <a:ext cx="5697475" cy="1033488"/>
          </a:xfrm>
          <a:prstGeom prst="rect">
            <a:avLst/>
          </a:prstGeom>
          <a:noFill/>
        </p:spPr>
        <p:txBody>
          <a:bodyPr wrap="square">
            <a:spAutoFit/>
          </a:bodyPr>
          <a:lstStyle/>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OVERCOMING PERSONAL</a:t>
            </a:r>
            <a:r>
              <a:rPr lang="de-DE" sz="2800" b="1" dirty="0">
                <a:solidFill>
                  <a:srgbClr val="7ABB57"/>
                </a:solidFill>
                <a:highlight>
                  <a:srgbClr val="7ABB57"/>
                </a:highlight>
                <a:latin typeface="Calibri" panose="020F0502020204030204" pitchFamily="34" charset="0"/>
                <a:cs typeface="Calibri" panose="020F0502020204030204" pitchFamily="34" charset="0"/>
              </a:rPr>
              <a:t> .</a:t>
            </a:r>
            <a:endParaRPr lang="de-DE" sz="2800" b="1" dirty="0">
              <a:solidFill>
                <a:srgbClr val="E97924"/>
              </a:solidFill>
              <a:highlight>
                <a:srgbClr val="7ABB57"/>
              </a:highlight>
              <a:latin typeface="Calibri" panose="020F0502020204030204" pitchFamily="34" charset="0"/>
              <a:cs typeface="Calibri" panose="020F0502020204030204" pitchFamily="34" charset="0"/>
            </a:endParaRPr>
          </a:p>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CHALLENGES TO BUILD RESILIENCE</a:t>
            </a:r>
            <a:r>
              <a:rPr lang="de-DE" sz="2800" b="1" dirty="0">
                <a:solidFill>
                  <a:srgbClr val="7ABB57"/>
                </a:solidFill>
                <a:highlight>
                  <a:srgbClr val="7ABB57"/>
                </a:highlight>
                <a:latin typeface="Calibri" panose="020F0502020204030204" pitchFamily="34" charset="0"/>
                <a:cs typeface="Calibri" panose="020F0502020204030204" pitchFamily="34" charset="0"/>
              </a:rPr>
              <a:t>.</a:t>
            </a:r>
          </a:p>
          <a:p>
            <a:pPr>
              <a:lnSpc>
                <a:spcPts val="2380"/>
              </a:lnSpc>
            </a:pPr>
            <a:endParaRPr lang="de-DE" sz="2800" b="1" dirty="0">
              <a:solidFill>
                <a:srgbClr val="7ABB57"/>
              </a:solidFill>
              <a:highlight>
                <a:srgbClr val="7ABB57"/>
              </a:highlight>
              <a:latin typeface="Calibri" panose="020F0502020204030204" pitchFamily="34" charset="0"/>
              <a:cs typeface="Calibri" panose="020F0502020204030204" pitchFamily="34" charset="0"/>
            </a:endParaRPr>
          </a:p>
        </p:txBody>
      </p:sp>
      <p:grpSp>
        <p:nvGrpSpPr>
          <p:cNvPr id="9" name="Graphic 3">
            <a:extLst>
              <a:ext uri="{FF2B5EF4-FFF2-40B4-BE49-F238E27FC236}">
                <a16:creationId xmlns:a16="http://schemas.microsoft.com/office/drawing/2014/main" id="{B5EAD445-8909-CCB3-A1C5-8DE03D3B3B8D}"/>
              </a:ext>
            </a:extLst>
          </p:cNvPr>
          <p:cNvGrpSpPr>
            <a:grpSpLocks noChangeAspect="1"/>
          </p:cNvGrpSpPr>
          <p:nvPr/>
        </p:nvGrpSpPr>
        <p:grpSpPr>
          <a:xfrm>
            <a:off x="6156217" y="189190"/>
            <a:ext cx="944720" cy="947195"/>
            <a:chOff x="10620068" y="399814"/>
            <a:chExt cx="1088878" cy="1091730"/>
          </a:xfrm>
          <a:solidFill>
            <a:srgbClr val="0C2D45"/>
          </a:solidFill>
        </p:grpSpPr>
        <p:sp>
          <p:nvSpPr>
            <p:cNvPr id="10" name="Freeform 9">
              <a:extLst>
                <a:ext uri="{FF2B5EF4-FFF2-40B4-BE49-F238E27FC236}">
                  <a16:creationId xmlns:a16="http://schemas.microsoft.com/office/drawing/2014/main" id="{3AADEF44-7C6A-765A-E6C4-C4F38F1D22AC}"/>
                </a:ext>
              </a:extLst>
            </p:cNvPr>
            <p:cNvSpPr/>
            <p:nvPr/>
          </p:nvSpPr>
          <p:spPr>
            <a:xfrm>
              <a:off x="11182336" y="424610"/>
              <a:ext cx="318160" cy="359301"/>
            </a:xfrm>
            <a:custGeom>
              <a:avLst/>
              <a:gdLst>
                <a:gd name="connsiteX0" fmla="*/ 54855 w 318160"/>
                <a:gd name="connsiteY0" fmla="*/ 38399 h 359301"/>
                <a:gd name="connsiteX1" fmla="*/ 156338 w 318160"/>
                <a:gd name="connsiteY1" fmla="*/ 0 h 359301"/>
                <a:gd name="connsiteX2" fmla="*/ 271533 w 318160"/>
                <a:gd name="connsiteY2" fmla="*/ 46627 h 359301"/>
                <a:gd name="connsiteX3" fmla="*/ 318160 w 318160"/>
                <a:gd name="connsiteY3" fmla="*/ 161823 h 359301"/>
                <a:gd name="connsiteX4" fmla="*/ 238621 w 318160"/>
                <a:gd name="connsiteY4" fmla="*/ 301704 h 359301"/>
                <a:gd name="connsiteX5" fmla="*/ 213936 w 318160"/>
                <a:gd name="connsiteY5" fmla="*/ 345588 h 359301"/>
                <a:gd name="connsiteX6" fmla="*/ 213936 w 318160"/>
                <a:gd name="connsiteY6" fmla="*/ 359302 h 359301"/>
                <a:gd name="connsiteX7" fmla="*/ 175536 w 318160"/>
                <a:gd name="connsiteY7" fmla="*/ 359302 h 359301"/>
                <a:gd name="connsiteX8" fmla="*/ 175536 w 318160"/>
                <a:gd name="connsiteY8" fmla="*/ 249591 h 359301"/>
                <a:gd name="connsiteX9" fmla="*/ 194736 w 318160"/>
                <a:gd name="connsiteY9" fmla="*/ 249591 h 359301"/>
                <a:gd name="connsiteX10" fmla="*/ 211193 w 318160"/>
                <a:gd name="connsiteY10" fmla="*/ 233135 h 359301"/>
                <a:gd name="connsiteX11" fmla="*/ 194736 w 318160"/>
                <a:gd name="connsiteY11" fmla="*/ 216678 h 359301"/>
                <a:gd name="connsiteX12" fmla="*/ 123425 w 318160"/>
                <a:gd name="connsiteY12" fmla="*/ 216678 h 359301"/>
                <a:gd name="connsiteX13" fmla="*/ 106967 w 318160"/>
                <a:gd name="connsiteY13" fmla="*/ 233135 h 359301"/>
                <a:gd name="connsiteX14" fmla="*/ 123425 w 318160"/>
                <a:gd name="connsiteY14" fmla="*/ 249591 h 359301"/>
                <a:gd name="connsiteX15" fmla="*/ 142624 w 318160"/>
                <a:gd name="connsiteY15" fmla="*/ 249591 h 359301"/>
                <a:gd name="connsiteX16" fmla="*/ 142624 w 318160"/>
                <a:gd name="connsiteY16" fmla="*/ 359302 h 359301"/>
                <a:gd name="connsiteX17" fmla="*/ 104225 w 318160"/>
                <a:gd name="connsiteY17" fmla="*/ 359302 h 359301"/>
                <a:gd name="connsiteX18" fmla="*/ 104225 w 318160"/>
                <a:gd name="connsiteY18" fmla="*/ 345588 h 359301"/>
                <a:gd name="connsiteX19" fmla="*/ 79539 w 318160"/>
                <a:gd name="connsiteY19" fmla="*/ 301704 h 359301"/>
                <a:gd name="connsiteX20" fmla="*/ 0 w 318160"/>
                <a:gd name="connsiteY20" fmla="*/ 161823 h 359301"/>
                <a:gd name="connsiteX21" fmla="*/ 19200 w 318160"/>
                <a:gd name="connsiteY21" fmla="*/ 85026 h 35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8160" h="359301">
                  <a:moveTo>
                    <a:pt x="54855" y="38399"/>
                  </a:moveTo>
                  <a:cubicBezTo>
                    <a:pt x="82283" y="13714"/>
                    <a:pt x="117939" y="2743"/>
                    <a:pt x="156338" y="0"/>
                  </a:cubicBezTo>
                  <a:cubicBezTo>
                    <a:pt x="200222" y="0"/>
                    <a:pt x="241363" y="16457"/>
                    <a:pt x="271533" y="46627"/>
                  </a:cubicBezTo>
                  <a:cubicBezTo>
                    <a:pt x="301704" y="76797"/>
                    <a:pt x="318160" y="117939"/>
                    <a:pt x="318160" y="161823"/>
                  </a:cubicBezTo>
                  <a:cubicBezTo>
                    <a:pt x="318160" y="219421"/>
                    <a:pt x="287991" y="271533"/>
                    <a:pt x="238621" y="301704"/>
                  </a:cubicBezTo>
                  <a:cubicBezTo>
                    <a:pt x="222163" y="309932"/>
                    <a:pt x="213936" y="329131"/>
                    <a:pt x="213936" y="345588"/>
                  </a:cubicBezTo>
                  <a:lnTo>
                    <a:pt x="213936" y="359302"/>
                  </a:lnTo>
                  <a:lnTo>
                    <a:pt x="175536" y="359302"/>
                  </a:lnTo>
                  <a:lnTo>
                    <a:pt x="175536" y="249591"/>
                  </a:lnTo>
                  <a:lnTo>
                    <a:pt x="194736" y="249591"/>
                  </a:lnTo>
                  <a:cubicBezTo>
                    <a:pt x="202964" y="249591"/>
                    <a:pt x="211193" y="241363"/>
                    <a:pt x="211193" y="233135"/>
                  </a:cubicBezTo>
                  <a:cubicBezTo>
                    <a:pt x="211193" y="224906"/>
                    <a:pt x="202964" y="216678"/>
                    <a:pt x="194736" y="216678"/>
                  </a:cubicBezTo>
                  <a:lnTo>
                    <a:pt x="123425" y="216678"/>
                  </a:lnTo>
                  <a:cubicBezTo>
                    <a:pt x="115197" y="216678"/>
                    <a:pt x="106967" y="224906"/>
                    <a:pt x="106967" y="233135"/>
                  </a:cubicBezTo>
                  <a:cubicBezTo>
                    <a:pt x="106967" y="241363"/>
                    <a:pt x="115197" y="249591"/>
                    <a:pt x="123425" y="249591"/>
                  </a:cubicBezTo>
                  <a:lnTo>
                    <a:pt x="142624" y="249591"/>
                  </a:lnTo>
                  <a:lnTo>
                    <a:pt x="142624" y="359302"/>
                  </a:lnTo>
                  <a:lnTo>
                    <a:pt x="104225" y="359302"/>
                  </a:lnTo>
                  <a:lnTo>
                    <a:pt x="104225" y="345588"/>
                  </a:lnTo>
                  <a:cubicBezTo>
                    <a:pt x="104225" y="326389"/>
                    <a:pt x="93253" y="309932"/>
                    <a:pt x="79539" y="301704"/>
                  </a:cubicBezTo>
                  <a:cubicBezTo>
                    <a:pt x="30170" y="274276"/>
                    <a:pt x="0" y="219421"/>
                    <a:pt x="0" y="161823"/>
                  </a:cubicBezTo>
                  <a:cubicBezTo>
                    <a:pt x="0" y="134395"/>
                    <a:pt x="5486" y="106968"/>
                    <a:pt x="19200" y="85026"/>
                  </a:cubicBezTo>
                </a:path>
              </a:pathLst>
            </a:custGeom>
            <a:solidFill>
              <a:srgbClr val="7ABB57"/>
            </a:solidFill>
            <a:ln w="27426" cap="flat">
              <a:noFill/>
              <a:prstDash val="solid"/>
              <a:miter/>
            </a:ln>
          </p:spPr>
          <p:txBody>
            <a:bodyPr rtlCol="0" anchor="ctr"/>
            <a:lstStyle/>
            <a:p>
              <a:endParaRPr lang="en-US" dirty="0"/>
            </a:p>
          </p:txBody>
        </p:sp>
        <p:grpSp>
          <p:nvGrpSpPr>
            <p:cNvPr id="11" name="Graphic 3">
              <a:extLst>
                <a:ext uri="{FF2B5EF4-FFF2-40B4-BE49-F238E27FC236}">
                  <a16:creationId xmlns:a16="http://schemas.microsoft.com/office/drawing/2014/main" id="{6D307323-64C7-9993-68D0-E4CB752C1DCA}"/>
                </a:ext>
              </a:extLst>
            </p:cNvPr>
            <p:cNvGrpSpPr/>
            <p:nvPr/>
          </p:nvGrpSpPr>
          <p:grpSpPr>
            <a:xfrm>
              <a:off x="10620068" y="399814"/>
              <a:ext cx="1088878" cy="1091730"/>
              <a:chOff x="10620068" y="399814"/>
              <a:chExt cx="1088878" cy="1091730"/>
            </a:xfrm>
            <a:grpFill/>
          </p:grpSpPr>
          <p:sp>
            <p:nvSpPr>
              <p:cNvPr id="12" name="Freeform 11">
                <a:extLst>
                  <a:ext uri="{FF2B5EF4-FFF2-40B4-BE49-F238E27FC236}">
                    <a16:creationId xmlns:a16="http://schemas.microsoft.com/office/drawing/2014/main" id="{B89864A8-9287-C2FB-A03A-949563A9475E}"/>
                  </a:ext>
                </a:extLst>
              </p:cNvPr>
              <p:cNvSpPr/>
              <p:nvPr/>
            </p:nvSpPr>
            <p:spPr>
              <a:xfrm>
                <a:off x="10847718" y="893622"/>
                <a:ext cx="32913" cy="49369"/>
              </a:xfrm>
              <a:custGeom>
                <a:avLst/>
                <a:gdLst>
                  <a:gd name="connsiteX0" fmla="*/ 16456 w 32913"/>
                  <a:gd name="connsiteY0" fmla="*/ 0 h 49369"/>
                  <a:gd name="connsiteX1" fmla="*/ 0 w 32913"/>
                  <a:gd name="connsiteY1" fmla="*/ 16457 h 49369"/>
                  <a:gd name="connsiteX2" fmla="*/ 0 w 32913"/>
                  <a:gd name="connsiteY2" fmla="*/ 32913 h 49369"/>
                  <a:gd name="connsiteX3" fmla="*/ 16456 w 32913"/>
                  <a:gd name="connsiteY3" fmla="*/ 49370 h 49369"/>
                  <a:gd name="connsiteX4" fmla="*/ 32914 w 32913"/>
                  <a:gd name="connsiteY4" fmla="*/ 32913 h 49369"/>
                  <a:gd name="connsiteX5" fmla="*/ 32914 w 32913"/>
                  <a:gd name="connsiteY5" fmla="*/ 16457 h 49369"/>
                  <a:gd name="connsiteX6" fmla="*/ 16456 w 32913"/>
                  <a:gd name="connsiteY6" fmla="*/ 0 h 4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49369">
                    <a:moveTo>
                      <a:pt x="16456" y="0"/>
                    </a:moveTo>
                    <a:cubicBezTo>
                      <a:pt x="8228" y="0"/>
                      <a:pt x="0" y="8228"/>
                      <a:pt x="0" y="16457"/>
                    </a:cubicBezTo>
                    <a:lnTo>
                      <a:pt x="0" y="32913"/>
                    </a:lnTo>
                    <a:cubicBezTo>
                      <a:pt x="0" y="41141"/>
                      <a:pt x="8228" y="49370"/>
                      <a:pt x="16456" y="49370"/>
                    </a:cubicBezTo>
                    <a:cubicBezTo>
                      <a:pt x="24686" y="49370"/>
                      <a:pt x="32914" y="41141"/>
                      <a:pt x="32914" y="32913"/>
                    </a:cubicBezTo>
                    <a:lnTo>
                      <a:pt x="32914" y="16457"/>
                    </a:lnTo>
                    <a:cubicBezTo>
                      <a:pt x="32914" y="8228"/>
                      <a:pt x="24686" y="0"/>
                      <a:pt x="16456" y="0"/>
                    </a:cubicBezTo>
                    <a:close/>
                  </a:path>
                </a:pathLst>
              </a:custGeom>
              <a:grpFill/>
              <a:ln w="27426"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0CC19A66-11C0-2C53-51B4-D67E097A11A1}"/>
                  </a:ext>
                </a:extLst>
              </p:cNvPr>
              <p:cNvSpPr/>
              <p:nvPr/>
            </p:nvSpPr>
            <p:spPr>
              <a:xfrm>
                <a:off x="10987598" y="893622"/>
                <a:ext cx="32913" cy="49369"/>
              </a:xfrm>
              <a:custGeom>
                <a:avLst/>
                <a:gdLst>
                  <a:gd name="connsiteX0" fmla="*/ 16458 w 32913"/>
                  <a:gd name="connsiteY0" fmla="*/ 49370 h 49369"/>
                  <a:gd name="connsiteX1" fmla="*/ 32914 w 32913"/>
                  <a:gd name="connsiteY1" fmla="*/ 32913 h 49369"/>
                  <a:gd name="connsiteX2" fmla="*/ 32914 w 32913"/>
                  <a:gd name="connsiteY2" fmla="*/ 16457 h 49369"/>
                  <a:gd name="connsiteX3" fmla="*/ 16458 w 32913"/>
                  <a:gd name="connsiteY3" fmla="*/ 0 h 49369"/>
                  <a:gd name="connsiteX4" fmla="*/ 0 w 32913"/>
                  <a:gd name="connsiteY4" fmla="*/ 16457 h 49369"/>
                  <a:gd name="connsiteX5" fmla="*/ 0 w 32913"/>
                  <a:gd name="connsiteY5" fmla="*/ 32913 h 49369"/>
                  <a:gd name="connsiteX6" fmla="*/ 16458 w 32913"/>
                  <a:gd name="connsiteY6" fmla="*/ 49370 h 4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49369">
                    <a:moveTo>
                      <a:pt x="16458" y="49370"/>
                    </a:moveTo>
                    <a:cubicBezTo>
                      <a:pt x="24686" y="49370"/>
                      <a:pt x="32914" y="41141"/>
                      <a:pt x="32914" y="32913"/>
                    </a:cubicBezTo>
                    <a:lnTo>
                      <a:pt x="32914" y="16457"/>
                    </a:lnTo>
                    <a:cubicBezTo>
                      <a:pt x="32914" y="8228"/>
                      <a:pt x="24686" y="0"/>
                      <a:pt x="16458" y="0"/>
                    </a:cubicBezTo>
                    <a:cubicBezTo>
                      <a:pt x="8230" y="0"/>
                      <a:pt x="0" y="8228"/>
                      <a:pt x="0" y="16457"/>
                    </a:cubicBezTo>
                    <a:lnTo>
                      <a:pt x="0" y="32913"/>
                    </a:lnTo>
                    <a:cubicBezTo>
                      <a:pt x="0" y="43884"/>
                      <a:pt x="8230" y="49370"/>
                      <a:pt x="16458" y="49370"/>
                    </a:cubicBezTo>
                    <a:close/>
                  </a:path>
                </a:pathLst>
              </a:custGeom>
              <a:grpFill/>
              <a:ln w="27426"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B8D6EFC6-95E3-BF2F-AFFD-B73391B887FE}"/>
                  </a:ext>
                </a:extLst>
              </p:cNvPr>
              <p:cNvSpPr/>
              <p:nvPr/>
            </p:nvSpPr>
            <p:spPr>
              <a:xfrm>
                <a:off x="10888748" y="981279"/>
                <a:ext cx="93476" cy="49480"/>
              </a:xfrm>
              <a:custGeom>
                <a:avLst/>
                <a:gdLst>
                  <a:gd name="connsiteX0" fmla="*/ 90622 w 93476"/>
                  <a:gd name="connsiteY0" fmla="*/ 24796 h 49480"/>
                  <a:gd name="connsiteX1" fmla="*/ 85136 w 93476"/>
                  <a:gd name="connsiteY1" fmla="*/ 2854 h 49480"/>
                  <a:gd name="connsiteX2" fmla="*/ 63194 w 93476"/>
                  <a:gd name="connsiteY2" fmla="*/ 8339 h 49480"/>
                  <a:gd name="connsiteX3" fmla="*/ 46738 w 93476"/>
                  <a:gd name="connsiteY3" fmla="*/ 19311 h 49480"/>
                  <a:gd name="connsiteX4" fmla="*/ 30281 w 93476"/>
                  <a:gd name="connsiteY4" fmla="*/ 8339 h 49480"/>
                  <a:gd name="connsiteX5" fmla="*/ 8339 w 93476"/>
                  <a:gd name="connsiteY5" fmla="*/ 2854 h 49480"/>
                  <a:gd name="connsiteX6" fmla="*/ 2853 w 93476"/>
                  <a:gd name="connsiteY6" fmla="*/ 24796 h 49480"/>
                  <a:gd name="connsiteX7" fmla="*/ 46738 w 93476"/>
                  <a:gd name="connsiteY7" fmla="*/ 49481 h 49480"/>
                  <a:gd name="connsiteX8" fmla="*/ 90622 w 93476"/>
                  <a:gd name="connsiteY8" fmla="*/ 24796 h 4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49480">
                    <a:moveTo>
                      <a:pt x="90622" y="24796"/>
                    </a:moveTo>
                    <a:cubicBezTo>
                      <a:pt x="96108" y="16568"/>
                      <a:pt x="93366" y="8339"/>
                      <a:pt x="85136" y="2854"/>
                    </a:cubicBezTo>
                    <a:cubicBezTo>
                      <a:pt x="76908" y="-2632"/>
                      <a:pt x="68680" y="111"/>
                      <a:pt x="63194" y="8339"/>
                    </a:cubicBezTo>
                    <a:cubicBezTo>
                      <a:pt x="60452" y="13825"/>
                      <a:pt x="52224" y="19311"/>
                      <a:pt x="46738" y="19311"/>
                    </a:cubicBezTo>
                    <a:cubicBezTo>
                      <a:pt x="41253" y="19311"/>
                      <a:pt x="33025" y="16568"/>
                      <a:pt x="30281" y="8339"/>
                    </a:cubicBezTo>
                    <a:cubicBezTo>
                      <a:pt x="24797" y="111"/>
                      <a:pt x="16567" y="-2632"/>
                      <a:pt x="8339" y="2854"/>
                    </a:cubicBezTo>
                    <a:cubicBezTo>
                      <a:pt x="111" y="8339"/>
                      <a:pt x="-2631" y="16568"/>
                      <a:pt x="2853" y="24796"/>
                    </a:cubicBezTo>
                    <a:cubicBezTo>
                      <a:pt x="11083" y="41253"/>
                      <a:pt x="30281" y="49481"/>
                      <a:pt x="46738" y="49481"/>
                    </a:cubicBezTo>
                    <a:cubicBezTo>
                      <a:pt x="63194" y="49481"/>
                      <a:pt x="79652" y="41253"/>
                      <a:pt x="90622" y="24796"/>
                    </a:cubicBezTo>
                    <a:close/>
                  </a:path>
                </a:pathLst>
              </a:custGeom>
              <a:grpFill/>
              <a:ln w="27426"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84A392E4-931F-D74A-E1AA-817998F38B63}"/>
                  </a:ext>
                </a:extLst>
              </p:cNvPr>
              <p:cNvSpPr/>
              <p:nvPr/>
            </p:nvSpPr>
            <p:spPr>
              <a:xfrm>
                <a:off x="10620068" y="611117"/>
                <a:ext cx="625430" cy="880426"/>
              </a:xfrm>
              <a:custGeom>
                <a:avLst/>
                <a:gdLst>
                  <a:gd name="connsiteX0" fmla="*/ 471756 w 625430"/>
                  <a:gd name="connsiteY0" fmla="*/ 600665 h 880426"/>
                  <a:gd name="connsiteX1" fmla="*/ 416901 w 625430"/>
                  <a:gd name="connsiteY1" fmla="*/ 600665 h 880426"/>
                  <a:gd name="connsiteX2" fmla="*/ 416901 w 625430"/>
                  <a:gd name="connsiteY2" fmla="*/ 532096 h 880426"/>
                  <a:gd name="connsiteX3" fmla="*/ 504668 w 625430"/>
                  <a:gd name="connsiteY3" fmla="*/ 386729 h 880426"/>
                  <a:gd name="connsiteX4" fmla="*/ 523868 w 625430"/>
                  <a:gd name="connsiteY4" fmla="*/ 386729 h 880426"/>
                  <a:gd name="connsiteX5" fmla="*/ 575981 w 625430"/>
                  <a:gd name="connsiteY5" fmla="*/ 334617 h 880426"/>
                  <a:gd name="connsiteX6" fmla="*/ 575981 w 625430"/>
                  <a:gd name="connsiteY6" fmla="*/ 263305 h 880426"/>
                  <a:gd name="connsiteX7" fmla="*/ 540326 w 625430"/>
                  <a:gd name="connsiteY7" fmla="*/ 213936 h 880426"/>
                  <a:gd name="connsiteX8" fmla="*/ 540326 w 625430"/>
                  <a:gd name="connsiteY8" fmla="*/ 156338 h 880426"/>
                  <a:gd name="connsiteX9" fmla="*/ 383987 w 625430"/>
                  <a:gd name="connsiteY9" fmla="*/ 0 h 880426"/>
                  <a:gd name="connsiteX10" fmla="*/ 244105 w 625430"/>
                  <a:gd name="connsiteY10" fmla="*/ 0 h 880426"/>
                  <a:gd name="connsiteX11" fmla="*/ 87769 w 625430"/>
                  <a:gd name="connsiteY11" fmla="*/ 156338 h 880426"/>
                  <a:gd name="connsiteX12" fmla="*/ 87769 w 625430"/>
                  <a:gd name="connsiteY12" fmla="*/ 213936 h 880426"/>
                  <a:gd name="connsiteX13" fmla="*/ 52112 w 625430"/>
                  <a:gd name="connsiteY13" fmla="*/ 263305 h 880426"/>
                  <a:gd name="connsiteX14" fmla="*/ 52112 w 625430"/>
                  <a:gd name="connsiteY14" fmla="*/ 334617 h 880426"/>
                  <a:gd name="connsiteX15" fmla="*/ 104225 w 625430"/>
                  <a:gd name="connsiteY15" fmla="*/ 386729 h 880426"/>
                  <a:gd name="connsiteX16" fmla="*/ 123425 w 625430"/>
                  <a:gd name="connsiteY16" fmla="*/ 386729 h 880426"/>
                  <a:gd name="connsiteX17" fmla="*/ 211193 w 625430"/>
                  <a:gd name="connsiteY17" fmla="*/ 532096 h 880426"/>
                  <a:gd name="connsiteX18" fmla="*/ 211193 w 625430"/>
                  <a:gd name="connsiteY18" fmla="*/ 600665 h 880426"/>
                  <a:gd name="connsiteX19" fmla="*/ 156338 w 625430"/>
                  <a:gd name="connsiteY19" fmla="*/ 600665 h 880426"/>
                  <a:gd name="connsiteX20" fmla="*/ 0 w 625430"/>
                  <a:gd name="connsiteY20" fmla="*/ 757002 h 880426"/>
                  <a:gd name="connsiteX21" fmla="*/ 0 w 625430"/>
                  <a:gd name="connsiteY21" fmla="*/ 828314 h 880426"/>
                  <a:gd name="connsiteX22" fmla="*/ 52112 w 625430"/>
                  <a:gd name="connsiteY22" fmla="*/ 880427 h 880426"/>
                  <a:gd name="connsiteX23" fmla="*/ 109711 w 625430"/>
                  <a:gd name="connsiteY23" fmla="*/ 880427 h 880426"/>
                  <a:gd name="connsiteX24" fmla="*/ 126167 w 625430"/>
                  <a:gd name="connsiteY24" fmla="*/ 863970 h 880426"/>
                  <a:gd name="connsiteX25" fmla="*/ 109711 w 625430"/>
                  <a:gd name="connsiteY25" fmla="*/ 847514 h 880426"/>
                  <a:gd name="connsiteX26" fmla="*/ 49369 w 625430"/>
                  <a:gd name="connsiteY26" fmla="*/ 847514 h 880426"/>
                  <a:gd name="connsiteX27" fmla="*/ 30170 w 625430"/>
                  <a:gd name="connsiteY27" fmla="*/ 828314 h 880426"/>
                  <a:gd name="connsiteX28" fmla="*/ 30170 w 625430"/>
                  <a:gd name="connsiteY28" fmla="*/ 757002 h 880426"/>
                  <a:gd name="connsiteX29" fmla="*/ 156338 w 625430"/>
                  <a:gd name="connsiteY29" fmla="*/ 630835 h 880426"/>
                  <a:gd name="connsiteX30" fmla="*/ 189250 w 625430"/>
                  <a:gd name="connsiteY30" fmla="*/ 630835 h 880426"/>
                  <a:gd name="connsiteX31" fmla="*/ 156338 w 625430"/>
                  <a:gd name="connsiteY31" fmla="*/ 666491 h 880426"/>
                  <a:gd name="connsiteX32" fmla="*/ 148108 w 625430"/>
                  <a:gd name="connsiteY32" fmla="*/ 693919 h 880426"/>
                  <a:gd name="connsiteX33" fmla="*/ 161822 w 625430"/>
                  <a:gd name="connsiteY33" fmla="*/ 718604 h 880426"/>
                  <a:gd name="connsiteX34" fmla="*/ 304447 w 625430"/>
                  <a:gd name="connsiteY34" fmla="*/ 811858 h 880426"/>
                  <a:gd name="connsiteX35" fmla="*/ 312674 w 625430"/>
                  <a:gd name="connsiteY35" fmla="*/ 814601 h 880426"/>
                  <a:gd name="connsiteX36" fmla="*/ 320904 w 625430"/>
                  <a:gd name="connsiteY36" fmla="*/ 811858 h 880426"/>
                  <a:gd name="connsiteX37" fmla="*/ 320904 w 625430"/>
                  <a:gd name="connsiteY37" fmla="*/ 811858 h 880426"/>
                  <a:gd name="connsiteX38" fmla="*/ 320904 w 625430"/>
                  <a:gd name="connsiteY38" fmla="*/ 811858 h 880426"/>
                  <a:gd name="connsiteX39" fmla="*/ 320904 w 625430"/>
                  <a:gd name="connsiteY39" fmla="*/ 811858 h 880426"/>
                  <a:gd name="connsiteX40" fmla="*/ 460785 w 625430"/>
                  <a:gd name="connsiteY40" fmla="*/ 718604 h 880426"/>
                  <a:gd name="connsiteX41" fmla="*/ 474498 w 625430"/>
                  <a:gd name="connsiteY41" fmla="*/ 693919 h 880426"/>
                  <a:gd name="connsiteX42" fmla="*/ 466270 w 625430"/>
                  <a:gd name="connsiteY42" fmla="*/ 666491 h 880426"/>
                  <a:gd name="connsiteX43" fmla="*/ 433357 w 625430"/>
                  <a:gd name="connsiteY43" fmla="*/ 630835 h 880426"/>
                  <a:gd name="connsiteX44" fmla="*/ 466270 w 625430"/>
                  <a:gd name="connsiteY44" fmla="*/ 630835 h 880426"/>
                  <a:gd name="connsiteX45" fmla="*/ 592437 w 625430"/>
                  <a:gd name="connsiteY45" fmla="*/ 757002 h 880426"/>
                  <a:gd name="connsiteX46" fmla="*/ 592437 w 625430"/>
                  <a:gd name="connsiteY46" fmla="*/ 828314 h 880426"/>
                  <a:gd name="connsiteX47" fmla="*/ 573237 w 625430"/>
                  <a:gd name="connsiteY47" fmla="*/ 847514 h 880426"/>
                  <a:gd name="connsiteX48" fmla="*/ 167308 w 625430"/>
                  <a:gd name="connsiteY48" fmla="*/ 847514 h 880426"/>
                  <a:gd name="connsiteX49" fmla="*/ 150852 w 625430"/>
                  <a:gd name="connsiteY49" fmla="*/ 863970 h 880426"/>
                  <a:gd name="connsiteX50" fmla="*/ 167308 w 625430"/>
                  <a:gd name="connsiteY50" fmla="*/ 880427 h 880426"/>
                  <a:gd name="connsiteX51" fmla="*/ 573237 w 625430"/>
                  <a:gd name="connsiteY51" fmla="*/ 880427 h 880426"/>
                  <a:gd name="connsiteX52" fmla="*/ 625351 w 625430"/>
                  <a:gd name="connsiteY52" fmla="*/ 828314 h 880426"/>
                  <a:gd name="connsiteX53" fmla="*/ 625351 w 625430"/>
                  <a:gd name="connsiteY53" fmla="*/ 757002 h 880426"/>
                  <a:gd name="connsiteX54" fmla="*/ 471756 w 625430"/>
                  <a:gd name="connsiteY54" fmla="*/ 600665 h 880426"/>
                  <a:gd name="connsiteX55" fmla="*/ 471756 w 625430"/>
                  <a:gd name="connsiteY55" fmla="*/ 600665 h 880426"/>
                  <a:gd name="connsiteX56" fmla="*/ 545810 w 625430"/>
                  <a:gd name="connsiteY56" fmla="*/ 334617 h 880426"/>
                  <a:gd name="connsiteX57" fmla="*/ 526612 w 625430"/>
                  <a:gd name="connsiteY57" fmla="*/ 353816 h 880426"/>
                  <a:gd name="connsiteX58" fmla="*/ 507412 w 625430"/>
                  <a:gd name="connsiteY58" fmla="*/ 353816 h 880426"/>
                  <a:gd name="connsiteX59" fmla="*/ 507412 w 625430"/>
                  <a:gd name="connsiteY59" fmla="*/ 244106 h 880426"/>
                  <a:gd name="connsiteX60" fmla="*/ 526612 w 625430"/>
                  <a:gd name="connsiteY60" fmla="*/ 244106 h 880426"/>
                  <a:gd name="connsiteX61" fmla="*/ 545810 w 625430"/>
                  <a:gd name="connsiteY61" fmla="*/ 263305 h 880426"/>
                  <a:gd name="connsiteX62" fmla="*/ 545810 w 625430"/>
                  <a:gd name="connsiteY62" fmla="*/ 334617 h 880426"/>
                  <a:gd name="connsiteX63" fmla="*/ 244105 w 625430"/>
                  <a:gd name="connsiteY63" fmla="*/ 32913 h 880426"/>
                  <a:gd name="connsiteX64" fmla="*/ 383987 w 625430"/>
                  <a:gd name="connsiteY64" fmla="*/ 32913 h 880426"/>
                  <a:gd name="connsiteX65" fmla="*/ 510154 w 625430"/>
                  <a:gd name="connsiteY65" fmla="*/ 159080 h 880426"/>
                  <a:gd name="connsiteX66" fmla="*/ 510154 w 625430"/>
                  <a:gd name="connsiteY66" fmla="*/ 213936 h 880426"/>
                  <a:gd name="connsiteX67" fmla="*/ 455299 w 625430"/>
                  <a:gd name="connsiteY67" fmla="*/ 213936 h 880426"/>
                  <a:gd name="connsiteX68" fmla="*/ 400443 w 625430"/>
                  <a:gd name="connsiteY68" fmla="*/ 161823 h 880426"/>
                  <a:gd name="connsiteX69" fmla="*/ 405929 w 625430"/>
                  <a:gd name="connsiteY69" fmla="*/ 123424 h 880426"/>
                  <a:gd name="connsiteX70" fmla="*/ 389473 w 625430"/>
                  <a:gd name="connsiteY70" fmla="*/ 106968 h 880426"/>
                  <a:gd name="connsiteX71" fmla="*/ 373016 w 625430"/>
                  <a:gd name="connsiteY71" fmla="*/ 123424 h 880426"/>
                  <a:gd name="connsiteX72" fmla="*/ 282505 w 625430"/>
                  <a:gd name="connsiteY72" fmla="*/ 213936 h 880426"/>
                  <a:gd name="connsiteX73" fmla="*/ 115197 w 625430"/>
                  <a:gd name="connsiteY73" fmla="*/ 213936 h 880426"/>
                  <a:gd name="connsiteX74" fmla="*/ 115197 w 625430"/>
                  <a:gd name="connsiteY74" fmla="*/ 159080 h 880426"/>
                  <a:gd name="connsiteX75" fmla="*/ 244105 w 625430"/>
                  <a:gd name="connsiteY75" fmla="*/ 32913 h 880426"/>
                  <a:gd name="connsiteX76" fmla="*/ 82283 w 625430"/>
                  <a:gd name="connsiteY76" fmla="*/ 334617 h 880426"/>
                  <a:gd name="connsiteX77" fmla="*/ 82283 w 625430"/>
                  <a:gd name="connsiteY77" fmla="*/ 263305 h 880426"/>
                  <a:gd name="connsiteX78" fmla="*/ 101483 w 625430"/>
                  <a:gd name="connsiteY78" fmla="*/ 244106 h 880426"/>
                  <a:gd name="connsiteX79" fmla="*/ 120681 w 625430"/>
                  <a:gd name="connsiteY79" fmla="*/ 244106 h 880426"/>
                  <a:gd name="connsiteX80" fmla="*/ 120681 w 625430"/>
                  <a:gd name="connsiteY80" fmla="*/ 353816 h 880426"/>
                  <a:gd name="connsiteX81" fmla="*/ 101483 w 625430"/>
                  <a:gd name="connsiteY81" fmla="*/ 353816 h 880426"/>
                  <a:gd name="connsiteX82" fmla="*/ 82283 w 625430"/>
                  <a:gd name="connsiteY82" fmla="*/ 334617 h 880426"/>
                  <a:gd name="connsiteX83" fmla="*/ 153594 w 625430"/>
                  <a:gd name="connsiteY83" fmla="*/ 370273 h 880426"/>
                  <a:gd name="connsiteX84" fmla="*/ 153594 w 625430"/>
                  <a:gd name="connsiteY84" fmla="*/ 244106 h 880426"/>
                  <a:gd name="connsiteX85" fmla="*/ 285247 w 625430"/>
                  <a:gd name="connsiteY85" fmla="*/ 244106 h 880426"/>
                  <a:gd name="connsiteX86" fmla="*/ 378502 w 625430"/>
                  <a:gd name="connsiteY86" fmla="*/ 200222 h 880426"/>
                  <a:gd name="connsiteX87" fmla="*/ 455299 w 625430"/>
                  <a:gd name="connsiteY87" fmla="*/ 244106 h 880426"/>
                  <a:gd name="connsiteX88" fmla="*/ 474498 w 625430"/>
                  <a:gd name="connsiteY88" fmla="*/ 244106 h 880426"/>
                  <a:gd name="connsiteX89" fmla="*/ 474498 w 625430"/>
                  <a:gd name="connsiteY89" fmla="*/ 370273 h 880426"/>
                  <a:gd name="connsiteX90" fmla="*/ 474498 w 625430"/>
                  <a:gd name="connsiteY90" fmla="*/ 370273 h 880426"/>
                  <a:gd name="connsiteX91" fmla="*/ 315418 w 625430"/>
                  <a:gd name="connsiteY91" fmla="*/ 529353 h 880426"/>
                  <a:gd name="connsiteX92" fmla="*/ 153594 w 625430"/>
                  <a:gd name="connsiteY92" fmla="*/ 370273 h 880426"/>
                  <a:gd name="connsiteX93" fmla="*/ 153594 w 625430"/>
                  <a:gd name="connsiteY93" fmla="*/ 370273 h 880426"/>
                  <a:gd name="connsiteX94" fmla="*/ 315418 w 625430"/>
                  <a:gd name="connsiteY94" fmla="*/ 562266 h 880426"/>
                  <a:gd name="connsiteX95" fmla="*/ 386730 w 625430"/>
                  <a:gd name="connsiteY95" fmla="*/ 548552 h 880426"/>
                  <a:gd name="connsiteX96" fmla="*/ 386730 w 625430"/>
                  <a:gd name="connsiteY96" fmla="*/ 614379 h 880426"/>
                  <a:gd name="connsiteX97" fmla="*/ 373016 w 625430"/>
                  <a:gd name="connsiteY97" fmla="*/ 644549 h 880426"/>
                  <a:gd name="connsiteX98" fmla="*/ 257819 w 625430"/>
                  <a:gd name="connsiteY98" fmla="*/ 644549 h 880426"/>
                  <a:gd name="connsiteX99" fmla="*/ 244105 w 625430"/>
                  <a:gd name="connsiteY99" fmla="*/ 614379 h 880426"/>
                  <a:gd name="connsiteX100" fmla="*/ 244105 w 625430"/>
                  <a:gd name="connsiteY100" fmla="*/ 548552 h 880426"/>
                  <a:gd name="connsiteX101" fmla="*/ 315418 w 625430"/>
                  <a:gd name="connsiteY101" fmla="*/ 562266 h 880426"/>
                  <a:gd name="connsiteX102" fmla="*/ 315418 w 625430"/>
                  <a:gd name="connsiteY102" fmla="*/ 562266 h 880426"/>
                  <a:gd name="connsiteX103" fmla="*/ 356560 w 625430"/>
                  <a:gd name="connsiteY103" fmla="*/ 674719 h 880426"/>
                  <a:gd name="connsiteX104" fmla="*/ 315418 w 625430"/>
                  <a:gd name="connsiteY104" fmla="*/ 762488 h 880426"/>
                  <a:gd name="connsiteX105" fmla="*/ 271533 w 625430"/>
                  <a:gd name="connsiteY105" fmla="*/ 674719 h 880426"/>
                  <a:gd name="connsiteX106" fmla="*/ 356560 w 625430"/>
                  <a:gd name="connsiteY106" fmla="*/ 674719 h 880426"/>
                  <a:gd name="connsiteX107" fmla="*/ 181022 w 625430"/>
                  <a:gd name="connsiteY107" fmla="*/ 691176 h 880426"/>
                  <a:gd name="connsiteX108" fmla="*/ 181022 w 625430"/>
                  <a:gd name="connsiteY108" fmla="*/ 691176 h 880426"/>
                  <a:gd name="connsiteX109" fmla="*/ 222163 w 625430"/>
                  <a:gd name="connsiteY109" fmla="*/ 644549 h 880426"/>
                  <a:gd name="connsiteX110" fmla="*/ 274277 w 625430"/>
                  <a:gd name="connsiteY110" fmla="*/ 754260 h 880426"/>
                  <a:gd name="connsiteX111" fmla="*/ 181022 w 625430"/>
                  <a:gd name="connsiteY111" fmla="*/ 691176 h 880426"/>
                  <a:gd name="connsiteX112" fmla="*/ 181022 w 625430"/>
                  <a:gd name="connsiteY112" fmla="*/ 691176 h 880426"/>
                  <a:gd name="connsiteX113" fmla="*/ 181022 w 625430"/>
                  <a:gd name="connsiteY113" fmla="*/ 691176 h 880426"/>
                  <a:gd name="connsiteX114" fmla="*/ 447071 w 625430"/>
                  <a:gd name="connsiteY114" fmla="*/ 691176 h 880426"/>
                  <a:gd name="connsiteX115" fmla="*/ 447071 w 625430"/>
                  <a:gd name="connsiteY115" fmla="*/ 691176 h 880426"/>
                  <a:gd name="connsiteX116" fmla="*/ 353816 w 625430"/>
                  <a:gd name="connsiteY116" fmla="*/ 754260 h 880426"/>
                  <a:gd name="connsiteX117" fmla="*/ 405929 w 625430"/>
                  <a:gd name="connsiteY117" fmla="*/ 644549 h 880426"/>
                  <a:gd name="connsiteX118" fmla="*/ 447071 w 625430"/>
                  <a:gd name="connsiteY118" fmla="*/ 691176 h 880426"/>
                  <a:gd name="connsiteX119" fmla="*/ 447071 w 625430"/>
                  <a:gd name="connsiteY119" fmla="*/ 691176 h 880426"/>
                  <a:gd name="connsiteX120" fmla="*/ 447071 w 625430"/>
                  <a:gd name="connsiteY120" fmla="*/ 691176 h 88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25430" h="880426">
                    <a:moveTo>
                      <a:pt x="471756" y="600665"/>
                    </a:moveTo>
                    <a:lnTo>
                      <a:pt x="416901" y="600665"/>
                    </a:lnTo>
                    <a:lnTo>
                      <a:pt x="416901" y="532096"/>
                    </a:lnTo>
                    <a:cubicBezTo>
                      <a:pt x="466270" y="501926"/>
                      <a:pt x="499184" y="447070"/>
                      <a:pt x="504668" y="386729"/>
                    </a:cubicBezTo>
                    <a:lnTo>
                      <a:pt x="523868" y="386729"/>
                    </a:lnTo>
                    <a:cubicBezTo>
                      <a:pt x="551296" y="386729"/>
                      <a:pt x="575981" y="364787"/>
                      <a:pt x="575981" y="334617"/>
                    </a:cubicBezTo>
                    <a:lnTo>
                      <a:pt x="575981" y="263305"/>
                    </a:lnTo>
                    <a:cubicBezTo>
                      <a:pt x="575981" y="241363"/>
                      <a:pt x="562267" y="222164"/>
                      <a:pt x="540326" y="213936"/>
                    </a:cubicBezTo>
                    <a:lnTo>
                      <a:pt x="540326" y="156338"/>
                    </a:lnTo>
                    <a:cubicBezTo>
                      <a:pt x="540326" y="68569"/>
                      <a:pt x="469013" y="0"/>
                      <a:pt x="383987" y="0"/>
                    </a:cubicBezTo>
                    <a:lnTo>
                      <a:pt x="244105" y="0"/>
                    </a:lnTo>
                    <a:cubicBezTo>
                      <a:pt x="156338" y="0"/>
                      <a:pt x="87769" y="71312"/>
                      <a:pt x="87769" y="156338"/>
                    </a:cubicBezTo>
                    <a:lnTo>
                      <a:pt x="87769" y="213936"/>
                    </a:lnTo>
                    <a:cubicBezTo>
                      <a:pt x="68569" y="219421"/>
                      <a:pt x="52112" y="238620"/>
                      <a:pt x="52112" y="263305"/>
                    </a:cubicBezTo>
                    <a:lnTo>
                      <a:pt x="52112" y="334617"/>
                    </a:lnTo>
                    <a:cubicBezTo>
                      <a:pt x="52112" y="362045"/>
                      <a:pt x="74055" y="386729"/>
                      <a:pt x="104225" y="386729"/>
                    </a:cubicBezTo>
                    <a:lnTo>
                      <a:pt x="123425" y="386729"/>
                    </a:lnTo>
                    <a:cubicBezTo>
                      <a:pt x="128910" y="447070"/>
                      <a:pt x="161822" y="501926"/>
                      <a:pt x="211193" y="532096"/>
                    </a:cubicBezTo>
                    <a:lnTo>
                      <a:pt x="211193" y="600665"/>
                    </a:lnTo>
                    <a:lnTo>
                      <a:pt x="156338" y="600665"/>
                    </a:lnTo>
                    <a:cubicBezTo>
                      <a:pt x="68569" y="600665"/>
                      <a:pt x="0" y="671977"/>
                      <a:pt x="0" y="757002"/>
                    </a:cubicBezTo>
                    <a:lnTo>
                      <a:pt x="0" y="828314"/>
                    </a:lnTo>
                    <a:cubicBezTo>
                      <a:pt x="0" y="855742"/>
                      <a:pt x="21942" y="880427"/>
                      <a:pt x="52112" y="880427"/>
                    </a:cubicBezTo>
                    <a:lnTo>
                      <a:pt x="109711" y="880427"/>
                    </a:lnTo>
                    <a:cubicBezTo>
                      <a:pt x="117939" y="880427"/>
                      <a:pt x="126167" y="872198"/>
                      <a:pt x="126167" y="863970"/>
                    </a:cubicBezTo>
                    <a:cubicBezTo>
                      <a:pt x="126167" y="855742"/>
                      <a:pt x="117939" y="847514"/>
                      <a:pt x="109711" y="847514"/>
                    </a:cubicBezTo>
                    <a:lnTo>
                      <a:pt x="49369" y="847514"/>
                    </a:lnTo>
                    <a:cubicBezTo>
                      <a:pt x="38398" y="847514"/>
                      <a:pt x="30170" y="839285"/>
                      <a:pt x="30170" y="828314"/>
                    </a:cubicBezTo>
                    <a:lnTo>
                      <a:pt x="30170" y="757002"/>
                    </a:lnTo>
                    <a:cubicBezTo>
                      <a:pt x="30170" y="688433"/>
                      <a:pt x="85025" y="630835"/>
                      <a:pt x="156338" y="630835"/>
                    </a:cubicBezTo>
                    <a:lnTo>
                      <a:pt x="189250" y="630835"/>
                    </a:lnTo>
                    <a:lnTo>
                      <a:pt x="156338" y="666491"/>
                    </a:lnTo>
                    <a:cubicBezTo>
                      <a:pt x="150852" y="674719"/>
                      <a:pt x="145366" y="682948"/>
                      <a:pt x="148108" y="693919"/>
                    </a:cubicBezTo>
                    <a:cubicBezTo>
                      <a:pt x="148108" y="704890"/>
                      <a:pt x="153594" y="713118"/>
                      <a:pt x="161822" y="718604"/>
                    </a:cubicBezTo>
                    <a:lnTo>
                      <a:pt x="304447" y="811858"/>
                    </a:lnTo>
                    <a:cubicBezTo>
                      <a:pt x="307190" y="814601"/>
                      <a:pt x="309932" y="814601"/>
                      <a:pt x="312674" y="814601"/>
                    </a:cubicBezTo>
                    <a:cubicBezTo>
                      <a:pt x="315418" y="814601"/>
                      <a:pt x="318160" y="814601"/>
                      <a:pt x="320904" y="811858"/>
                    </a:cubicBezTo>
                    <a:cubicBezTo>
                      <a:pt x="320904" y="811858"/>
                      <a:pt x="320904" y="811858"/>
                      <a:pt x="320904" y="811858"/>
                    </a:cubicBezTo>
                    <a:lnTo>
                      <a:pt x="320904" y="811858"/>
                    </a:lnTo>
                    <a:cubicBezTo>
                      <a:pt x="320904" y="811858"/>
                      <a:pt x="320904" y="811858"/>
                      <a:pt x="320904" y="811858"/>
                    </a:cubicBezTo>
                    <a:lnTo>
                      <a:pt x="460785" y="718604"/>
                    </a:lnTo>
                    <a:cubicBezTo>
                      <a:pt x="469013" y="713118"/>
                      <a:pt x="474498" y="704890"/>
                      <a:pt x="474498" y="693919"/>
                    </a:cubicBezTo>
                    <a:cubicBezTo>
                      <a:pt x="474498" y="682948"/>
                      <a:pt x="471756" y="674719"/>
                      <a:pt x="466270" y="666491"/>
                    </a:cubicBezTo>
                    <a:lnTo>
                      <a:pt x="433357" y="630835"/>
                    </a:lnTo>
                    <a:lnTo>
                      <a:pt x="466270" y="630835"/>
                    </a:lnTo>
                    <a:cubicBezTo>
                      <a:pt x="534840" y="630835"/>
                      <a:pt x="592437" y="685691"/>
                      <a:pt x="592437" y="757002"/>
                    </a:cubicBezTo>
                    <a:lnTo>
                      <a:pt x="592437" y="828314"/>
                    </a:lnTo>
                    <a:cubicBezTo>
                      <a:pt x="592437" y="839285"/>
                      <a:pt x="584209" y="847514"/>
                      <a:pt x="573237" y="847514"/>
                    </a:cubicBezTo>
                    <a:lnTo>
                      <a:pt x="167308" y="847514"/>
                    </a:lnTo>
                    <a:cubicBezTo>
                      <a:pt x="159080" y="847514"/>
                      <a:pt x="150852" y="855742"/>
                      <a:pt x="150852" y="863970"/>
                    </a:cubicBezTo>
                    <a:cubicBezTo>
                      <a:pt x="150852" y="872198"/>
                      <a:pt x="159080" y="880427"/>
                      <a:pt x="167308" y="880427"/>
                    </a:cubicBezTo>
                    <a:lnTo>
                      <a:pt x="573237" y="880427"/>
                    </a:lnTo>
                    <a:cubicBezTo>
                      <a:pt x="600665" y="880427"/>
                      <a:pt x="625351" y="858485"/>
                      <a:pt x="625351" y="828314"/>
                    </a:cubicBezTo>
                    <a:lnTo>
                      <a:pt x="625351" y="757002"/>
                    </a:lnTo>
                    <a:cubicBezTo>
                      <a:pt x="628093" y="669234"/>
                      <a:pt x="559524" y="600665"/>
                      <a:pt x="471756" y="600665"/>
                    </a:cubicBezTo>
                    <a:lnTo>
                      <a:pt x="471756" y="600665"/>
                    </a:lnTo>
                    <a:close/>
                    <a:moveTo>
                      <a:pt x="545810" y="334617"/>
                    </a:moveTo>
                    <a:cubicBezTo>
                      <a:pt x="545810" y="345588"/>
                      <a:pt x="537582" y="353816"/>
                      <a:pt x="526612" y="353816"/>
                    </a:cubicBezTo>
                    <a:lnTo>
                      <a:pt x="507412" y="353816"/>
                    </a:lnTo>
                    <a:lnTo>
                      <a:pt x="507412" y="244106"/>
                    </a:lnTo>
                    <a:lnTo>
                      <a:pt x="526612" y="244106"/>
                    </a:lnTo>
                    <a:cubicBezTo>
                      <a:pt x="537582" y="244106"/>
                      <a:pt x="545810" y="252334"/>
                      <a:pt x="545810" y="263305"/>
                    </a:cubicBezTo>
                    <a:lnTo>
                      <a:pt x="545810" y="334617"/>
                    </a:lnTo>
                    <a:close/>
                    <a:moveTo>
                      <a:pt x="244105" y="32913"/>
                    </a:moveTo>
                    <a:lnTo>
                      <a:pt x="383987" y="32913"/>
                    </a:lnTo>
                    <a:cubicBezTo>
                      <a:pt x="452557" y="32913"/>
                      <a:pt x="510154" y="87769"/>
                      <a:pt x="510154" y="159080"/>
                    </a:cubicBezTo>
                    <a:lnTo>
                      <a:pt x="510154" y="213936"/>
                    </a:lnTo>
                    <a:lnTo>
                      <a:pt x="455299" y="213936"/>
                    </a:lnTo>
                    <a:cubicBezTo>
                      <a:pt x="425129" y="213936"/>
                      <a:pt x="403187" y="189251"/>
                      <a:pt x="400443" y="161823"/>
                    </a:cubicBezTo>
                    <a:cubicBezTo>
                      <a:pt x="403187" y="150852"/>
                      <a:pt x="405929" y="137138"/>
                      <a:pt x="405929" y="123424"/>
                    </a:cubicBezTo>
                    <a:cubicBezTo>
                      <a:pt x="405929" y="115196"/>
                      <a:pt x="397701" y="106968"/>
                      <a:pt x="389473" y="106968"/>
                    </a:cubicBezTo>
                    <a:cubicBezTo>
                      <a:pt x="381244" y="106968"/>
                      <a:pt x="373016" y="115196"/>
                      <a:pt x="373016" y="123424"/>
                    </a:cubicBezTo>
                    <a:cubicBezTo>
                      <a:pt x="373016" y="172794"/>
                      <a:pt x="331874" y="213936"/>
                      <a:pt x="282505" y="213936"/>
                    </a:cubicBezTo>
                    <a:lnTo>
                      <a:pt x="115197" y="213936"/>
                    </a:lnTo>
                    <a:lnTo>
                      <a:pt x="115197" y="159080"/>
                    </a:lnTo>
                    <a:cubicBezTo>
                      <a:pt x="117939" y="90511"/>
                      <a:pt x="175536" y="32913"/>
                      <a:pt x="244105" y="32913"/>
                    </a:cubicBezTo>
                    <a:close/>
                    <a:moveTo>
                      <a:pt x="82283" y="334617"/>
                    </a:moveTo>
                    <a:lnTo>
                      <a:pt x="82283" y="263305"/>
                    </a:lnTo>
                    <a:cubicBezTo>
                      <a:pt x="82283" y="252334"/>
                      <a:pt x="90511" y="244106"/>
                      <a:pt x="101483" y="244106"/>
                    </a:cubicBezTo>
                    <a:lnTo>
                      <a:pt x="120681" y="244106"/>
                    </a:lnTo>
                    <a:lnTo>
                      <a:pt x="120681" y="353816"/>
                    </a:lnTo>
                    <a:lnTo>
                      <a:pt x="101483" y="353816"/>
                    </a:lnTo>
                    <a:cubicBezTo>
                      <a:pt x="93253" y="353816"/>
                      <a:pt x="82283" y="345588"/>
                      <a:pt x="82283" y="334617"/>
                    </a:cubicBezTo>
                    <a:close/>
                    <a:moveTo>
                      <a:pt x="153594" y="370273"/>
                    </a:moveTo>
                    <a:lnTo>
                      <a:pt x="153594" y="244106"/>
                    </a:lnTo>
                    <a:lnTo>
                      <a:pt x="285247" y="244106"/>
                    </a:lnTo>
                    <a:cubicBezTo>
                      <a:pt x="323646" y="244106"/>
                      <a:pt x="356560" y="227649"/>
                      <a:pt x="378502" y="200222"/>
                    </a:cubicBezTo>
                    <a:cubicBezTo>
                      <a:pt x="392215" y="227649"/>
                      <a:pt x="422385" y="244106"/>
                      <a:pt x="455299" y="244106"/>
                    </a:cubicBezTo>
                    <a:lnTo>
                      <a:pt x="474498" y="244106"/>
                    </a:lnTo>
                    <a:lnTo>
                      <a:pt x="474498" y="370273"/>
                    </a:lnTo>
                    <a:lnTo>
                      <a:pt x="474498" y="370273"/>
                    </a:lnTo>
                    <a:cubicBezTo>
                      <a:pt x="474498" y="458041"/>
                      <a:pt x="403187" y="529353"/>
                      <a:pt x="315418" y="529353"/>
                    </a:cubicBezTo>
                    <a:cubicBezTo>
                      <a:pt x="227649" y="529353"/>
                      <a:pt x="153594" y="458041"/>
                      <a:pt x="153594" y="370273"/>
                    </a:cubicBezTo>
                    <a:lnTo>
                      <a:pt x="153594" y="370273"/>
                    </a:lnTo>
                    <a:close/>
                    <a:moveTo>
                      <a:pt x="315418" y="562266"/>
                    </a:moveTo>
                    <a:cubicBezTo>
                      <a:pt x="340102" y="562266"/>
                      <a:pt x="364788" y="556781"/>
                      <a:pt x="386730" y="548552"/>
                    </a:cubicBezTo>
                    <a:lnTo>
                      <a:pt x="386730" y="614379"/>
                    </a:lnTo>
                    <a:lnTo>
                      <a:pt x="373016" y="644549"/>
                    </a:lnTo>
                    <a:lnTo>
                      <a:pt x="257819" y="644549"/>
                    </a:lnTo>
                    <a:lnTo>
                      <a:pt x="244105" y="614379"/>
                    </a:lnTo>
                    <a:lnTo>
                      <a:pt x="244105" y="548552"/>
                    </a:lnTo>
                    <a:cubicBezTo>
                      <a:pt x="263305" y="556781"/>
                      <a:pt x="287991" y="562266"/>
                      <a:pt x="315418" y="562266"/>
                    </a:cubicBezTo>
                    <a:lnTo>
                      <a:pt x="315418" y="562266"/>
                    </a:lnTo>
                    <a:close/>
                    <a:moveTo>
                      <a:pt x="356560" y="674719"/>
                    </a:moveTo>
                    <a:lnTo>
                      <a:pt x="315418" y="762488"/>
                    </a:lnTo>
                    <a:lnTo>
                      <a:pt x="271533" y="674719"/>
                    </a:lnTo>
                    <a:lnTo>
                      <a:pt x="356560" y="674719"/>
                    </a:lnTo>
                    <a:close/>
                    <a:moveTo>
                      <a:pt x="181022" y="691176"/>
                    </a:moveTo>
                    <a:cubicBezTo>
                      <a:pt x="181022" y="688433"/>
                      <a:pt x="181022" y="688433"/>
                      <a:pt x="181022" y="691176"/>
                    </a:cubicBezTo>
                    <a:lnTo>
                      <a:pt x="222163" y="644549"/>
                    </a:lnTo>
                    <a:lnTo>
                      <a:pt x="274277" y="754260"/>
                    </a:lnTo>
                    <a:lnTo>
                      <a:pt x="181022" y="691176"/>
                    </a:lnTo>
                    <a:cubicBezTo>
                      <a:pt x="181022" y="691176"/>
                      <a:pt x="181022" y="691176"/>
                      <a:pt x="181022" y="691176"/>
                    </a:cubicBezTo>
                    <a:lnTo>
                      <a:pt x="181022" y="691176"/>
                    </a:lnTo>
                    <a:close/>
                    <a:moveTo>
                      <a:pt x="447071" y="691176"/>
                    </a:moveTo>
                    <a:cubicBezTo>
                      <a:pt x="447071" y="691176"/>
                      <a:pt x="447071" y="691176"/>
                      <a:pt x="447071" y="691176"/>
                    </a:cubicBezTo>
                    <a:lnTo>
                      <a:pt x="353816" y="754260"/>
                    </a:lnTo>
                    <a:lnTo>
                      <a:pt x="405929" y="644549"/>
                    </a:lnTo>
                    <a:lnTo>
                      <a:pt x="447071" y="691176"/>
                    </a:lnTo>
                    <a:cubicBezTo>
                      <a:pt x="447071" y="688433"/>
                      <a:pt x="447071" y="688433"/>
                      <a:pt x="447071" y="691176"/>
                    </a:cubicBezTo>
                    <a:lnTo>
                      <a:pt x="447071" y="691176"/>
                    </a:lnTo>
                    <a:close/>
                  </a:path>
                </a:pathLst>
              </a:custGeom>
              <a:grpFill/>
              <a:ln w="27426"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38E4C055-2675-52B5-7496-A5DB18F00509}"/>
                  </a:ext>
                </a:extLst>
              </p:cNvPr>
              <p:cNvSpPr/>
              <p:nvPr/>
            </p:nvSpPr>
            <p:spPr>
              <a:xfrm>
                <a:off x="11146680" y="399925"/>
                <a:ext cx="386729" cy="559523"/>
              </a:xfrm>
              <a:custGeom>
                <a:avLst/>
                <a:gdLst>
                  <a:gd name="connsiteX0" fmla="*/ 189250 w 386729"/>
                  <a:gd name="connsiteY0" fmla="*/ 0 h 559523"/>
                  <a:gd name="connsiteX1" fmla="*/ 68569 w 386729"/>
                  <a:gd name="connsiteY1" fmla="*/ 43884 h 559523"/>
                  <a:gd name="connsiteX2" fmla="*/ 65825 w 386729"/>
                  <a:gd name="connsiteY2" fmla="*/ 65826 h 559523"/>
                  <a:gd name="connsiteX3" fmla="*/ 87767 w 386729"/>
                  <a:gd name="connsiteY3" fmla="*/ 68569 h 559523"/>
                  <a:gd name="connsiteX4" fmla="*/ 189250 w 386729"/>
                  <a:gd name="connsiteY4" fmla="*/ 30170 h 559523"/>
                  <a:gd name="connsiteX5" fmla="*/ 304447 w 386729"/>
                  <a:gd name="connsiteY5" fmla="*/ 76797 h 559523"/>
                  <a:gd name="connsiteX6" fmla="*/ 351074 w 386729"/>
                  <a:gd name="connsiteY6" fmla="*/ 191993 h 559523"/>
                  <a:gd name="connsiteX7" fmla="*/ 271533 w 386729"/>
                  <a:gd name="connsiteY7" fmla="*/ 331874 h 559523"/>
                  <a:gd name="connsiteX8" fmla="*/ 246849 w 386729"/>
                  <a:gd name="connsiteY8" fmla="*/ 375758 h 559523"/>
                  <a:gd name="connsiteX9" fmla="*/ 246849 w 386729"/>
                  <a:gd name="connsiteY9" fmla="*/ 389472 h 559523"/>
                  <a:gd name="connsiteX10" fmla="*/ 208450 w 386729"/>
                  <a:gd name="connsiteY10" fmla="*/ 389472 h 559523"/>
                  <a:gd name="connsiteX11" fmla="*/ 208450 w 386729"/>
                  <a:gd name="connsiteY11" fmla="*/ 279762 h 559523"/>
                  <a:gd name="connsiteX12" fmla="*/ 227649 w 386729"/>
                  <a:gd name="connsiteY12" fmla="*/ 279762 h 559523"/>
                  <a:gd name="connsiteX13" fmla="*/ 244105 w 386729"/>
                  <a:gd name="connsiteY13" fmla="*/ 263305 h 559523"/>
                  <a:gd name="connsiteX14" fmla="*/ 227649 w 386729"/>
                  <a:gd name="connsiteY14" fmla="*/ 246849 h 559523"/>
                  <a:gd name="connsiteX15" fmla="*/ 156336 w 386729"/>
                  <a:gd name="connsiteY15" fmla="*/ 246849 h 559523"/>
                  <a:gd name="connsiteX16" fmla="*/ 139880 w 386729"/>
                  <a:gd name="connsiteY16" fmla="*/ 263305 h 559523"/>
                  <a:gd name="connsiteX17" fmla="*/ 156336 w 386729"/>
                  <a:gd name="connsiteY17" fmla="*/ 279762 h 559523"/>
                  <a:gd name="connsiteX18" fmla="*/ 175536 w 386729"/>
                  <a:gd name="connsiteY18" fmla="*/ 279762 h 559523"/>
                  <a:gd name="connsiteX19" fmla="*/ 175536 w 386729"/>
                  <a:gd name="connsiteY19" fmla="*/ 389472 h 559523"/>
                  <a:gd name="connsiteX20" fmla="*/ 137138 w 386729"/>
                  <a:gd name="connsiteY20" fmla="*/ 389472 h 559523"/>
                  <a:gd name="connsiteX21" fmla="*/ 137138 w 386729"/>
                  <a:gd name="connsiteY21" fmla="*/ 375758 h 559523"/>
                  <a:gd name="connsiteX22" fmla="*/ 112453 w 386729"/>
                  <a:gd name="connsiteY22" fmla="*/ 331874 h 559523"/>
                  <a:gd name="connsiteX23" fmla="*/ 32912 w 386729"/>
                  <a:gd name="connsiteY23" fmla="*/ 191993 h 559523"/>
                  <a:gd name="connsiteX24" fmla="*/ 52112 w 386729"/>
                  <a:gd name="connsiteY24" fmla="*/ 115196 h 559523"/>
                  <a:gd name="connsiteX25" fmla="*/ 46626 w 386729"/>
                  <a:gd name="connsiteY25" fmla="*/ 93254 h 559523"/>
                  <a:gd name="connsiteX26" fmla="*/ 24684 w 386729"/>
                  <a:gd name="connsiteY26" fmla="*/ 98739 h 559523"/>
                  <a:gd name="connsiteX27" fmla="*/ 0 w 386729"/>
                  <a:gd name="connsiteY27" fmla="*/ 191993 h 559523"/>
                  <a:gd name="connsiteX28" fmla="*/ 95997 w 386729"/>
                  <a:gd name="connsiteY28" fmla="*/ 359302 h 559523"/>
                  <a:gd name="connsiteX29" fmla="*/ 106967 w 386729"/>
                  <a:gd name="connsiteY29" fmla="*/ 375758 h 559523"/>
                  <a:gd name="connsiteX30" fmla="*/ 106967 w 386729"/>
                  <a:gd name="connsiteY30" fmla="*/ 392215 h 559523"/>
                  <a:gd name="connsiteX31" fmla="*/ 71311 w 386729"/>
                  <a:gd name="connsiteY31" fmla="*/ 441585 h 559523"/>
                  <a:gd name="connsiteX32" fmla="*/ 106967 w 386729"/>
                  <a:gd name="connsiteY32" fmla="*/ 490954 h 559523"/>
                  <a:gd name="connsiteX33" fmla="*/ 106967 w 386729"/>
                  <a:gd name="connsiteY33" fmla="*/ 510154 h 559523"/>
                  <a:gd name="connsiteX34" fmla="*/ 156336 w 386729"/>
                  <a:gd name="connsiteY34" fmla="*/ 559524 h 559523"/>
                  <a:gd name="connsiteX35" fmla="*/ 230391 w 386729"/>
                  <a:gd name="connsiteY35" fmla="*/ 559524 h 559523"/>
                  <a:gd name="connsiteX36" fmla="*/ 279761 w 386729"/>
                  <a:gd name="connsiteY36" fmla="*/ 510154 h 559523"/>
                  <a:gd name="connsiteX37" fmla="*/ 279761 w 386729"/>
                  <a:gd name="connsiteY37" fmla="*/ 488212 h 559523"/>
                  <a:gd name="connsiteX38" fmla="*/ 315418 w 386729"/>
                  <a:gd name="connsiteY38" fmla="*/ 438842 h 559523"/>
                  <a:gd name="connsiteX39" fmla="*/ 279761 w 386729"/>
                  <a:gd name="connsiteY39" fmla="*/ 389472 h 559523"/>
                  <a:gd name="connsiteX40" fmla="*/ 279761 w 386729"/>
                  <a:gd name="connsiteY40" fmla="*/ 375758 h 559523"/>
                  <a:gd name="connsiteX41" fmla="*/ 290733 w 386729"/>
                  <a:gd name="connsiteY41" fmla="*/ 359302 h 559523"/>
                  <a:gd name="connsiteX42" fmla="*/ 386730 w 386729"/>
                  <a:gd name="connsiteY42" fmla="*/ 191993 h 559523"/>
                  <a:gd name="connsiteX43" fmla="*/ 329132 w 386729"/>
                  <a:gd name="connsiteY43" fmla="*/ 54855 h 559523"/>
                  <a:gd name="connsiteX44" fmla="*/ 189250 w 386729"/>
                  <a:gd name="connsiteY44" fmla="*/ 0 h 559523"/>
                  <a:gd name="connsiteX45" fmla="*/ 189250 w 386729"/>
                  <a:gd name="connsiteY45" fmla="*/ 0 h 559523"/>
                  <a:gd name="connsiteX46" fmla="*/ 246849 w 386729"/>
                  <a:gd name="connsiteY46" fmla="*/ 510154 h 559523"/>
                  <a:gd name="connsiteX47" fmla="*/ 227649 w 386729"/>
                  <a:gd name="connsiteY47" fmla="*/ 529353 h 559523"/>
                  <a:gd name="connsiteX48" fmla="*/ 153594 w 386729"/>
                  <a:gd name="connsiteY48" fmla="*/ 529353 h 559523"/>
                  <a:gd name="connsiteX49" fmla="*/ 134395 w 386729"/>
                  <a:gd name="connsiteY49" fmla="*/ 510154 h 559523"/>
                  <a:gd name="connsiteX50" fmla="*/ 134395 w 386729"/>
                  <a:gd name="connsiteY50" fmla="*/ 490954 h 559523"/>
                  <a:gd name="connsiteX51" fmla="*/ 244105 w 386729"/>
                  <a:gd name="connsiteY51" fmla="*/ 490954 h 559523"/>
                  <a:gd name="connsiteX52" fmla="*/ 244105 w 386729"/>
                  <a:gd name="connsiteY52" fmla="*/ 510154 h 559523"/>
                  <a:gd name="connsiteX53" fmla="*/ 263305 w 386729"/>
                  <a:gd name="connsiteY53" fmla="*/ 458041 h 559523"/>
                  <a:gd name="connsiteX54" fmla="*/ 123425 w 386729"/>
                  <a:gd name="connsiteY54" fmla="*/ 458041 h 559523"/>
                  <a:gd name="connsiteX55" fmla="*/ 104225 w 386729"/>
                  <a:gd name="connsiteY55" fmla="*/ 438842 h 559523"/>
                  <a:gd name="connsiteX56" fmla="*/ 123425 w 386729"/>
                  <a:gd name="connsiteY56" fmla="*/ 419643 h 559523"/>
                  <a:gd name="connsiteX57" fmla="*/ 263305 w 386729"/>
                  <a:gd name="connsiteY57" fmla="*/ 419643 h 559523"/>
                  <a:gd name="connsiteX58" fmla="*/ 282505 w 386729"/>
                  <a:gd name="connsiteY58" fmla="*/ 438842 h 559523"/>
                  <a:gd name="connsiteX59" fmla="*/ 263305 w 386729"/>
                  <a:gd name="connsiteY59" fmla="*/ 458041 h 55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6729" h="559523">
                    <a:moveTo>
                      <a:pt x="189250" y="0"/>
                    </a:moveTo>
                    <a:cubicBezTo>
                      <a:pt x="145366" y="0"/>
                      <a:pt x="101481" y="16457"/>
                      <a:pt x="68569" y="43884"/>
                    </a:cubicBezTo>
                    <a:cubicBezTo>
                      <a:pt x="63083" y="49370"/>
                      <a:pt x="60340" y="60341"/>
                      <a:pt x="65825" y="65826"/>
                    </a:cubicBezTo>
                    <a:cubicBezTo>
                      <a:pt x="71311" y="71312"/>
                      <a:pt x="82283" y="74054"/>
                      <a:pt x="87767" y="68569"/>
                    </a:cubicBezTo>
                    <a:cubicBezTo>
                      <a:pt x="115195" y="43884"/>
                      <a:pt x="150852" y="32913"/>
                      <a:pt x="189250" y="30170"/>
                    </a:cubicBezTo>
                    <a:cubicBezTo>
                      <a:pt x="233135" y="30170"/>
                      <a:pt x="274277" y="46627"/>
                      <a:pt x="304447" y="76797"/>
                    </a:cubicBezTo>
                    <a:cubicBezTo>
                      <a:pt x="334616" y="106968"/>
                      <a:pt x="351074" y="148109"/>
                      <a:pt x="351074" y="191993"/>
                    </a:cubicBezTo>
                    <a:cubicBezTo>
                      <a:pt x="351074" y="249591"/>
                      <a:pt x="320902" y="301704"/>
                      <a:pt x="271533" y="331874"/>
                    </a:cubicBezTo>
                    <a:cubicBezTo>
                      <a:pt x="255077" y="340103"/>
                      <a:pt x="246849" y="359302"/>
                      <a:pt x="246849" y="375758"/>
                    </a:cubicBezTo>
                    <a:lnTo>
                      <a:pt x="246849" y="389472"/>
                    </a:lnTo>
                    <a:lnTo>
                      <a:pt x="208450" y="389472"/>
                    </a:lnTo>
                    <a:lnTo>
                      <a:pt x="208450" y="279762"/>
                    </a:lnTo>
                    <a:lnTo>
                      <a:pt x="227649" y="279762"/>
                    </a:lnTo>
                    <a:cubicBezTo>
                      <a:pt x="235877" y="279762"/>
                      <a:pt x="244105" y="271534"/>
                      <a:pt x="244105" y="263305"/>
                    </a:cubicBezTo>
                    <a:cubicBezTo>
                      <a:pt x="244105" y="255077"/>
                      <a:pt x="235877" y="246849"/>
                      <a:pt x="227649" y="246849"/>
                    </a:cubicBezTo>
                    <a:lnTo>
                      <a:pt x="156336" y="246849"/>
                    </a:lnTo>
                    <a:cubicBezTo>
                      <a:pt x="148108" y="246849"/>
                      <a:pt x="139880" y="255077"/>
                      <a:pt x="139880" y="263305"/>
                    </a:cubicBezTo>
                    <a:cubicBezTo>
                      <a:pt x="139880" y="271534"/>
                      <a:pt x="148108" y="279762"/>
                      <a:pt x="156336" y="279762"/>
                    </a:cubicBezTo>
                    <a:lnTo>
                      <a:pt x="175536" y="279762"/>
                    </a:lnTo>
                    <a:lnTo>
                      <a:pt x="175536" y="389472"/>
                    </a:lnTo>
                    <a:lnTo>
                      <a:pt x="137138" y="389472"/>
                    </a:lnTo>
                    <a:lnTo>
                      <a:pt x="137138" y="375758"/>
                    </a:lnTo>
                    <a:cubicBezTo>
                      <a:pt x="137138" y="356559"/>
                      <a:pt x="126167" y="340103"/>
                      <a:pt x="112453" y="331874"/>
                    </a:cubicBezTo>
                    <a:cubicBezTo>
                      <a:pt x="63083" y="304447"/>
                      <a:pt x="32912" y="249591"/>
                      <a:pt x="32912" y="191993"/>
                    </a:cubicBezTo>
                    <a:cubicBezTo>
                      <a:pt x="32912" y="164566"/>
                      <a:pt x="38398" y="137138"/>
                      <a:pt x="52112" y="115196"/>
                    </a:cubicBezTo>
                    <a:cubicBezTo>
                      <a:pt x="57597" y="106968"/>
                      <a:pt x="52112" y="98739"/>
                      <a:pt x="46626" y="93254"/>
                    </a:cubicBezTo>
                    <a:cubicBezTo>
                      <a:pt x="38398" y="87768"/>
                      <a:pt x="30170" y="93254"/>
                      <a:pt x="24684" y="98739"/>
                    </a:cubicBezTo>
                    <a:cubicBezTo>
                      <a:pt x="8228" y="126167"/>
                      <a:pt x="0" y="159080"/>
                      <a:pt x="0" y="191993"/>
                    </a:cubicBezTo>
                    <a:cubicBezTo>
                      <a:pt x="0" y="260562"/>
                      <a:pt x="35656" y="323646"/>
                      <a:pt x="95997" y="359302"/>
                    </a:cubicBezTo>
                    <a:cubicBezTo>
                      <a:pt x="101481" y="362045"/>
                      <a:pt x="106967" y="370273"/>
                      <a:pt x="106967" y="375758"/>
                    </a:cubicBezTo>
                    <a:lnTo>
                      <a:pt x="106967" y="392215"/>
                    </a:lnTo>
                    <a:cubicBezTo>
                      <a:pt x="87767" y="397701"/>
                      <a:pt x="71311" y="416900"/>
                      <a:pt x="71311" y="441585"/>
                    </a:cubicBezTo>
                    <a:cubicBezTo>
                      <a:pt x="71311" y="463527"/>
                      <a:pt x="85025" y="482726"/>
                      <a:pt x="106967" y="490954"/>
                    </a:cubicBezTo>
                    <a:lnTo>
                      <a:pt x="106967" y="510154"/>
                    </a:lnTo>
                    <a:cubicBezTo>
                      <a:pt x="106967" y="537581"/>
                      <a:pt x="128909" y="559524"/>
                      <a:pt x="156336" y="559524"/>
                    </a:cubicBezTo>
                    <a:lnTo>
                      <a:pt x="230391" y="559524"/>
                    </a:lnTo>
                    <a:cubicBezTo>
                      <a:pt x="257819" y="559524"/>
                      <a:pt x="279761" y="537581"/>
                      <a:pt x="279761" y="510154"/>
                    </a:cubicBezTo>
                    <a:lnTo>
                      <a:pt x="279761" y="488212"/>
                    </a:lnTo>
                    <a:cubicBezTo>
                      <a:pt x="298961" y="482726"/>
                      <a:pt x="315418" y="463527"/>
                      <a:pt x="315418" y="438842"/>
                    </a:cubicBezTo>
                    <a:cubicBezTo>
                      <a:pt x="315418" y="416900"/>
                      <a:pt x="301704" y="397701"/>
                      <a:pt x="279761" y="389472"/>
                    </a:cubicBezTo>
                    <a:lnTo>
                      <a:pt x="279761" y="375758"/>
                    </a:lnTo>
                    <a:cubicBezTo>
                      <a:pt x="279761" y="370273"/>
                      <a:pt x="282505" y="362045"/>
                      <a:pt x="290733" y="359302"/>
                    </a:cubicBezTo>
                    <a:cubicBezTo>
                      <a:pt x="351074" y="323646"/>
                      <a:pt x="386730" y="260562"/>
                      <a:pt x="386730" y="191993"/>
                    </a:cubicBezTo>
                    <a:cubicBezTo>
                      <a:pt x="386730" y="139881"/>
                      <a:pt x="367530" y="90511"/>
                      <a:pt x="329132" y="54855"/>
                    </a:cubicBezTo>
                    <a:cubicBezTo>
                      <a:pt x="290733" y="19199"/>
                      <a:pt x="241363" y="0"/>
                      <a:pt x="189250" y="0"/>
                    </a:cubicBezTo>
                    <a:lnTo>
                      <a:pt x="189250" y="0"/>
                    </a:lnTo>
                    <a:close/>
                    <a:moveTo>
                      <a:pt x="246849" y="510154"/>
                    </a:moveTo>
                    <a:cubicBezTo>
                      <a:pt x="246849" y="521125"/>
                      <a:pt x="238619" y="529353"/>
                      <a:pt x="227649" y="529353"/>
                    </a:cubicBezTo>
                    <a:lnTo>
                      <a:pt x="153594" y="529353"/>
                    </a:lnTo>
                    <a:cubicBezTo>
                      <a:pt x="142623" y="529353"/>
                      <a:pt x="134395" y="521125"/>
                      <a:pt x="134395" y="510154"/>
                    </a:cubicBezTo>
                    <a:lnTo>
                      <a:pt x="134395" y="490954"/>
                    </a:lnTo>
                    <a:lnTo>
                      <a:pt x="244105" y="490954"/>
                    </a:lnTo>
                    <a:lnTo>
                      <a:pt x="244105" y="510154"/>
                    </a:lnTo>
                    <a:close/>
                    <a:moveTo>
                      <a:pt x="263305" y="458041"/>
                    </a:moveTo>
                    <a:lnTo>
                      <a:pt x="123425" y="458041"/>
                    </a:lnTo>
                    <a:cubicBezTo>
                      <a:pt x="112453" y="458041"/>
                      <a:pt x="104225" y="449813"/>
                      <a:pt x="104225" y="438842"/>
                    </a:cubicBezTo>
                    <a:cubicBezTo>
                      <a:pt x="104225" y="427871"/>
                      <a:pt x="112453" y="419643"/>
                      <a:pt x="123425" y="419643"/>
                    </a:cubicBezTo>
                    <a:lnTo>
                      <a:pt x="263305" y="419643"/>
                    </a:lnTo>
                    <a:cubicBezTo>
                      <a:pt x="274277" y="419643"/>
                      <a:pt x="282505" y="427871"/>
                      <a:pt x="282505" y="438842"/>
                    </a:cubicBezTo>
                    <a:cubicBezTo>
                      <a:pt x="282505" y="449813"/>
                      <a:pt x="274277" y="458041"/>
                      <a:pt x="263305" y="458041"/>
                    </a:cubicBezTo>
                    <a:close/>
                  </a:path>
                </a:pathLst>
              </a:custGeom>
              <a:grpFill/>
              <a:ln w="27426"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7402067D-658D-B702-BBD3-197C91D988F2}"/>
                  </a:ext>
                </a:extLst>
              </p:cNvPr>
              <p:cNvSpPr/>
              <p:nvPr/>
            </p:nvSpPr>
            <p:spPr>
              <a:xfrm>
                <a:off x="11547012" y="857855"/>
                <a:ext cx="93476" cy="68680"/>
              </a:xfrm>
              <a:custGeom>
                <a:avLst/>
                <a:gdLst>
                  <a:gd name="connsiteX0" fmla="*/ 85136 w 93476"/>
                  <a:gd name="connsiteY0" fmla="*/ 38510 h 68680"/>
                  <a:gd name="connsiteX1" fmla="*/ 24797 w 93476"/>
                  <a:gd name="connsiteY1" fmla="*/ 2854 h 68680"/>
                  <a:gd name="connsiteX2" fmla="*/ 2853 w 93476"/>
                  <a:gd name="connsiteY2" fmla="*/ 8339 h 68680"/>
                  <a:gd name="connsiteX3" fmla="*/ 8339 w 93476"/>
                  <a:gd name="connsiteY3" fmla="*/ 30281 h 68680"/>
                  <a:gd name="connsiteX4" fmla="*/ 68680 w 93476"/>
                  <a:gd name="connsiteY4" fmla="*/ 65937 h 68680"/>
                  <a:gd name="connsiteX5" fmla="*/ 76908 w 93476"/>
                  <a:gd name="connsiteY5" fmla="*/ 68680 h 68680"/>
                  <a:gd name="connsiteX6" fmla="*/ 90622 w 93476"/>
                  <a:gd name="connsiteY6" fmla="*/ 60452 h 68680"/>
                  <a:gd name="connsiteX7" fmla="*/ 85136 w 93476"/>
                  <a:gd name="connsiteY7" fmla="*/ 38510 h 68680"/>
                  <a:gd name="connsiteX8" fmla="*/ 85136 w 93476"/>
                  <a:gd name="connsiteY8" fmla="*/ 38510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68680">
                    <a:moveTo>
                      <a:pt x="85136" y="38510"/>
                    </a:moveTo>
                    <a:lnTo>
                      <a:pt x="24797" y="2854"/>
                    </a:lnTo>
                    <a:cubicBezTo>
                      <a:pt x="16567" y="-2632"/>
                      <a:pt x="8339" y="111"/>
                      <a:pt x="2853" y="8339"/>
                    </a:cubicBezTo>
                    <a:cubicBezTo>
                      <a:pt x="-2631" y="16568"/>
                      <a:pt x="111" y="24796"/>
                      <a:pt x="8339" y="30281"/>
                    </a:cubicBezTo>
                    <a:lnTo>
                      <a:pt x="68680" y="65937"/>
                    </a:lnTo>
                    <a:cubicBezTo>
                      <a:pt x="71422" y="68680"/>
                      <a:pt x="74166" y="68680"/>
                      <a:pt x="76908" y="68680"/>
                    </a:cubicBezTo>
                    <a:cubicBezTo>
                      <a:pt x="82394" y="68680"/>
                      <a:pt x="87880" y="65937"/>
                      <a:pt x="90622" y="60452"/>
                    </a:cubicBezTo>
                    <a:cubicBezTo>
                      <a:pt x="96108" y="52224"/>
                      <a:pt x="93366" y="43995"/>
                      <a:pt x="85136" y="38510"/>
                    </a:cubicBezTo>
                    <a:lnTo>
                      <a:pt x="85136" y="38510"/>
                    </a:lnTo>
                    <a:close/>
                  </a:path>
                </a:pathLst>
              </a:custGeom>
              <a:grpFill/>
              <a:ln w="27426"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0E3749CF-EF4F-751D-F635-F0E5E9A026A8}"/>
                  </a:ext>
                </a:extLst>
              </p:cNvPr>
              <p:cNvSpPr/>
              <p:nvPr/>
            </p:nvSpPr>
            <p:spPr>
              <a:xfrm>
                <a:off x="11604721" y="646773"/>
                <a:ext cx="104226" cy="32913"/>
              </a:xfrm>
              <a:custGeom>
                <a:avLst/>
                <a:gdLst>
                  <a:gd name="connsiteX0" fmla="*/ 87769 w 104226"/>
                  <a:gd name="connsiteY0" fmla="*/ 0 h 32913"/>
                  <a:gd name="connsiteX1" fmla="*/ 16458 w 104226"/>
                  <a:gd name="connsiteY1" fmla="*/ 0 h 32913"/>
                  <a:gd name="connsiteX2" fmla="*/ 0 w 104226"/>
                  <a:gd name="connsiteY2" fmla="*/ 16457 h 32913"/>
                  <a:gd name="connsiteX3" fmla="*/ 16458 w 104226"/>
                  <a:gd name="connsiteY3" fmla="*/ 32913 h 32913"/>
                  <a:gd name="connsiteX4" fmla="*/ 87769 w 104226"/>
                  <a:gd name="connsiteY4" fmla="*/ 32913 h 32913"/>
                  <a:gd name="connsiteX5" fmla="*/ 104227 w 104226"/>
                  <a:gd name="connsiteY5" fmla="*/ 16457 h 32913"/>
                  <a:gd name="connsiteX6" fmla="*/ 87769 w 104226"/>
                  <a:gd name="connsiteY6"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26" h="32913">
                    <a:moveTo>
                      <a:pt x="87769" y="0"/>
                    </a:moveTo>
                    <a:lnTo>
                      <a:pt x="16458" y="0"/>
                    </a:lnTo>
                    <a:cubicBezTo>
                      <a:pt x="8230" y="0"/>
                      <a:pt x="0" y="8228"/>
                      <a:pt x="0" y="16457"/>
                    </a:cubicBezTo>
                    <a:cubicBezTo>
                      <a:pt x="0" y="24685"/>
                      <a:pt x="8230" y="32913"/>
                      <a:pt x="16458" y="32913"/>
                    </a:cubicBezTo>
                    <a:lnTo>
                      <a:pt x="87769" y="32913"/>
                    </a:lnTo>
                    <a:cubicBezTo>
                      <a:pt x="95997" y="32913"/>
                      <a:pt x="104227" y="24685"/>
                      <a:pt x="104227" y="16457"/>
                    </a:cubicBezTo>
                    <a:cubicBezTo>
                      <a:pt x="101483" y="8228"/>
                      <a:pt x="95997" y="0"/>
                      <a:pt x="87769" y="0"/>
                    </a:cubicBezTo>
                    <a:close/>
                  </a:path>
                </a:pathLst>
              </a:custGeom>
              <a:grpFill/>
              <a:ln w="27426"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073D43BE-FF49-D58A-2E20-1CAD10386329}"/>
                  </a:ext>
                </a:extLst>
              </p:cNvPr>
              <p:cNvSpPr/>
              <p:nvPr/>
            </p:nvSpPr>
            <p:spPr>
              <a:xfrm>
                <a:off x="11547012" y="399814"/>
                <a:ext cx="93476" cy="68680"/>
              </a:xfrm>
              <a:custGeom>
                <a:avLst/>
                <a:gdLst>
                  <a:gd name="connsiteX0" fmla="*/ 16567 w 93476"/>
                  <a:gd name="connsiteY0" fmla="*/ 68680 h 68680"/>
                  <a:gd name="connsiteX1" fmla="*/ 24797 w 93476"/>
                  <a:gd name="connsiteY1" fmla="*/ 65937 h 68680"/>
                  <a:gd name="connsiteX2" fmla="*/ 85136 w 93476"/>
                  <a:gd name="connsiteY2" fmla="*/ 30281 h 68680"/>
                  <a:gd name="connsiteX3" fmla="*/ 90622 w 93476"/>
                  <a:gd name="connsiteY3" fmla="*/ 8339 h 68680"/>
                  <a:gd name="connsiteX4" fmla="*/ 68680 w 93476"/>
                  <a:gd name="connsiteY4" fmla="*/ 2854 h 68680"/>
                  <a:gd name="connsiteX5" fmla="*/ 8339 w 93476"/>
                  <a:gd name="connsiteY5" fmla="*/ 38510 h 68680"/>
                  <a:gd name="connsiteX6" fmla="*/ 2853 w 93476"/>
                  <a:gd name="connsiteY6" fmla="*/ 60452 h 68680"/>
                  <a:gd name="connsiteX7" fmla="*/ 16567 w 93476"/>
                  <a:gd name="connsiteY7" fmla="*/ 68680 h 68680"/>
                  <a:gd name="connsiteX8" fmla="*/ 16567 w 93476"/>
                  <a:gd name="connsiteY8" fmla="*/ 68680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68680">
                    <a:moveTo>
                      <a:pt x="16567" y="68680"/>
                    </a:moveTo>
                    <a:cubicBezTo>
                      <a:pt x="19311" y="68680"/>
                      <a:pt x="22053" y="68680"/>
                      <a:pt x="24797" y="65937"/>
                    </a:cubicBezTo>
                    <a:lnTo>
                      <a:pt x="85136" y="30281"/>
                    </a:lnTo>
                    <a:cubicBezTo>
                      <a:pt x="93366" y="24796"/>
                      <a:pt x="96108" y="16568"/>
                      <a:pt x="90622" y="8339"/>
                    </a:cubicBezTo>
                    <a:cubicBezTo>
                      <a:pt x="85136" y="111"/>
                      <a:pt x="76908" y="-2632"/>
                      <a:pt x="68680" y="2854"/>
                    </a:cubicBezTo>
                    <a:lnTo>
                      <a:pt x="8339" y="38510"/>
                    </a:lnTo>
                    <a:cubicBezTo>
                      <a:pt x="111" y="43995"/>
                      <a:pt x="-2631" y="52224"/>
                      <a:pt x="2853" y="60452"/>
                    </a:cubicBezTo>
                    <a:cubicBezTo>
                      <a:pt x="5597" y="65937"/>
                      <a:pt x="11083" y="68680"/>
                      <a:pt x="16567" y="68680"/>
                    </a:cubicBezTo>
                    <a:lnTo>
                      <a:pt x="16567" y="68680"/>
                    </a:lnTo>
                    <a:close/>
                  </a:path>
                </a:pathLst>
              </a:custGeom>
              <a:grpFill/>
              <a:ln w="27426"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441B1E07-EAF9-4A7B-11F4-09A4239AEA00}"/>
                  </a:ext>
                </a:extLst>
              </p:cNvPr>
              <p:cNvSpPr/>
              <p:nvPr/>
            </p:nvSpPr>
            <p:spPr>
              <a:xfrm>
                <a:off x="11036857" y="399814"/>
                <a:ext cx="93476" cy="68680"/>
              </a:xfrm>
              <a:custGeom>
                <a:avLst/>
                <a:gdLst>
                  <a:gd name="connsiteX0" fmla="*/ 8340 w 93476"/>
                  <a:gd name="connsiteY0" fmla="*/ 30281 h 68680"/>
                  <a:gd name="connsiteX1" fmla="*/ 68681 w 93476"/>
                  <a:gd name="connsiteY1" fmla="*/ 65937 h 68680"/>
                  <a:gd name="connsiteX2" fmla="*/ 76909 w 93476"/>
                  <a:gd name="connsiteY2" fmla="*/ 68680 h 68680"/>
                  <a:gd name="connsiteX3" fmla="*/ 90623 w 93476"/>
                  <a:gd name="connsiteY3" fmla="*/ 60452 h 68680"/>
                  <a:gd name="connsiteX4" fmla="*/ 85137 w 93476"/>
                  <a:gd name="connsiteY4" fmla="*/ 38510 h 68680"/>
                  <a:gd name="connsiteX5" fmla="*/ 24796 w 93476"/>
                  <a:gd name="connsiteY5" fmla="*/ 2854 h 68680"/>
                  <a:gd name="connsiteX6" fmla="*/ 2854 w 93476"/>
                  <a:gd name="connsiteY6" fmla="*/ 8339 h 68680"/>
                  <a:gd name="connsiteX7" fmla="*/ 8340 w 93476"/>
                  <a:gd name="connsiteY7" fmla="*/ 30281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76" h="68680">
                    <a:moveTo>
                      <a:pt x="8340" y="30281"/>
                    </a:moveTo>
                    <a:lnTo>
                      <a:pt x="68681" y="65937"/>
                    </a:lnTo>
                    <a:cubicBezTo>
                      <a:pt x="71423" y="68680"/>
                      <a:pt x="74165" y="68680"/>
                      <a:pt x="76909" y="68680"/>
                    </a:cubicBezTo>
                    <a:cubicBezTo>
                      <a:pt x="82395" y="68680"/>
                      <a:pt x="87879" y="65937"/>
                      <a:pt x="90623" y="60452"/>
                    </a:cubicBezTo>
                    <a:cubicBezTo>
                      <a:pt x="96109" y="52224"/>
                      <a:pt x="93365" y="43995"/>
                      <a:pt x="85137" y="38510"/>
                    </a:cubicBezTo>
                    <a:lnTo>
                      <a:pt x="24796" y="2854"/>
                    </a:lnTo>
                    <a:cubicBezTo>
                      <a:pt x="16568" y="-2632"/>
                      <a:pt x="8340" y="111"/>
                      <a:pt x="2854" y="8339"/>
                    </a:cubicBezTo>
                    <a:cubicBezTo>
                      <a:pt x="-2632" y="16568"/>
                      <a:pt x="112" y="27539"/>
                      <a:pt x="8340" y="30281"/>
                    </a:cubicBezTo>
                    <a:close/>
                  </a:path>
                </a:pathLst>
              </a:custGeom>
              <a:grpFill/>
              <a:ln w="27426"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260300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FC18D65C-34B3-C08E-D19E-1AF2F938DB9C}"/>
              </a:ext>
            </a:extLst>
          </p:cNvPr>
          <p:cNvSpPr txBox="1"/>
          <p:nvPr/>
        </p:nvSpPr>
        <p:spPr>
          <a:xfrm>
            <a:off x="534722" y="2959861"/>
            <a:ext cx="2058486" cy="2210220"/>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Basic understanding of the importance of self-confidence in the entrepreneurial journey.</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Awareness of personal strengths and accomplishments, even small ones, and ability to use them to boost self-esteem.</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Ability to identify situations that make one feel less confident and seek support or resources to navigate these situations.</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57" name="Straight Connector 56">
            <a:extLst>
              <a:ext uri="{FF2B5EF4-FFF2-40B4-BE49-F238E27FC236}">
                <a16:creationId xmlns:a16="http://schemas.microsoft.com/office/drawing/2014/main" id="{8CF1C255-822E-C883-8B85-467928312681}"/>
              </a:ext>
            </a:extLst>
          </p:cNvPr>
          <p:cNvCxnSpPr>
            <a:cxnSpLocks/>
          </p:cNvCxnSpPr>
          <p:nvPr/>
        </p:nvCxnSpPr>
        <p:spPr>
          <a:xfrm>
            <a:off x="301420" y="2711596"/>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97A8C1E-AF4D-E550-8C3A-D3201996A4BE}"/>
              </a:ext>
            </a:extLst>
          </p:cNvPr>
          <p:cNvSpPr txBox="1"/>
          <p:nvPr/>
        </p:nvSpPr>
        <p:spPr>
          <a:xfrm>
            <a:off x="534721" y="2509984"/>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9" name="Graphic 11">
            <a:extLst>
              <a:ext uri="{FF2B5EF4-FFF2-40B4-BE49-F238E27FC236}">
                <a16:creationId xmlns:a16="http://schemas.microsoft.com/office/drawing/2014/main" id="{637F590D-8696-3836-60D7-AEA9FCB2E105}"/>
              </a:ext>
            </a:extLst>
          </p:cNvPr>
          <p:cNvGrpSpPr/>
          <p:nvPr/>
        </p:nvGrpSpPr>
        <p:grpSpPr>
          <a:xfrm>
            <a:off x="558260" y="2614158"/>
            <a:ext cx="584807" cy="179396"/>
            <a:chOff x="4658278" y="6932880"/>
            <a:chExt cx="584807" cy="179396"/>
          </a:xfrm>
          <a:solidFill>
            <a:srgbClr val="0C2D45"/>
          </a:solidFill>
        </p:grpSpPr>
        <p:sp>
          <p:nvSpPr>
            <p:cNvPr id="60" name="Freeform 59">
              <a:extLst>
                <a:ext uri="{FF2B5EF4-FFF2-40B4-BE49-F238E27FC236}">
                  <a16:creationId xmlns:a16="http://schemas.microsoft.com/office/drawing/2014/main" id="{C3B35064-052A-07F4-CF63-AA45DF4CE942}"/>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22576AB2-8088-FE70-7845-8721C2DFB8B7}"/>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2" name="Graphic 11">
              <a:extLst>
                <a:ext uri="{FF2B5EF4-FFF2-40B4-BE49-F238E27FC236}">
                  <a16:creationId xmlns:a16="http://schemas.microsoft.com/office/drawing/2014/main" id="{6A55C0E7-5678-C3F4-63CB-30EBA2E7EC48}"/>
                </a:ext>
              </a:extLst>
            </p:cNvPr>
            <p:cNvGrpSpPr/>
            <p:nvPr/>
          </p:nvGrpSpPr>
          <p:grpSpPr>
            <a:xfrm>
              <a:off x="4658278" y="6932880"/>
              <a:ext cx="179396" cy="179396"/>
              <a:chOff x="4658278" y="6932880"/>
              <a:chExt cx="179396" cy="179396"/>
            </a:xfrm>
            <a:grpFill/>
          </p:grpSpPr>
          <p:sp>
            <p:nvSpPr>
              <p:cNvPr id="63" name="Freeform 62">
                <a:extLst>
                  <a:ext uri="{FF2B5EF4-FFF2-40B4-BE49-F238E27FC236}">
                    <a16:creationId xmlns:a16="http://schemas.microsoft.com/office/drawing/2014/main" id="{0DA3227B-AF5B-FC97-31FE-0E730F1D8F2D}"/>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B1DE9178-446D-31CD-9C79-699AD341B1D1}"/>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82" name="TextBox 81">
            <a:extLst>
              <a:ext uri="{FF2B5EF4-FFF2-40B4-BE49-F238E27FC236}">
                <a16:creationId xmlns:a16="http://schemas.microsoft.com/office/drawing/2014/main" id="{8FC28E6E-E28B-A20F-ED78-9BD1DD0B497E}"/>
              </a:ext>
            </a:extLst>
          </p:cNvPr>
          <p:cNvSpPr txBox="1"/>
          <p:nvPr/>
        </p:nvSpPr>
        <p:spPr>
          <a:xfrm>
            <a:off x="2803261" y="2959861"/>
            <a:ext cx="2152770" cy="2633413"/>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to regularly reflect on and celebrate achievements, using them as a foundation to build and maintain self-confidence.</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set and achieve small, realistic goals, gradually increasing the level of challenge and complexity, and using successes to boost confidence further.</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Understanding of how to present oneself confidently in various contexts, such as business meetings, networking events, or public speaking engagements, even when feeling nervous or unsure.</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sp>
        <p:nvSpPr>
          <p:cNvPr id="84" name="TextBox 83">
            <a:extLst>
              <a:ext uri="{FF2B5EF4-FFF2-40B4-BE49-F238E27FC236}">
                <a16:creationId xmlns:a16="http://schemas.microsoft.com/office/drawing/2014/main" id="{1F480AB3-41EC-EE7A-F724-A2DDED02A502}"/>
              </a:ext>
            </a:extLst>
          </p:cNvPr>
          <p:cNvSpPr txBox="1"/>
          <p:nvPr/>
        </p:nvSpPr>
        <p:spPr>
          <a:xfrm>
            <a:off x="2803261" y="2509984"/>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99" name="Graphic 11">
            <a:extLst>
              <a:ext uri="{FF2B5EF4-FFF2-40B4-BE49-F238E27FC236}">
                <a16:creationId xmlns:a16="http://schemas.microsoft.com/office/drawing/2014/main" id="{5EB5BCD7-9A02-9795-62B3-394F8F8F52A2}"/>
              </a:ext>
            </a:extLst>
          </p:cNvPr>
          <p:cNvGrpSpPr/>
          <p:nvPr/>
        </p:nvGrpSpPr>
        <p:grpSpPr>
          <a:xfrm>
            <a:off x="2837771" y="2614158"/>
            <a:ext cx="584807" cy="179396"/>
            <a:chOff x="5525753" y="6932880"/>
            <a:chExt cx="584807" cy="179396"/>
          </a:xfrm>
          <a:solidFill>
            <a:srgbClr val="0C2D45"/>
          </a:solidFill>
        </p:grpSpPr>
        <p:grpSp>
          <p:nvGrpSpPr>
            <p:cNvPr id="100" name="Graphic 11">
              <a:extLst>
                <a:ext uri="{FF2B5EF4-FFF2-40B4-BE49-F238E27FC236}">
                  <a16:creationId xmlns:a16="http://schemas.microsoft.com/office/drawing/2014/main" id="{D0BB8772-417E-C42F-A163-E2800C73B7F1}"/>
                </a:ext>
              </a:extLst>
            </p:cNvPr>
            <p:cNvGrpSpPr/>
            <p:nvPr/>
          </p:nvGrpSpPr>
          <p:grpSpPr>
            <a:xfrm>
              <a:off x="5728754" y="6933470"/>
              <a:ext cx="178805" cy="178806"/>
              <a:chOff x="5728754" y="6933470"/>
              <a:chExt cx="178805" cy="178806"/>
            </a:xfrm>
            <a:grpFill/>
          </p:grpSpPr>
          <p:sp>
            <p:nvSpPr>
              <p:cNvPr id="105" name="Freeform 104">
                <a:extLst>
                  <a:ext uri="{FF2B5EF4-FFF2-40B4-BE49-F238E27FC236}">
                    <a16:creationId xmlns:a16="http://schemas.microsoft.com/office/drawing/2014/main" id="{78757A1B-FF8A-CCC1-6656-52DE3BDA1DAE}"/>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E5EBF736-2925-5097-3A27-8FA29547CC0E}"/>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101" name="Freeform 100">
              <a:extLst>
                <a:ext uri="{FF2B5EF4-FFF2-40B4-BE49-F238E27FC236}">
                  <a16:creationId xmlns:a16="http://schemas.microsoft.com/office/drawing/2014/main" id="{C1F7765A-9CE0-A349-952B-B1CAB87C8370}"/>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102" name="Graphic 11">
              <a:extLst>
                <a:ext uri="{FF2B5EF4-FFF2-40B4-BE49-F238E27FC236}">
                  <a16:creationId xmlns:a16="http://schemas.microsoft.com/office/drawing/2014/main" id="{32637506-EF2E-328D-0960-1335FD85FD3C}"/>
                </a:ext>
              </a:extLst>
            </p:cNvPr>
            <p:cNvGrpSpPr/>
            <p:nvPr/>
          </p:nvGrpSpPr>
          <p:grpSpPr>
            <a:xfrm>
              <a:off x="5525753" y="6932880"/>
              <a:ext cx="179396" cy="179396"/>
              <a:chOff x="5525753" y="6932880"/>
              <a:chExt cx="179396" cy="179396"/>
            </a:xfrm>
            <a:grpFill/>
          </p:grpSpPr>
          <p:sp>
            <p:nvSpPr>
              <p:cNvPr id="103" name="Freeform 102">
                <a:extLst>
                  <a:ext uri="{FF2B5EF4-FFF2-40B4-BE49-F238E27FC236}">
                    <a16:creationId xmlns:a16="http://schemas.microsoft.com/office/drawing/2014/main" id="{C2EB2CE7-5BFD-4558-E47B-7A91EE4121BF}"/>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F99E150-F478-2021-6078-62D81654B069}"/>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107" name="TextBox 106">
            <a:extLst>
              <a:ext uri="{FF2B5EF4-FFF2-40B4-BE49-F238E27FC236}">
                <a16:creationId xmlns:a16="http://schemas.microsoft.com/office/drawing/2014/main" id="{3F29B93B-8577-3EF7-FBC7-D650286E9524}"/>
              </a:ext>
            </a:extLst>
          </p:cNvPr>
          <p:cNvSpPr txBox="1"/>
          <p:nvPr/>
        </p:nvSpPr>
        <p:spPr>
          <a:xfrm>
            <a:off x="5175949" y="2959861"/>
            <a:ext cx="2142346" cy="3056606"/>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Expertise in leveraging self-confidence as a driving force for taking risks, pursuing ambitious goals, and overcoming challenges, even when faced with setbacks.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inspire and empower others, including employees, partners, or fellow entrepreneurs, by </a:t>
            </a:r>
            <a:r>
              <a:rPr lang="en-IE" sz="1100" kern="100" dirty="0" err="1">
                <a:solidFill>
                  <a:srgbClr val="0C2D45"/>
                </a:solidFill>
                <a:effectLst/>
                <a:latin typeface="Calibri" panose="020F0502020204030204" pitchFamily="34" charset="0"/>
                <a:cs typeface="Calibri" panose="020F0502020204030204" pitchFamily="34" charset="0"/>
              </a:rPr>
              <a:t>modeling</a:t>
            </a:r>
            <a:r>
              <a:rPr lang="en-IE" sz="1100" kern="100" dirty="0">
                <a:solidFill>
                  <a:srgbClr val="0C2D45"/>
                </a:solidFill>
                <a:effectLst/>
                <a:latin typeface="Calibri" panose="020F0502020204030204" pitchFamily="34" charset="0"/>
                <a:cs typeface="Calibri" panose="020F0502020204030204" pitchFamily="34" charset="0"/>
              </a:rPr>
              <a:t> self-confidence and encouraging them to embrace their strengths and capabilities.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Capability to mentor and guide other entrepreneurs in building self-confidence, sharing experiences, strategies, and resources to foster a supportive entrepreneurial ecosystem.</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108" name="Straight Connector 107">
            <a:extLst>
              <a:ext uri="{FF2B5EF4-FFF2-40B4-BE49-F238E27FC236}">
                <a16:creationId xmlns:a16="http://schemas.microsoft.com/office/drawing/2014/main" id="{624944EE-1F8B-D75E-ED20-BEC67484FB5D}"/>
              </a:ext>
            </a:extLst>
          </p:cNvPr>
          <p:cNvCxnSpPr>
            <a:cxnSpLocks/>
          </p:cNvCxnSpPr>
          <p:nvPr/>
        </p:nvCxnSpPr>
        <p:spPr>
          <a:xfrm>
            <a:off x="-1" y="5943710"/>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02738E1-5189-6AC4-82C7-943E1C657A1E}"/>
              </a:ext>
            </a:extLst>
          </p:cNvPr>
          <p:cNvSpPr txBox="1"/>
          <p:nvPr/>
        </p:nvSpPr>
        <p:spPr>
          <a:xfrm>
            <a:off x="5175949" y="2509984"/>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133" name="Graphic 11">
            <a:extLst>
              <a:ext uri="{FF2B5EF4-FFF2-40B4-BE49-F238E27FC236}">
                <a16:creationId xmlns:a16="http://schemas.microsoft.com/office/drawing/2014/main" id="{281E4E3B-87DD-4411-3920-1B5902AF2386}"/>
              </a:ext>
            </a:extLst>
          </p:cNvPr>
          <p:cNvGrpSpPr/>
          <p:nvPr/>
        </p:nvGrpSpPr>
        <p:grpSpPr>
          <a:xfrm>
            <a:off x="5195911" y="2614158"/>
            <a:ext cx="584807" cy="179396"/>
            <a:chOff x="6392638" y="6932880"/>
            <a:chExt cx="584807" cy="179396"/>
          </a:xfrm>
          <a:solidFill>
            <a:srgbClr val="915F9E"/>
          </a:solidFill>
        </p:grpSpPr>
        <p:grpSp>
          <p:nvGrpSpPr>
            <p:cNvPr id="134" name="Graphic 11">
              <a:extLst>
                <a:ext uri="{FF2B5EF4-FFF2-40B4-BE49-F238E27FC236}">
                  <a16:creationId xmlns:a16="http://schemas.microsoft.com/office/drawing/2014/main" id="{7DC79B7D-18FB-E585-1326-28AB75AC7464}"/>
                </a:ext>
              </a:extLst>
            </p:cNvPr>
            <p:cNvGrpSpPr/>
            <p:nvPr/>
          </p:nvGrpSpPr>
          <p:grpSpPr>
            <a:xfrm>
              <a:off x="6595639" y="6933470"/>
              <a:ext cx="178806" cy="178806"/>
              <a:chOff x="6595639" y="6933470"/>
              <a:chExt cx="178806" cy="178806"/>
            </a:xfrm>
            <a:grpFill/>
          </p:grpSpPr>
          <p:sp>
            <p:nvSpPr>
              <p:cNvPr id="141" name="Freeform 140">
                <a:extLst>
                  <a:ext uri="{FF2B5EF4-FFF2-40B4-BE49-F238E27FC236}">
                    <a16:creationId xmlns:a16="http://schemas.microsoft.com/office/drawing/2014/main" id="{FBDF2655-DD1B-2EF7-8158-563E03961E70}"/>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8F95266D-45F1-356C-E680-15B6EFF983E5}"/>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5" name="Graphic 11">
              <a:extLst>
                <a:ext uri="{FF2B5EF4-FFF2-40B4-BE49-F238E27FC236}">
                  <a16:creationId xmlns:a16="http://schemas.microsoft.com/office/drawing/2014/main" id="{380EC912-5269-0046-8CAA-DDE1701E3662}"/>
                </a:ext>
              </a:extLst>
            </p:cNvPr>
            <p:cNvGrpSpPr/>
            <p:nvPr/>
          </p:nvGrpSpPr>
          <p:grpSpPr>
            <a:xfrm>
              <a:off x="6798050" y="6933470"/>
              <a:ext cx="179395" cy="178806"/>
              <a:chOff x="6798050" y="6933470"/>
              <a:chExt cx="179395" cy="178806"/>
            </a:xfrm>
            <a:grpFill/>
          </p:grpSpPr>
          <p:sp>
            <p:nvSpPr>
              <p:cNvPr id="139" name="Freeform 138">
                <a:extLst>
                  <a:ext uri="{FF2B5EF4-FFF2-40B4-BE49-F238E27FC236}">
                    <a16:creationId xmlns:a16="http://schemas.microsoft.com/office/drawing/2014/main" id="{6E8730D4-ED77-871B-9BEA-5D571201938C}"/>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B0754FD7-F028-6F9B-2864-97F589EA2073}"/>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6" name="Graphic 11">
              <a:extLst>
                <a:ext uri="{FF2B5EF4-FFF2-40B4-BE49-F238E27FC236}">
                  <a16:creationId xmlns:a16="http://schemas.microsoft.com/office/drawing/2014/main" id="{DAF0D40E-AF55-DA4D-EE1B-B5D340384CC9}"/>
                </a:ext>
              </a:extLst>
            </p:cNvPr>
            <p:cNvGrpSpPr/>
            <p:nvPr/>
          </p:nvGrpSpPr>
          <p:grpSpPr>
            <a:xfrm>
              <a:off x="6392638" y="6932880"/>
              <a:ext cx="179396" cy="179396"/>
              <a:chOff x="6392638" y="6932880"/>
              <a:chExt cx="179396" cy="179396"/>
            </a:xfrm>
            <a:grpFill/>
          </p:grpSpPr>
          <p:sp>
            <p:nvSpPr>
              <p:cNvPr id="137" name="Freeform 136">
                <a:extLst>
                  <a:ext uri="{FF2B5EF4-FFF2-40B4-BE49-F238E27FC236}">
                    <a16:creationId xmlns:a16="http://schemas.microsoft.com/office/drawing/2014/main" id="{FC8FC451-248E-0671-4C28-ED587B78AECA}"/>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5E9411A1-F788-B8F8-7C95-73A413B89C68}"/>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2" name="Straight Connector 1">
            <a:extLst>
              <a:ext uri="{FF2B5EF4-FFF2-40B4-BE49-F238E27FC236}">
                <a16:creationId xmlns:a16="http://schemas.microsoft.com/office/drawing/2014/main" id="{53EC2DC9-8D87-8EF7-1A64-ABFF210D01B5}"/>
              </a:ext>
            </a:extLst>
          </p:cNvPr>
          <p:cNvCxnSpPr>
            <a:cxnSpLocks/>
          </p:cNvCxnSpPr>
          <p:nvPr/>
        </p:nvCxnSpPr>
        <p:spPr>
          <a:xfrm flipV="1">
            <a:off x="2657533" y="2711597"/>
            <a:ext cx="0" cy="320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EFE7EBB-42ED-3F87-9008-3E40CF1F02FE}"/>
              </a:ext>
            </a:extLst>
          </p:cNvPr>
          <p:cNvCxnSpPr>
            <a:cxnSpLocks/>
          </p:cNvCxnSpPr>
          <p:nvPr/>
        </p:nvCxnSpPr>
        <p:spPr>
          <a:xfrm flipV="1">
            <a:off x="5020356" y="2711597"/>
            <a:ext cx="0" cy="320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DC9AAF4-9065-9D5B-4EB7-B0F612B4ACCC}"/>
              </a:ext>
            </a:extLst>
          </p:cNvPr>
          <p:cNvCxnSpPr>
            <a:cxnSpLocks/>
          </p:cNvCxnSpPr>
          <p:nvPr/>
        </p:nvCxnSpPr>
        <p:spPr>
          <a:xfrm flipV="1">
            <a:off x="301420" y="2089935"/>
            <a:ext cx="0" cy="621661"/>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541785A-25A3-E028-D78A-A037D3E86A77}"/>
              </a:ext>
            </a:extLst>
          </p:cNvPr>
          <p:cNvSpPr txBox="1"/>
          <p:nvPr/>
        </p:nvSpPr>
        <p:spPr>
          <a:xfrm>
            <a:off x="222872" y="2012012"/>
            <a:ext cx="4679269" cy="338554"/>
          </a:xfrm>
          <a:prstGeom prst="rect">
            <a:avLst/>
          </a:prstGeom>
          <a:noFill/>
        </p:spPr>
        <p:txBody>
          <a:bodyPr wrap="square">
            <a:spAutoFit/>
          </a:bodyPr>
          <a:lstStyle/>
          <a:p>
            <a:pPr>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	Self-Confidence and Assertiveness</a:t>
            </a:r>
            <a:r>
              <a:rPr lang="en-US" sz="1600" b="1" dirty="0">
                <a:solidFill>
                  <a:srgbClr val="7ABB57"/>
                </a:solidFill>
                <a:highlight>
                  <a:srgbClr val="7ABB57"/>
                </a:highlight>
                <a:latin typeface="Calibri" panose="020F0502020204030204" pitchFamily="34" charset="0"/>
                <a:cs typeface="Calibri" panose="020F0502020204030204" pitchFamily="34" charset="0"/>
              </a:rPr>
              <a:t>.</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3845A3A4-AB38-2E1F-EC28-20C76596172F}"/>
              </a:ext>
            </a:extLst>
          </p:cNvPr>
          <p:cNvSpPr txBox="1"/>
          <p:nvPr/>
        </p:nvSpPr>
        <p:spPr>
          <a:xfrm>
            <a:off x="553227" y="7005095"/>
            <a:ext cx="2058486" cy="2633413"/>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Basic understanding of the concept of a born global mindset and its potential benefits and challenges for entrepreneurs.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Awareness of the importance of ambition and a global perspective in shaping entrepreneurial strategies and decision-making.</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Initial identification of potential international markets for the business and recognition of the value of cultural and geographic diversity in a global business context.</a:t>
            </a:r>
          </a:p>
          <a:p>
            <a:pPr marL="184150" indent="-184150">
              <a:lnSpc>
                <a:spcPts val="1080"/>
              </a:lnSpc>
              <a:buClr>
                <a:srgbClr val="7ABB57"/>
              </a:buClr>
              <a:buFont typeface="+mj-lt"/>
              <a:buAutoNum type="arabicPeriod"/>
            </a:pPr>
            <a:endParaRPr lang="en-GB" sz="1100" kern="100" dirty="0">
              <a:solidFill>
                <a:srgbClr val="0C2D45"/>
              </a:solidFill>
              <a:effectLst/>
              <a:latin typeface="Calibri" panose="020F0502020204030204" pitchFamily="34" charset="0"/>
              <a:cs typeface="Calibri" panose="020F0502020204030204" pitchFamily="34" charset="0"/>
            </a:endParaRPr>
          </a:p>
        </p:txBody>
      </p:sp>
      <p:cxnSp>
        <p:nvCxnSpPr>
          <p:cNvPr id="51" name="Straight Connector 50">
            <a:extLst>
              <a:ext uri="{FF2B5EF4-FFF2-40B4-BE49-F238E27FC236}">
                <a16:creationId xmlns:a16="http://schemas.microsoft.com/office/drawing/2014/main" id="{3B68345D-0BAA-A38E-8C6F-C28F8E4EC7C3}"/>
              </a:ext>
            </a:extLst>
          </p:cNvPr>
          <p:cNvCxnSpPr>
            <a:cxnSpLocks/>
          </p:cNvCxnSpPr>
          <p:nvPr/>
        </p:nvCxnSpPr>
        <p:spPr>
          <a:xfrm>
            <a:off x="319925" y="6756830"/>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57898514-1C6E-7FC0-5678-5437D9B9F0C9}"/>
              </a:ext>
            </a:extLst>
          </p:cNvPr>
          <p:cNvSpPr txBox="1"/>
          <p:nvPr/>
        </p:nvSpPr>
        <p:spPr>
          <a:xfrm>
            <a:off x="553226" y="6555218"/>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3" name="Graphic 11">
            <a:extLst>
              <a:ext uri="{FF2B5EF4-FFF2-40B4-BE49-F238E27FC236}">
                <a16:creationId xmlns:a16="http://schemas.microsoft.com/office/drawing/2014/main" id="{B131E8AA-ACCE-DEAF-3A5D-C3AD579D696C}"/>
              </a:ext>
            </a:extLst>
          </p:cNvPr>
          <p:cNvGrpSpPr/>
          <p:nvPr/>
        </p:nvGrpSpPr>
        <p:grpSpPr>
          <a:xfrm>
            <a:off x="576765" y="6659392"/>
            <a:ext cx="584807" cy="179396"/>
            <a:chOff x="4658278" y="6932880"/>
            <a:chExt cx="584807" cy="179396"/>
          </a:xfrm>
          <a:solidFill>
            <a:srgbClr val="0C2D45"/>
          </a:solidFill>
        </p:grpSpPr>
        <p:sp>
          <p:nvSpPr>
            <p:cNvPr id="54" name="Freeform 53">
              <a:extLst>
                <a:ext uri="{FF2B5EF4-FFF2-40B4-BE49-F238E27FC236}">
                  <a16:creationId xmlns:a16="http://schemas.microsoft.com/office/drawing/2014/main" id="{BA95BEC0-12BD-C47F-0A6B-CC24E66E0B99}"/>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F69BB58-8299-F926-99AE-A67B54AA13DC}"/>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5" name="Graphic 11">
              <a:extLst>
                <a:ext uri="{FF2B5EF4-FFF2-40B4-BE49-F238E27FC236}">
                  <a16:creationId xmlns:a16="http://schemas.microsoft.com/office/drawing/2014/main" id="{5A410A19-9DB2-61C8-4A44-DF12B106ACB4}"/>
                </a:ext>
              </a:extLst>
            </p:cNvPr>
            <p:cNvGrpSpPr/>
            <p:nvPr/>
          </p:nvGrpSpPr>
          <p:grpSpPr>
            <a:xfrm>
              <a:off x="4658278" y="6932880"/>
              <a:ext cx="179396" cy="179396"/>
              <a:chOff x="4658278" y="6932880"/>
              <a:chExt cx="179396" cy="179396"/>
            </a:xfrm>
            <a:grpFill/>
          </p:grpSpPr>
          <p:sp>
            <p:nvSpPr>
              <p:cNvPr id="66" name="Freeform 65">
                <a:extLst>
                  <a:ext uri="{FF2B5EF4-FFF2-40B4-BE49-F238E27FC236}">
                    <a16:creationId xmlns:a16="http://schemas.microsoft.com/office/drawing/2014/main" id="{69B7416C-AF74-03B1-AB71-4204E217B231}"/>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8B5AA13D-07D6-DDD3-4F18-F1F67AC7D1B6}"/>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68" name="TextBox 67">
            <a:extLst>
              <a:ext uri="{FF2B5EF4-FFF2-40B4-BE49-F238E27FC236}">
                <a16:creationId xmlns:a16="http://schemas.microsoft.com/office/drawing/2014/main" id="{1D9BD973-D202-94DC-10A7-D0C4394F7BCE}"/>
              </a:ext>
            </a:extLst>
          </p:cNvPr>
          <p:cNvSpPr txBox="1"/>
          <p:nvPr/>
        </p:nvSpPr>
        <p:spPr>
          <a:xfrm>
            <a:off x="2821766" y="7005095"/>
            <a:ext cx="2058487" cy="3197670"/>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to analyse and assess the suitability and attractiveness of various international markets, considering factors such as market size, growth potential, competition, and cultural fit.</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develop and implement strategies for entering and navigating international markets, including export planning, localization, and cross-cultural communication.</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Understanding of the complexities of operating in multiple countries and adapting business models to suit different regulatory, cultural, and economic environments.</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915ACA33-4821-03D9-038D-5622002488FB}"/>
              </a:ext>
            </a:extLst>
          </p:cNvPr>
          <p:cNvSpPr txBox="1"/>
          <p:nvPr/>
        </p:nvSpPr>
        <p:spPr>
          <a:xfrm>
            <a:off x="2821766" y="6555218"/>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70" name="Graphic 11">
            <a:extLst>
              <a:ext uri="{FF2B5EF4-FFF2-40B4-BE49-F238E27FC236}">
                <a16:creationId xmlns:a16="http://schemas.microsoft.com/office/drawing/2014/main" id="{08ACDCDF-3641-166C-8FCD-863B063220BE}"/>
              </a:ext>
            </a:extLst>
          </p:cNvPr>
          <p:cNvGrpSpPr/>
          <p:nvPr/>
        </p:nvGrpSpPr>
        <p:grpSpPr>
          <a:xfrm>
            <a:off x="2856276" y="6659392"/>
            <a:ext cx="584807" cy="179396"/>
            <a:chOff x="5525753" y="6932880"/>
            <a:chExt cx="584807" cy="179396"/>
          </a:xfrm>
          <a:solidFill>
            <a:srgbClr val="0C2D45"/>
          </a:solidFill>
        </p:grpSpPr>
        <p:grpSp>
          <p:nvGrpSpPr>
            <p:cNvPr id="71" name="Graphic 11">
              <a:extLst>
                <a:ext uri="{FF2B5EF4-FFF2-40B4-BE49-F238E27FC236}">
                  <a16:creationId xmlns:a16="http://schemas.microsoft.com/office/drawing/2014/main" id="{0EA5AE1B-4E39-7392-202D-D468DD4204EA}"/>
                </a:ext>
              </a:extLst>
            </p:cNvPr>
            <p:cNvGrpSpPr/>
            <p:nvPr/>
          </p:nvGrpSpPr>
          <p:grpSpPr>
            <a:xfrm>
              <a:off x="5728754" y="6933470"/>
              <a:ext cx="178805" cy="178806"/>
              <a:chOff x="5728754" y="6933470"/>
              <a:chExt cx="178805" cy="178806"/>
            </a:xfrm>
            <a:grpFill/>
          </p:grpSpPr>
          <p:sp>
            <p:nvSpPr>
              <p:cNvPr id="76" name="Freeform 75">
                <a:extLst>
                  <a:ext uri="{FF2B5EF4-FFF2-40B4-BE49-F238E27FC236}">
                    <a16:creationId xmlns:a16="http://schemas.microsoft.com/office/drawing/2014/main" id="{49675C55-3C77-12EA-0542-8CD277516007}"/>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986631E-2787-44B5-17D4-E677DE69E706}"/>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72" name="Freeform 71">
              <a:extLst>
                <a:ext uri="{FF2B5EF4-FFF2-40B4-BE49-F238E27FC236}">
                  <a16:creationId xmlns:a16="http://schemas.microsoft.com/office/drawing/2014/main" id="{B81790E6-7518-AD78-5835-9C75C662FB6E}"/>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73" name="Graphic 11">
              <a:extLst>
                <a:ext uri="{FF2B5EF4-FFF2-40B4-BE49-F238E27FC236}">
                  <a16:creationId xmlns:a16="http://schemas.microsoft.com/office/drawing/2014/main" id="{92EED298-1B34-7C17-9113-9CE477B09061}"/>
                </a:ext>
              </a:extLst>
            </p:cNvPr>
            <p:cNvGrpSpPr/>
            <p:nvPr/>
          </p:nvGrpSpPr>
          <p:grpSpPr>
            <a:xfrm>
              <a:off x="5525753" y="6932880"/>
              <a:ext cx="179396" cy="179396"/>
              <a:chOff x="5525753" y="6932880"/>
              <a:chExt cx="179396" cy="179396"/>
            </a:xfrm>
            <a:grpFill/>
          </p:grpSpPr>
          <p:sp>
            <p:nvSpPr>
              <p:cNvPr id="74" name="Freeform 73">
                <a:extLst>
                  <a:ext uri="{FF2B5EF4-FFF2-40B4-BE49-F238E27FC236}">
                    <a16:creationId xmlns:a16="http://schemas.microsoft.com/office/drawing/2014/main" id="{CDEA298A-0C48-37F7-87F4-821D8B8DDAC2}"/>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E7CE3AFA-2ABC-B036-B1C4-9E7BD5D29F22}"/>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78" name="TextBox 77">
            <a:extLst>
              <a:ext uri="{FF2B5EF4-FFF2-40B4-BE49-F238E27FC236}">
                <a16:creationId xmlns:a16="http://schemas.microsoft.com/office/drawing/2014/main" id="{5BDE64DC-7FEA-6150-2766-0263F0D661D7}"/>
              </a:ext>
            </a:extLst>
          </p:cNvPr>
          <p:cNvSpPr txBox="1"/>
          <p:nvPr/>
        </p:nvSpPr>
        <p:spPr>
          <a:xfrm>
            <a:off x="5194455" y="7005095"/>
            <a:ext cx="1940100" cy="3197670"/>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Expertise in establishing and managing a successful born global business, effectively scaling and optimizing operations across multiple international markets.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cultivate a global network of partners, customers, and advisors, leveraging relationships and resources to facilitate international business growth.</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Capability to mentor and guide other entrepreneurs in adopting a born global mindset, sharing insights, strategies, and best practices for achieving success in global markets.</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cxnSp>
        <p:nvCxnSpPr>
          <p:cNvPr id="79" name="Straight Connector 78">
            <a:extLst>
              <a:ext uri="{FF2B5EF4-FFF2-40B4-BE49-F238E27FC236}">
                <a16:creationId xmlns:a16="http://schemas.microsoft.com/office/drawing/2014/main" id="{8DDAC437-3F9B-88E9-7F01-5CE59369C6F5}"/>
              </a:ext>
            </a:extLst>
          </p:cNvPr>
          <p:cNvCxnSpPr>
            <a:cxnSpLocks/>
          </p:cNvCxnSpPr>
          <p:nvPr/>
        </p:nvCxnSpPr>
        <p:spPr>
          <a:xfrm>
            <a:off x="20570" y="10202765"/>
            <a:ext cx="7065318"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6E581A8C-2A7A-C2A7-958C-DC94E0308B4D}"/>
              </a:ext>
            </a:extLst>
          </p:cNvPr>
          <p:cNvSpPr txBox="1"/>
          <p:nvPr/>
        </p:nvSpPr>
        <p:spPr>
          <a:xfrm>
            <a:off x="5194454" y="6555218"/>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81" name="Graphic 11">
            <a:extLst>
              <a:ext uri="{FF2B5EF4-FFF2-40B4-BE49-F238E27FC236}">
                <a16:creationId xmlns:a16="http://schemas.microsoft.com/office/drawing/2014/main" id="{B436AAF7-C2E4-AB7D-610F-B54F13FFF835}"/>
              </a:ext>
            </a:extLst>
          </p:cNvPr>
          <p:cNvGrpSpPr/>
          <p:nvPr/>
        </p:nvGrpSpPr>
        <p:grpSpPr>
          <a:xfrm>
            <a:off x="5214416" y="6659392"/>
            <a:ext cx="584807" cy="179396"/>
            <a:chOff x="6392638" y="6932880"/>
            <a:chExt cx="584807" cy="179396"/>
          </a:xfrm>
          <a:solidFill>
            <a:srgbClr val="915F9E"/>
          </a:solidFill>
        </p:grpSpPr>
        <p:grpSp>
          <p:nvGrpSpPr>
            <p:cNvPr id="85" name="Graphic 11">
              <a:extLst>
                <a:ext uri="{FF2B5EF4-FFF2-40B4-BE49-F238E27FC236}">
                  <a16:creationId xmlns:a16="http://schemas.microsoft.com/office/drawing/2014/main" id="{68C437EE-883B-8574-2FA7-DCE067B95B8C}"/>
                </a:ext>
              </a:extLst>
            </p:cNvPr>
            <p:cNvGrpSpPr/>
            <p:nvPr/>
          </p:nvGrpSpPr>
          <p:grpSpPr>
            <a:xfrm>
              <a:off x="6595639" y="6933470"/>
              <a:ext cx="178806" cy="178806"/>
              <a:chOff x="6595639" y="6933470"/>
              <a:chExt cx="178806" cy="178806"/>
            </a:xfrm>
            <a:grpFill/>
          </p:grpSpPr>
          <p:sp>
            <p:nvSpPr>
              <p:cNvPr id="92" name="Freeform 91">
                <a:extLst>
                  <a:ext uri="{FF2B5EF4-FFF2-40B4-BE49-F238E27FC236}">
                    <a16:creationId xmlns:a16="http://schemas.microsoft.com/office/drawing/2014/main" id="{CAF92FCA-B680-639A-0404-9EDDB0B80F62}"/>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B9EC7EB2-A2AB-4833-AF51-C9C70A8B4014}"/>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86" name="Graphic 11">
              <a:extLst>
                <a:ext uri="{FF2B5EF4-FFF2-40B4-BE49-F238E27FC236}">
                  <a16:creationId xmlns:a16="http://schemas.microsoft.com/office/drawing/2014/main" id="{1CE50D31-BCAF-3FF3-8A3F-5CFF8F97155E}"/>
                </a:ext>
              </a:extLst>
            </p:cNvPr>
            <p:cNvGrpSpPr/>
            <p:nvPr/>
          </p:nvGrpSpPr>
          <p:grpSpPr>
            <a:xfrm>
              <a:off x="6798050" y="6933470"/>
              <a:ext cx="179395" cy="178806"/>
              <a:chOff x="6798050" y="6933470"/>
              <a:chExt cx="179395" cy="178806"/>
            </a:xfrm>
            <a:grpFill/>
          </p:grpSpPr>
          <p:sp>
            <p:nvSpPr>
              <p:cNvPr id="90" name="Freeform 89">
                <a:extLst>
                  <a:ext uri="{FF2B5EF4-FFF2-40B4-BE49-F238E27FC236}">
                    <a16:creationId xmlns:a16="http://schemas.microsoft.com/office/drawing/2014/main" id="{0723D441-5867-FDDD-9CCF-4634715DBB4F}"/>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A55B215-E8D7-CD0D-1D42-C1504C40BDDC}"/>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87" name="Graphic 11">
              <a:extLst>
                <a:ext uri="{FF2B5EF4-FFF2-40B4-BE49-F238E27FC236}">
                  <a16:creationId xmlns:a16="http://schemas.microsoft.com/office/drawing/2014/main" id="{2FBB82BC-503C-B711-D7FD-E253E9A81130}"/>
                </a:ext>
              </a:extLst>
            </p:cNvPr>
            <p:cNvGrpSpPr/>
            <p:nvPr/>
          </p:nvGrpSpPr>
          <p:grpSpPr>
            <a:xfrm>
              <a:off x="6392638" y="6932880"/>
              <a:ext cx="179396" cy="179396"/>
              <a:chOff x="6392638" y="6932880"/>
              <a:chExt cx="179396" cy="179396"/>
            </a:xfrm>
            <a:grpFill/>
          </p:grpSpPr>
          <p:sp>
            <p:nvSpPr>
              <p:cNvPr id="88" name="Freeform 87">
                <a:extLst>
                  <a:ext uri="{FF2B5EF4-FFF2-40B4-BE49-F238E27FC236}">
                    <a16:creationId xmlns:a16="http://schemas.microsoft.com/office/drawing/2014/main" id="{1EBA4489-E64C-805C-3774-1A1EB1F7A1EF}"/>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65F7D7EB-6AC7-FC34-BBED-2270DDFEDC2D}"/>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94" name="Straight Connector 93">
            <a:extLst>
              <a:ext uri="{FF2B5EF4-FFF2-40B4-BE49-F238E27FC236}">
                <a16:creationId xmlns:a16="http://schemas.microsoft.com/office/drawing/2014/main" id="{78094FDE-41A6-BD9B-CF33-19583994D73C}"/>
              </a:ext>
            </a:extLst>
          </p:cNvPr>
          <p:cNvCxnSpPr>
            <a:cxnSpLocks/>
          </p:cNvCxnSpPr>
          <p:nvPr/>
        </p:nvCxnSpPr>
        <p:spPr>
          <a:xfrm flipV="1">
            <a:off x="2676038" y="6756831"/>
            <a:ext cx="0" cy="338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5EC24F5-F0B8-670E-07A9-1C201D2949A7}"/>
              </a:ext>
            </a:extLst>
          </p:cNvPr>
          <p:cNvCxnSpPr>
            <a:cxnSpLocks/>
          </p:cNvCxnSpPr>
          <p:nvPr/>
        </p:nvCxnSpPr>
        <p:spPr>
          <a:xfrm flipV="1">
            <a:off x="5038861" y="6756831"/>
            <a:ext cx="0" cy="338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71F984D-067B-F0A8-4A6A-94B6097A967A}"/>
              </a:ext>
            </a:extLst>
          </p:cNvPr>
          <p:cNvCxnSpPr>
            <a:cxnSpLocks/>
          </p:cNvCxnSpPr>
          <p:nvPr/>
        </p:nvCxnSpPr>
        <p:spPr>
          <a:xfrm flipV="1">
            <a:off x="319925" y="6135169"/>
            <a:ext cx="0" cy="621661"/>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4F7DBB2-9537-576D-5DEA-507C3B6AF835}"/>
              </a:ext>
            </a:extLst>
          </p:cNvPr>
          <p:cNvSpPr txBox="1"/>
          <p:nvPr/>
        </p:nvSpPr>
        <p:spPr>
          <a:xfrm>
            <a:off x="241377" y="6057246"/>
            <a:ext cx="4434265" cy="338554"/>
          </a:xfrm>
          <a:prstGeom prst="rect">
            <a:avLst/>
          </a:prstGeom>
          <a:noFill/>
        </p:spPr>
        <p:txBody>
          <a:bodyPr wrap="square">
            <a:spAutoFit/>
          </a:bodyPr>
          <a:lstStyle/>
          <a:p>
            <a:pPr>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	Global Business Acumen</a:t>
            </a:r>
            <a:r>
              <a:rPr lang="en-US" sz="1600" b="1" dirty="0">
                <a:solidFill>
                  <a:srgbClr val="7ABB57"/>
                </a:solidFill>
                <a:highlight>
                  <a:srgbClr val="7ABB57"/>
                </a:highlight>
                <a:latin typeface="Calibri" panose="020F0502020204030204" pitchFamily="34" charset="0"/>
                <a:cs typeface="Calibri" panose="020F0502020204030204" pitchFamily="34" charset="0"/>
              </a:rPr>
              <a:t>.</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110" name="Slide Number Placeholder 4">
            <a:extLst>
              <a:ext uri="{FF2B5EF4-FFF2-40B4-BE49-F238E27FC236}">
                <a16:creationId xmlns:a16="http://schemas.microsoft.com/office/drawing/2014/main" id="{367B5C9F-7367-E447-49DF-57E9DB59443E}"/>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36</a:t>
            </a:fld>
            <a:endParaRPr lang="en-US" dirty="0"/>
          </a:p>
        </p:txBody>
      </p:sp>
      <p:sp>
        <p:nvSpPr>
          <p:cNvPr id="21" name="Freeform 20">
            <a:extLst>
              <a:ext uri="{FF2B5EF4-FFF2-40B4-BE49-F238E27FC236}">
                <a16:creationId xmlns:a16="http://schemas.microsoft.com/office/drawing/2014/main" id="{768A3A65-7B08-D0EE-565A-356E57E3DA5B}"/>
              </a:ext>
            </a:extLst>
          </p:cNvPr>
          <p:cNvSpPr/>
          <p:nvPr/>
        </p:nvSpPr>
        <p:spPr>
          <a:xfrm flipV="1">
            <a:off x="11846" y="1222996"/>
            <a:ext cx="7559674" cy="441102"/>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915F9E"/>
          </a:solidFill>
          <a:ln w="28891" cap="flat">
            <a:noFill/>
            <a:prstDash val="solid"/>
            <a:miter/>
          </a:ln>
        </p:spPr>
        <p:txBody>
          <a:bodyPr rtlCol="0" anchor="ctr"/>
          <a:lstStyle/>
          <a:p>
            <a:endParaRPr lang="en-US" dirty="0"/>
          </a:p>
        </p:txBody>
      </p:sp>
      <p:sp>
        <p:nvSpPr>
          <p:cNvPr id="22" name="TextBox 21">
            <a:extLst>
              <a:ext uri="{FF2B5EF4-FFF2-40B4-BE49-F238E27FC236}">
                <a16:creationId xmlns:a16="http://schemas.microsoft.com/office/drawing/2014/main" id="{CDFA1C80-A9BD-447C-FDBC-EBBE40090C0E}"/>
              </a:ext>
            </a:extLst>
          </p:cNvPr>
          <p:cNvSpPr txBox="1"/>
          <p:nvPr/>
        </p:nvSpPr>
        <p:spPr>
          <a:xfrm>
            <a:off x="210539" y="766848"/>
            <a:ext cx="5697475" cy="1033488"/>
          </a:xfrm>
          <a:prstGeom prst="rect">
            <a:avLst/>
          </a:prstGeom>
          <a:noFill/>
        </p:spPr>
        <p:txBody>
          <a:bodyPr wrap="square">
            <a:spAutoFit/>
          </a:bodyPr>
          <a:lstStyle/>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OVERCOMING PERSONAL</a:t>
            </a:r>
            <a:r>
              <a:rPr lang="de-DE" sz="2800" b="1" dirty="0">
                <a:solidFill>
                  <a:srgbClr val="7ABB57"/>
                </a:solidFill>
                <a:highlight>
                  <a:srgbClr val="7ABB57"/>
                </a:highlight>
                <a:latin typeface="Calibri" panose="020F0502020204030204" pitchFamily="34" charset="0"/>
                <a:cs typeface="Calibri" panose="020F0502020204030204" pitchFamily="34" charset="0"/>
              </a:rPr>
              <a:t> .</a:t>
            </a:r>
            <a:endParaRPr lang="de-DE" sz="2800" b="1" dirty="0">
              <a:solidFill>
                <a:srgbClr val="E97924"/>
              </a:solidFill>
              <a:highlight>
                <a:srgbClr val="7ABB57"/>
              </a:highlight>
              <a:latin typeface="Calibri" panose="020F0502020204030204" pitchFamily="34" charset="0"/>
              <a:cs typeface="Calibri" panose="020F0502020204030204" pitchFamily="34" charset="0"/>
            </a:endParaRPr>
          </a:p>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CHALLENGES TO BUILD RESILIENCE</a:t>
            </a:r>
            <a:r>
              <a:rPr lang="de-DE" sz="2800" b="1" dirty="0">
                <a:solidFill>
                  <a:srgbClr val="7ABB57"/>
                </a:solidFill>
                <a:highlight>
                  <a:srgbClr val="7ABB57"/>
                </a:highlight>
                <a:latin typeface="Calibri" panose="020F0502020204030204" pitchFamily="34" charset="0"/>
                <a:cs typeface="Calibri" panose="020F0502020204030204" pitchFamily="34" charset="0"/>
              </a:rPr>
              <a:t>.</a:t>
            </a:r>
          </a:p>
          <a:p>
            <a:pPr>
              <a:lnSpc>
                <a:spcPts val="2380"/>
              </a:lnSpc>
            </a:pPr>
            <a:endParaRPr lang="de-DE" sz="2800" b="1" dirty="0">
              <a:solidFill>
                <a:srgbClr val="7ABB57"/>
              </a:solidFill>
              <a:highlight>
                <a:srgbClr val="7ABB57"/>
              </a:highlight>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15522504-E144-4F87-750C-C9F61DAEE8A1}"/>
              </a:ext>
            </a:extLst>
          </p:cNvPr>
          <p:cNvGrpSpPr>
            <a:grpSpLocks noChangeAspect="1"/>
          </p:cNvGrpSpPr>
          <p:nvPr/>
        </p:nvGrpSpPr>
        <p:grpSpPr>
          <a:xfrm>
            <a:off x="6156217" y="189190"/>
            <a:ext cx="944720" cy="947195"/>
            <a:chOff x="10620068" y="399814"/>
            <a:chExt cx="1088878" cy="1091730"/>
          </a:xfrm>
          <a:solidFill>
            <a:srgbClr val="0C2D45"/>
          </a:solidFill>
        </p:grpSpPr>
        <p:sp>
          <p:nvSpPr>
            <p:cNvPr id="24" name="Freeform 23">
              <a:extLst>
                <a:ext uri="{FF2B5EF4-FFF2-40B4-BE49-F238E27FC236}">
                  <a16:creationId xmlns:a16="http://schemas.microsoft.com/office/drawing/2014/main" id="{E2F39EBA-DC37-2852-04FE-E088F95BB819}"/>
                </a:ext>
              </a:extLst>
            </p:cNvPr>
            <p:cNvSpPr/>
            <p:nvPr/>
          </p:nvSpPr>
          <p:spPr>
            <a:xfrm>
              <a:off x="11182336" y="424610"/>
              <a:ext cx="318160" cy="359301"/>
            </a:xfrm>
            <a:custGeom>
              <a:avLst/>
              <a:gdLst>
                <a:gd name="connsiteX0" fmla="*/ 54855 w 318160"/>
                <a:gd name="connsiteY0" fmla="*/ 38399 h 359301"/>
                <a:gd name="connsiteX1" fmla="*/ 156338 w 318160"/>
                <a:gd name="connsiteY1" fmla="*/ 0 h 359301"/>
                <a:gd name="connsiteX2" fmla="*/ 271533 w 318160"/>
                <a:gd name="connsiteY2" fmla="*/ 46627 h 359301"/>
                <a:gd name="connsiteX3" fmla="*/ 318160 w 318160"/>
                <a:gd name="connsiteY3" fmla="*/ 161823 h 359301"/>
                <a:gd name="connsiteX4" fmla="*/ 238621 w 318160"/>
                <a:gd name="connsiteY4" fmla="*/ 301704 h 359301"/>
                <a:gd name="connsiteX5" fmla="*/ 213936 w 318160"/>
                <a:gd name="connsiteY5" fmla="*/ 345588 h 359301"/>
                <a:gd name="connsiteX6" fmla="*/ 213936 w 318160"/>
                <a:gd name="connsiteY6" fmla="*/ 359302 h 359301"/>
                <a:gd name="connsiteX7" fmla="*/ 175536 w 318160"/>
                <a:gd name="connsiteY7" fmla="*/ 359302 h 359301"/>
                <a:gd name="connsiteX8" fmla="*/ 175536 w 318160"/>
                <a:gd name="connsiteY8" fmla="*/ 249591 h 359301"/>
                <a:gd name="connsiteX9" fmla="*/ 194736 w 318160"/>
                <a:gd name="connsiteY9" fmla="*/ 249591 h 359301"/>
                <a:gd name="connsiteX10" fmla="*/ 211193 w 318160"/>
                <a:gd name="connsiteY10" fmla="*/ 233135 h 359301"/>
                <a:gd name="connsiteX11" fmla="*/ 194736 w 318160"/>
                <a:gd name="connsiteY11" fmla="*/ 216678 h 359301"/>
                <a:gd name="connsiteX12" fmla="*/ 123425 w 318160"/>
                <a:gd name="connsiteY12" fmla="*/ 216678 h 359301"/>
                <a:gd name="connsiteX13" fmla="*/ 106967 w 318160"/>
                <a:gd name="connsiteY13" fmla="*/ 233135 h 359301"/>
                <a:gd name="connsiteX14" fmla="*/ 123425 w 318160"/>
                <a:gd name="connsiteY14" fmla="*/ 249591 h 359301"/>
                <a:gd name="connsiteX15" fmla="*/ 142624 w 318160"/>
                <a:gd name="connsiteY15" fmla="*/ 249591 h 359301"/>
                <a:gd name="connsiteX16" fmla="*/ 142624 w 318160"/>
                <a:gd name="connsiteY16" fmla="*/ 359302 h 359301"/>
                <a:gd name="connsiteX17" fmla="*/ 104225 w 318160"/>
                <a:gd name="connsiteY17" fmla="*/ 359302 h 359301"/>
                <a:gd name="connsiteX18" fmla="*/ 104225 w 318160"/>
                <a:gd name="connsiteY18" fmla="*/ 345588 h 359301"/>
                <a:gd name="connsiteX19" fmla="*/ 79539 w 318160"/>
                <a:gd name="connsiteY19" fmla="*/ 301704 h 359301"/>
                <a:gd name="connsiteX20" fmla="*/ 0 w 318160"/>
                <a:gd name="connsiteY20" fmla="*/ 161823 h 359301"/>
                <a:gd name="connsiteX21" fmla="*/ 19200 w 318160"/>
                <a:gd name="connsiteY21" fmla="*/ 85026 h 35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8160" h="359301">
                  <a:moveTo>
                    <a:pt x="54855" y="38399"/>
                  </a:moveTo>
                  <a:cubicBezTo>
                    <a:pt x="82283" y="13714"/>
                    <a:pt x="117939" y="2743"/>
                    <a:pt x="156338" y="0"/>
                  </a:cubicBezTo>
                  <a:cubicBezTo>
                    <a:pt x="200222" y="0"/>
                    <a:pt x="241363" y="16457"/>
                    <a:pt x="271533" y="46627"/>
                  </a:cubicBezTo>
                  <a:cubicBezTo>
                    <a:pt x="301704" y="76797"/>
                    <a:pt x="318160" y="117939"/>
                    <a:pt x="318160" y="161823"/>
                  </a:cubicBezTo>
                  <a:cubicBezTo>
                    <a:pt x="318160" y="219421"/>
                    <a:pt x="287991" y="271533"/>
                    <a:pt x="238621" y="301704"/>
                  </a:cubicBezTo>
                  <a:cubicBezTo>
                    <a:pt x="222163" y="309932"/>
                    <a:pt x="213936" y="329131"/>
                    <a:pt x="213936" y="345588"/>
                  </a:cubicBezTo>
                  <a:lnTo>
                    <a:pt x="213936" y="359302"/>
                  </a:lnTo>
                  <a:lnTo>
                    <a:pt x="175536" y="359302"/>
                  </a:lnTo>
                  <a:lnTo>
                    <a:pt x="175536" y="249591"/>
                  </a:lnTo>
                  <a:lnTo>
                    <a:pt x="194736" y="249591"/>
                  </a:lnTo>
                  <a:cubicBezTo>
                    <a:pt x="202964" y="249591"/>
                    <a:pt x="211193" y="241363"/>
                    <a:pt x="211193" y="233135"/>
                  </a:cubicBezTo>
                  <a:cubicBezTo>
                    <a:pt x="211193" y="224906"/>
                    <a:pt x="202964" y="216678"/>
                    <a:pt x="194736" y="216678"/>
                  </a:cubicBezTo>
                  <a:lnTo>
                    <a:pt x="123425" y="216678"/>
                  </a:lnTo>
                  <a:cubicBezTo>
                    <a:pt x="115197" y="216678"/>
                    <a:pt x="106967" y="224906"/>
                    <a:pt x="106967" y="233135"/>
                  </a:cubicBezTo>
                  <a:cubicBezTo>
                    <a:pt x="106967" y="241363"/>
                    <a:pt x="115197" y="249591"/>
                    <a:pt x="123425" y="249591"/>
                  </a:cubicBezTo>
                  <a:lnTo>
                    <a:pt x="142624" y="249591"/>
                  </a:lnTo>
                  <a:lnTo>
                    <a:pt x="142624" y="359302"/>
                  </a:lnTo>
                  <a:lnTo>
                    <a:pt x="104225" y="359302"/>
                  </a:lnTo>
                  <a:lnTo>
                    <a:pt x="104225" y="345588"/>
                  </a:lnTo>
                  <a:cubicBezTo>
                    <a:pt x="104225" y="326389"/>
                    <a:pt x="93253" y="309932"/>
                    <a:pt x="79539" y="301704"/>
                  </a:cubicBezTo>
                  <a:cubicBezTo>
                    <a:pt x="30170" y="274276"/>
                    <a:pt x="0" y="219421"/>
                    <a:pt x="0" y="161823"/>
                  </a:cubicBezTo>
                  <a:cubicBezTo>
                    <a:pt x="0" y="134395"/>
                    <a:pt x="5486" y="106968"/>
                    <a:pt x="19200" y="85026"/>
                  </a:cubicBezTo>
                </a:path>
              </a:pathLst>
            </a:custGeom>
            <a:solidFill>
              <a:srgbClr val="7ABB57"/>
            </a:solidFill>
            <a:ln w="27426" cap="flat">
              <a:noFill/>
              <a:prstDash val="solid"/>
              <a:miter/>
            </a:ln>
          </p:spPr>
          <p:txBody>
            <a:bodyPr rtlCol="0" anchor="ctr"/>
            <a:lstStyle/>
            <a:p>
              <a:endParaRPr lang="en-US" dirty="0"/>
            </a:p>
          </p:txBody>
        </p:sp>
        <p:grpSp>
          <p:nvGrpSpPr>
            <p:cNvPr id="25" name="Graphic 3">
              <a:extLst>
                <a:ext uri="{FF2B5EF4-FFF2-40B4-BE49-F238E27FC236}">
                  <a16:creationId xmlns:a16="http://schemas.microsoft.com/office/drawing/2014/main" id="{04675108-7502-F1BC-A0ED-6E50DC77340F}"/>
                </a:ext>
              </a:extLst>
            </p:cNvPr>
            <p:cNvGrpSpPr/>
            <p:nvPr/>
          </p:nvGrpSpPr>
          <p:grpSpPr>
            <a:xfrm>
              <a:off x="10620068" y="399814"/>
              <a:ext cx="1088878" cy="1091730"/>
              <a:chOff x="10620068" y="399814"/>
              <a:chExt cx="1088878" cy="1091730"/>
            </a:xfrm>
            <a:grpFill/>
          </p:grpSpPr>
          <p:sp>
            <p:nvSpPr>
              <p:cNvPr id="26" name="Freeform 25">
                <a:extLst>
                  <a:ext uri="{FF2B5EF4-FFF2-40B4-BE49-F238E27FC236}">
                    <a16:creationId xmlns:a16="http://schemas.microsoft.com/office/drawing/2014/main" id="{EFE50163-BB2B-BE3A-1FD5-25AC0FDA7DC6}"/>
                  </a:ext>
                </a:extLst>
              </p:cNvPr>
              <p:cNvSpPr/>
              <p:nvPr/>
            </p:nvSpPr>
            <p:spPr>
              <a:xfrm>
                <a:off x="10847718" y="893622"/>
                <a:ext cx="32913" cy="49369"/>
              </a:xfrm>
              <a:custGeom>
                <a:avLst/>
                <a:gdLst>
                  <a:gd name="connsiteX0" fmla="*/ 16456 w 32913"/>
                  <a:gd name="connsiteY0" fmla="*/ 0 h 49369"/>
                  <a:gd name="connsiteX1" fmla="*/ 0 w 32913"/>
                  <a:gd name="connsiteY1" fmla="*/ 16457 h 49369"/>
                  <a:gd name="connsiteX2" fmla="*/ 0 w 32913"/>
                  <a:gd name="connsiteY2" fmla="*/ 32913 h 49369"/>
                  <a:gd name="connsiteX3" fmla="*/ 16456 w 32913"/>
                  <a:gd name="connsiteY3" fmla="*/ 49370 h 49369"/>
                  <a:gd name="connsiteX4" fmla="*/ 32914 w 32913"/>
                  <a:gd name="connsiteY4" fmla="*/ 32913 h 49369"/>
                  <a:gd name="connsiteX5" fmla="*/ 32914 w 32913"/>
                  <a:gd name="connsiteY5" fmla="*/ 16457 h 49369"/>
                  <a:gd name="connsiteX6" fmla="*/ 16456 w 32913"/>
                  <a:gd name="connsiteY6" fmla="*/ 0 h 4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49369">
                    <a:moveTo>
                      <a:pt x="16456" y="0"/>
                    </a:moveTo>
                    <a:cubicBezTo>
                      <a:pt x="8228" y="0"/>
                      <a:pt x="0" y="8228"/>
                      <a:pt x="0" y="16457"/>
                    </a:cubicBezTo>
                    <a:lnTo>
                      <a:pt x="0" y="32913"/>
                    </a:lnTo>
                    <a:cubicBezTo>
                      <a:pt x="0" y="41141"/>
                      <a:pt x="8228" y="49370"/>
                      <a:pt x="16456" y="49370"/>
                    </a:cubicBezTo>
                    <a:cubicBezTo>
                      <a:pt x="24686" y="49370"/>
                      <a:pt x="32914" y="41141"/>
                      <a:pt x="32914" y="32913"/>
                    </a:cubicBezTo>
                    <a:lnTo>
                      <a:pt x="32914" y="16457"/>
                    </a:lnTo>
                    <a:cubicBezTo>
                      <a:pt x="32914" y="8228"/>
                      <a:pt x="24686" y="0"/>
                      <a:pt x="16456" y="0"/>
                    </a:cubicBezTo>
                    <a:close/>
                  </a:path>
                </a:pathLst>
              </a:custGeom>
              <a:grpFill/>
              <a:ln w="27426"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07D647CF-C496-A36A-7292-5DDC074B73E9}"/>
                  </a:ext>
                </a:extLst>
              </p:cNvPr>
              <p:cNvSpPr/>
              <p:nvPr/>
            </p:nvSpPr>
            <p:spPr>
              <a:xfrm>
                <a:off x="10987598" y="893622"/>
                <a:ext cx="32913" cy="49369"/>
              </a:xfrm>
              <a:custGeom>
                <a:avLst/>
                <a:gdLst>
                  <a:gd name="connsiteX0" fmla="*/ 16458 w 32913"/>
                  <a:gd name="connsiteY0" fmla="*/ 49370 h 49369"/>
                  <a:gd name="connsiteX1" fmla="*/ 32914 w 32913"/>
                  <a:gd name="connsiteY1" fmla="*/ 32913 h 49369"/>
                  <a:gd name="connsiteX2" fmla="*/ 32914 w 32913"/>
                  <a:gd name="connsiteY2" fmla="*/ 16457 h 49369"/>
                  <a:gd name="connsiteX3" fmla="*/ 16458 w 32913"/>
                  <a:gd name="connsiteY3" fmla="*/ 0 h 49369"/>
                  <a:gd name="connsiteX4" fmla="*/ 0 w 32913"/>
                  <a:gd name="connsiteY4" fmla="*/ 16457 h 49369"/>
                  <a:gd name="connsiteX5" fmla="*/ 0 w 32913"/>
                  <a:gd name="connsiteY5" fmla="*/ 32913 h 49369"/>
                  <a:gd name="connsiteX6" fmla="*/ 16458 w 32913"/>
                  <a:gd name="connsiteY6" fmla="*/ 49370 h 4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49369">
                    <a:moveTo>
                      <a:pt x="16458" y="49370"/>
                    </a:moveTo>
                    <a:cubicBezTo>
                      <a:pt x="24686" y="49370"/>
                      <a:pt x="32914" y="41141"/>
                      <a:pt x="32914" y="32913"/>
                    </a:cubicBezTo>
                    <a:lnTo>
                      <a:pt x="32914" y="16457"/>
                    </a:lnTo>
                    <a:cubicBezTo>
                      <a:pt x="32914" y="8228"/>
                      <a:pt x="24686" y="0"/>
                      <a:pt x="16458" y="0"/>
                    </a:cubicBezTo>
                    <a:cubicBezTo>
                      <a:pt x="8230" y="0"/>
                      <a:pt x="0" y="8228"/>
                      <a:pt x="0" y="16457"/>
                    </a:cubicBezTo>
                    <a:lnTo>
                      <a:pt x="0" y="32913"/>
                    </a:lnTo>
                    <a:cubicBezTo>
                      <a:pt x="0" y="43884"/>
                      <a:pt x="8230" y="49370"/>
                      <a:pt x="16458" y="49370"/>
                    </a:cubicBezTo>
                    <a:close/>
                  </a:path>
                </a:pathLst>
              </a:custGeom>
              <a:grpFill/>
              <a:ln w="27426"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5E34C8A2-64CA-2764-2B76-0E5DF9F05429}"/>
                  </a:ext>
                </a:extLst>
              </p:cNvPr>
              <p:cNvSpPr/>
              <p:nvPr/>
            </p:nvSpPr>
            <p:spPr>
              <a:xfrm>
                <a:off x="10888748" y="981279"/>
                <a:ext cx="93476" cy="49480"/>
              </a:xfrm>
              <a:custGeom>
                <a:avLst/>
                <a:gdLst>
                  <a:gd name="connsiteX0" fmla="*/ 90622 w 93476"/>
                  <a:gd name="connsiteY0" fmla="*/ 24796 h 49480"/>
                  <a:gd name="connsiteX1" fmla="*/ 85136 w 93476"/>
                  <a:gd name="connsiteY1" fmla="*/ 2854 h 49480"/>
                  <a:gd name="connsiteX2" fmla="*/ 63194 w 93476"/>
                  <a:gd name="connsiteY2" fmla="*/ 8339 h 49480"/>
                  <a:gd name="connsiteX3" fmla="*/ 46738 w 93476"/>
                  <a:gd name="connsiteY3" fmla="*/ 19311 h 49480"/>
                  <a:gd name="connsiteX4" fmla="*/ 30281 w 93476"/>
                  <a:gd name="connsiteY4" fmla="*/ 8339 h 49480"/>
                  <a:gd name="connsiteX5" fmla="*/ 8339 w 93476"/>
                  <a:gd name="connsiteY5" fmla="*/ 2854 h 49480"/>
                  <a:gd name="connsiteX6" fmla="*/ 2853 w 93476"/>
                  <a:gd name="connsiteY6" fmla="*/ 24796 h 49480"/>
                  <a:gd name="connsiteX7" fmla="*/ 46738 w 93476"/>
                  <a:gd name="connsiteY7" fmla="*/ 49481 h 49480"/>
                  <a:gd name="connsiteX8" fmla="*/ 90622 w 93476"/>
                  <a:gd name="connsiteY8" fmla="*/ 24796 h 4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49480">
                    <a:moveTo>
                      <a:pt x="90622" y="24796"/>
                    </a:moveTo>
                    <a:cubicBezTo>
                      <a:pt x="96108" y="16568"/>
                      <a:pt x="93366" y="8339"/>
                      <a:pt x="85136" y="2854"/>
                    </a:cubicBezTo>
                    <a:cubicBezTo>
                      <a:pt x="76908" y="-2632"/>
                      <a:pt x="68680" y="111"/>
                      <a:pt x="63194" y="8339"/>
                    </a:cubicBezTo>
                    <a:cubicBezTo>
                      <a:pt x="60452" y="13825"/>
                      <a:pt x="52224" y="19311"/>
                      <a:pt x="46738" y="19311"/>
                    </a:cubicBezTo>
                    <a:cubicBezTo>
                      <a:pt x="41253" y="19311"/>
                      <a:pt x="33025" y="16568"/>
                      <a:pt x="30281" y="8339"/>
                    </a:cubicBezTo>
                    <a:cubicBezTo>
                      <a:pt x="24797" y="111"/>
                      <a:pt x="16567" y="-2632"/>
                      <a:pt x="8339" y="2854"/>
                    </a:cubicBezTo>
                    <a:cubicBezTo>
                      <a:pt x="111" y="8339"/>
                      <a:pt x="-2631" y="16568"/>
                      <a:pt x="2853" y="24796"/>
                    </a:cubicBezTo>
                    <a:cubicBezTo>
                      <a:pt x="11083" y="41253"/>
                      <a:pt x="30281" y="49481"/>
                      <a:pt x="46738" y="49481"/>
                    </a:cubicBezTo>
                    <a:cubicBezTo>
                      <a:pt x="63194" y="49481"/>
                      <a:pt x="79652" y="41253"/>
                      <a:pt x="90622" y="24796"/>
                    </a:cubicBezTo>
                    <a:close/>
                  </a:path>
                </a:pathLst>
              </a:custGeom>
              <a:grpFill/>
              <a:ln w="27426"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51C874FE-53B9-7EAC-376B-73160E926139}"/>
                  </a:ext>
                </a:extLst>
              </p:cNvPr>
              <p:cNvSpPr/>
              <p:nvPr/>
            </p:nvSpPr>
            <p:spPr>
              <a:xfrm>
                <a:off x="10620068" y="611117"/>
                <a:ext cx="625430" cy="880426"/>
              </a:xfrm>
              <a:custGeom>
                <a:avLst/>
                <a:gdLst>
                  <a:gd name="connsiteX0" fmla="*/ 471756 w 625430"/>
                  <a:gd name="connsiteY0" fmla="*/ 600665 h 880426"/>
                  <a:gd name="connsiteX1" fmla="*/ 416901 w 625430"/>
                  <a:gd name="connsiteY1" fmla="*/ 600665 h 880426"/>
                  <a:gd name="connsiteX2" fmla="*/ 416901 w 625430"/>
                  <a:gd name="connsiteY2" fmla="*/ 532096 h 880426"/>
                  <a:gd name="connsiteX3" fmla="*/ 504668 w 625430"/>
                  <a:gd name="connsiteY3" fmla="*/ 386729 h 880426"/>
                  <a:gd name="connsiteX4" fmla="*/ 523868 w 625430"/>
                  <a:gd name="connsiteY4" fmla="*/ 386729 h 880426"/>
                  <a:gd name="connsiteX5" fmla="*/ 575981 w 625430"/>
                  <a:gd name="connsiteY5" fmla="*/ 334617 h 880426"/>
                  <a:gd name="connsiteX6" fmla="*/ 575981 w 625430"/>
                  <a:gd name="connsiteY6" fmla="*/ 263305 h 880426"/>
                  <a:gd name="connsiteX7" fmla="*/ 540326 w 625430"/>
                  <a:gd name="connsiteY7" fmla="*/ 213936 h 880426"/>
                  <a:gd name="connsiteX8" fmla="*/ 540326 w 625430"/>
                  <a:gd name="connsiteY8" fmla="*/ 156338 h 880426"/>
                  <a:gd name="connsiteX9" fmla="*/ 383987 w 625430"/>
                  <a:gd name="connsiteY9" fmla="*/ 0 h 880426"/>
                  <a:gd name="connsiteX10" fmla="*/ 244105 w 625430"/>
                  <a:gd name="connsiteY10" fmla="*/ 0 h 880426"/>
                  <a:gd name="connsiteX11" fmla="*/ 87769 w 625430"/>
                  <a:gd name="connsiteY11" fmla="*/ 156338 h 880426"/>
                  <a:gd name="connsiteX12" fmla="*/ 87769 w 625430"/>
                  <a:gd name="connsiteY12" fmla="*/ 213936 h 880426"/>
                  <a:gd name="connsiteX13" fmla="*/ 52112 w 625430"/>
                  <a:gd name="connsiteY13" fmla="*/ 263305 h 880426"/>
                  <a:gd name="connsiteX14" fmla="*/ 52112 w 625430"/>
                  <a:gd name="connsiteY14" fmla="*/ 334617 h 880426"/>
                  <a:gd name="connsiteX15" fmla="*/ 104225 w 625430"/>
                  <a:gd name="connsiteY15" fmla="*/ 386729 h 880426"/>
                  <a:gd name="connsiteX16" fmla="*/ 123425 w 625430"/>
                  <a:gd name="connsiteY16" fmla="*/ 386729 h 880426"/>
                  <a:gd name="connsiteX17" fmla="*/ 211193 w 625430"/>
                  <a:gd name="connsiteY17" fmla="*/ 532096 h 880426"/>
                  <a:gd name="connsiteX18" fmla="*/ 211193 w 625430"/>
                  <a:gd name="connsiteY18" fmla="*/ 600665 h 880426"/>
                  <a:gd name="connsiteX19" fmla="*/ 156338 w 625430"/>
                  <a:gd name="connsiteY19" fmla="*/ 600665 h 880426"/>
                  <a:gd name="connsiteX20" fmla="*/ 0 w 625430"/>
                  <a:gd name="connsiteY20" fmla="*/ 757002 h 880426"/>
                  <a:gd name="connsiteX21" fmla="*/ 0 w 625430"/>
                  <a:gd name="connsiteY21" fmla="*/ 828314 h 880426"/>
                  <a:gd name="connsiteX22" fmla="*/ 52112 w 625430"/>
                  <a:gd name="connsiteY22" fmla="*/ 880427 h 880426"/>
                  <a:gd name="connsiteX23" fmla="*/ 109711 w 625430"/>
                  <a:gd name="connsiteY23" fmla="*/ 880427 h 880426"/>
                  <a:gd name="connsiteX24" fmla="*/ 126167 w 625430"/>
                  <a:gd name="connsiteY24" fmla="*/ 863970 h 880426"/>
                  <a:gd name="connsiteX25" fmla="*/ 109711 w 625430"/>
                  <a:gd name="connsiteY25" fmla="*/ 847514 h 880426"/>
                  <a:gd name="connsiteX26" fmla="*/ 49369 w 625430"/>
                  <a:gd name="connsiteY26" fmla="*/ 847514 h 880426"/>
                  <a:gd name="connsiteX27" fmla="*/ 30170 w 625430"/>
                  <a:gd name="connsiteY27" fmla="*/ 828314 h 880426"/>
                  <a:gd name="connsiteX28" fmla="*/ 30170 w 625430"/>
                  <a:gd name="connsiteY28" fmla="*/ 757002 h 880426"/>
                  <a:gd name="connsiteX29" fmla="*/ 156338 w 625430"/>
                  <a:gd name="connsiteY29" fmla="*/ 630835 h 880426"/>
                  <a:gd name="connsiteX30" fmla="*/ 189250 w 625430"/>
                  <a:gd name="connsiteY30" fmla="*/ 630835 h 880426"/>
                  <a:gd name="connsiteX31" fmla="*/ 156338 w 625430"/>
                  <a:gd name="connsiteY31" fmla="*/ 666491 h 880426"/>
                  <a:gd name="connsiteX32" fmla="*/ 148108 w 625430"/>
                  <a:gd name="connsiteY32" fmla="*/ 693919 h 880426"/>
                  <a:gd name="connsiteX33" fmla="*/ 161822 w 625430"/>
                  <a:gd name="connsiteY33" fmla="*/ 718604 h 880426"/>
                  <a:gd name="connsiteX34" fmla="*/ 304447 w 625430"/>
                  <a:gd name="connsiteY34" fmla="*/ 811858 h 880426"/>
                  <a:gd name="connsiteX35" fmla="*/ 312674 w 625430"/>
                  <a:gd name="connsiteY35" fmla="*/ 814601 h 880426"/>
                  <a:gd name="connsiteX36" fmla="*/ 320904 w 625430"/>
                  <a:gd name="connsiteY36" fmla="*/ 811858 h 880426"/>
                  <a:gd name="connsiteX37" fmla="*/ 320904 w 625430"/>
                  <a:gd name="connsiteY37" fmla="*/ 811858 h 880426"/>
                  <a:gd name="connsiteX38" fmla="*/ 320904 w 625430"/>
                  <a:gd name="connsiteY38" fmla="*/ 811858 h 880426"/>
                  <a:gd name="connsiteX39" fmla="*/ 320904 w 625430"/>
                  <a:gd name="connsiteY39" fmla="*/ 811858 h 880426"/>
                  <a:gd name="connsiteX40" fmla="*/ 460785 w 625430"/>
                  <a:gd name="connsiteY40" fmla="*/ 718604 h 880426"/>
                  <a:gd name="connsiteX41" fmla="*/ 474498 w 625430"/>
                  <a:gd name="connsiteY41" fmla="*/ 693919 h 880426"/>
                  <a:gd name="connsiteX42" fmla="*/ 466270 w 625430"/>
                  <a:gd name="connsiteY42" fmla="*/ 666491 h 880426"/>
                  <a:gd name="connsiteX43" fmla="*/ 433357 w 625430"/>
                  <a:gd name="connsiteY43" fmla="*/ 630835 h 880426"/>
                  <a:gd name="connsiteX44" fmla="*/ 466270 w 625430"/>
                  <a:gd name="connsiteY44" fmla="*/ 630835 h 880426"/>
                  <a:gd name="connsiteX45" fmla="*/ 592437 w 625430"/>
                  <a:gd name="connsiteY45" fmla="*/ 757002 h 880426"/>
                  <a:gd name="connsiteX46" fmla="*/ 592437 w 625430"/>
                  <a:gd name="connsiteY46" fmla="*/ 828314 h 880426"/>
                  <a:gd name="connsiteX47" fmla="*/ 573237 w 625430"/>
                  <a:gd name="connsiteY47" fmla="*/ 847514 h 880426"/>
                  <a:gd name="connsiteX48" fmla="*/ 167308 w 625430"/>
                  <a:gd name="connsiteY48" fmla="*/ 847514 h 880426"/>
                  <a:gd name="connsiteX49" fmla="*/ 150852 w 625430"/>
                  <a:gd name="connsiteY49" fmla="*/ 863970 h 880426"/>
                  <a:gd name="connsiteX50" fmla="*/ 167308 w 625430"/>
                  <a:gd name="connsiteY50" fmla="*/ 880427 h 880426"/>
                  <a:gd name="connsiteX51" fmla="*/ 573237 w 625430"/>
                  <a:gd name="connsiteY51" fmla="*/ 880427 h 880426"/>
                  <a:gd name="connsiteX52" fmla="*/ 625351 w 625430"/>
                  <a:gd name="connsiteY52" fmla="*/ 828314 h 880426"/>
                  <a:gd name="connsiteX53" fmla="*/ 625351 w 625430"/>
                  <a:gd name="connsiteY53" fmla="*/ 757002 h 880426"/>
                  <a:gd name="connsiteX54" fmla="*/ 471756 w 625430"/>
                  <a:gd name="connsiteY54" fmla="*/ 600665 h 880426"/>
                  <a:gd name="connsiteX55" fmla="*/ 471756 w 625430"/>
                  <a:gd name="connsiteY55" fmla="*/ 600665 h 880426"/>
                  <a:gd name="connsiteX56" fmla="*/ 545810 w 625430"/>
                  <a:gd name="connsiteY56" fmla="*/ 334617 h 880426"/>
                  <a:gd name="connsiteX57" fmla="*/ 526612 w 625430"/>
                  <a:gd name="connsiteY57" fmla="*/ 353816 h 880426"/>
                  <a:gd name="connsiteX58" fmla="*/ 507412 w 625430"/>
                  <a:gd name="connsiteY58" fmla="*/ 353816 h 880426"/>
                  <a:gd name="connsiteX59" fmla="*/ 507412 w 625430"/>
                  <a:gd name="connsiteY59" fmla="*/ 244106 h 880426"/>
                  <a:gd name="connsiteX60" fmla="*/ 526612 w 625430"/>
                  <a:gd name="connsiteY60" fmla="*/ 244106 h 880426"/>
                  <a:gd name="connsiteX61" fmla="*/ 545810 w 625430"/>
                  <a:gd name="connsiteY61" fmla="*/ 263305 h 880426"/>
                  <a:gd name="connsiteX62" fmla="*/ 545810 w 625430"/>
                  <a:gd name="connsiteY62" fmla="*/ 334617 h 880426"/>
                  <a:gd name="connsiteX63" fmla="*/ 244105 w 625430"/>
                  <a:gd name="connsiteY63" fmla="*/ 32913 h 880426"/>
                  <a:gd name="connsiteX64" fmla="*/ 383987 w 625430"/>
                  <a:gd name="connsiteY64" fmla="*/ 32913 h 880426"/>
                  <a:gd name="connsiteX65" fmla="*/ 510154 w 625430"/>
                  <a:gd name="connsiteY65" fmla="*/ 159080 h 880426"/>
                  <a:gd name="connsiteX66" fmla="*/ 510154 w 625430"/>
                  <a:gd name="connsiteY66" fmla="*/ 213936 h 880426"/>
                  <a:gd name="connsiteX67" fmla="*/ 455299 w 625430"/>
                  <a:gd name="connsiteY67" fmla="*/ 213936 h 880426"/>
                  <a:gd name="connsiteX68" fmla="*/ 400443 w 625430"/>
                  <a:gd name="connsiteY68" fmla="*/ 161823 h 880426"/>
                  <a:gd name="connsiteX69" fmla="*/ 405929 w 625430"/>
                  <a:gd name="connsiteY69" fmla="*/ 123424 h 880426"/>
                  <a:gd name="connsiteX70" fmla="*/ 389473 w 625430"/>
                  <a:gd name="connsiteY70" fmla="*/ 106968 h 880426"/>
                  <a:gd name="connsiteX71" fmla="*/ 373016 w 625430"/>
                  <a:gd name="connsiteY71" fmla="*/ 123424 h 880426"/>
                  <a:gd name="connsiteX72" fmla="*/ 282505 w 625430"/>
                  <a:gd name="connsiteY72" fmla="*/ 213936 h 880426"/>
                  <a:gd name="connsiteX73" fmla="*/ 115197 w 625430"/>
                  <a:gd name="connsiteY73" fmla="*/ 213936 h 880426"/>
                  <a:gd name="connsiteX74" fmla="*/ 115197 w 625430"/>
                  <a:gd name="connsiteY74" fmla="*/ 159080 h 880426"/>
                  <a:gd name="connsiteX75" fmla="*/ 244105 w 625430"/>
                  <a:gd name="connsiteY75" fmla="*/ 32913 h 880426"/>
                  <a:gd name="connsiteX76" fmla="*/ 82283 w 625430"/>
                  <a:gd name="connsiteY76" fmla="*/ 334617 h 880426"/>
                  <a:gd name="connsiteX77" fmla="*/ 82283 w 625430"/>
                  <a:gd name="connsiteY77" fmla="*/ 263305 h 880426"/>
                  <a:gd name="connsiteX78" fmla="*/ 101483 w 625430"/>
                  <a:gd name="connsiteY78" fmla="*/ 244106 h 880426"/>
                  <a:gd name="connsiteX79" fmla="*/ 120681 w 625430"/>
                  <a:gd name="connsiteY79" fmla="*/ 244106 h 880426"/>
                  <a:gd name="connsiteX80" fmla="*/ 120681 w 625430"/>
                  <a:gd name="connsiteY80" fmla="*/ 353816 h 880426"/>
                  <a:gd name="connsiteX81" fmla="*/ 101483 w 625430"/>
                  <a:gd name="connsiteY81" fmla="*/ 353816 h 880426"/>
                  <a:gd name="connsiteX82" fmla="*/ 82283 w 625430"/>
                  <a:gd name="connsiteY82" fmla="*/ 334617 h 880426"/>
                  <a:gd name="connsiteX83" fmla="*/ 153594 w 625430"/>
                  <a:gd name="connsiteY83" fmla="*/ 370273 h 880426"/>
                  <a:gd name="connsiteX84" fmla="*/ 153594 w 625430"/>
                  <a:gd name="connsiteY84" fmla="*/ 244106 h 880426"/>
                  <a:gd name="connsiteX85" fmla="*/ 285247 w 625430"/>
                  <a:gd name="connsiteY85" fmla="*/ 244106 h 880426"/>
                  <a:gd name="connsiteX86" fmla="*/ 378502 w 625430"/>
                  <a:gd name="connsiteY86" fmla="*/ 200222 h 880426"/>
                  <a:gd name="connsiteX87" fmla="*/ 455299 w 625430"/>
                  <a:gd name="connsiteY87" fmla="*/ 244106 h 880426"/>
                  <a:gd name="connsiteX88" fmla="*/ 474498 w 625430"/>
                  <a:gd name="connsiteY88" fmla="*/ 244106 h 880426"/>
                  <a:gd name="connsiteX89" fmla="*/ 474498 w 625430"/>
                  <a:gd name="connsiteY89" fmla="*/ 370273 h 880426"/>
                  <a:gd name="connsiteX90" fmla="*/ 474498 w 625430"/>
                  <a:gd name="connsiteY90" fmla="*/ 370273 h 880426"/>
                  <a:gd name="connsiteX91" fmla="*/ 315418 w 625430"/>
                  <a:gd name="connsiteY91" fmla="*/ 529353 h 880426"/>
                  <a:gd name="connsiteX92" fmla="*/ 153594 w 625430"/>
                  <a:gd name="connsiteY92" fmla="*/ 370273 h 880426"/>
                  <a:gd name="connsiteX93" fmla="*/ 153594 w 625430"/>
                  <a:gd name="connsiteY93" fmla="*/ 370273 h 880426"/>
                  <a:gd name="connsiteX94" fmla="*/ 315418 w 625430"/>
                  <a:gd name="connsiteY94" fmla="*/ 562266 h 880426"/>
                  <a:gd name="connsiteX95" fmla="*/ 386730 w 625430"/>
                  <a:gd name="connsiteY95" fmla="*/ 548552 h 880426"/>
                  <a:gd name="connsiteX96" fmla="*/ 386730 w 625430"/>
                  <a:gd name="connsiteY96" fmla="*/ 614379 h 880426"/>
                  <a:gd name="connsiteX97" fmla="*/ 373016 w 625430"/>
                  <a:gd name="connsiteY97" fmla="*/ 644549 h 880426"/>
                  <a:gd name="connsiteX98" fmla="*/ 257819 w 625430"/>
                  <a:gd name="connsiteY98" fmla="*/ 644549 h 880426"/>
                  <a:gd name="connsiteX99" fmla="*/ 244105 w 625430"/>
                  <a:gd name="connsiteY99" fmla="*/ 614379 h 880426"/>
                  <a:gd name="connsiteX100" fmla="*/ 244105 w 625430"/>
                  <a:gd name="connsiteY100" fmla="*/ 548552 h 880426"/>
                  <a:gd name="connsiteX101" fmla="*/ 315418 w 625430"/>
                  <a:gd name="connsiteY101" fmla="*/ 562266 h 880426"/>
                  <a:gd name="connsiteX102" fmla="*/ 315418 w 625430"/>
                  <a:gd name="connsiteY102" fmla="*/ 562266 h 880426"/>
                  <a:gd name="connsiteX103" fmla="*/ 356560 w 625430"/>
                  <a:gd name="connsiteY103" fmla="*/ 674719 h 880426"/>
                  <a:gd name="connsiteX104" fmla="*/ 315418 w 625430"/>
                  <a:gd name="connsiteY104" fmla="*/ 762488 h 880426"/>
                  <a:gd name="connsiteX105" fmla="*/ 271533 w 625430"/>
                  <a:gd name="connsiteY105" fmla="*/ 674719 h 880426"/>
                  <a:gd name="connsiteX106" fmla="*/ 356560 w 625430"/>
                  <a:gd name="connsiteY106" fmla="*/ 674719 h 880426"/>
                  <a:gd name="connsiteX107" fmla="*/ 181022 w 625430"/>
                  <a:gd name="connsiteY107" fmla="*/ 691176 h 880426"/>
                  <a:gd name="connsiteX108" fmla="*/ 181022 w 625430"/>
                  <a:gd name="connsiteY108" fmla="*/ 691176 h 880426"/>
                  <a:gd name="connsiteX109" fmla="*/ 222163 w 625430"/>
                  <a:gd name="connsiteY109" fmla="*/ 644549 h 880426"/>
                  <a:gd name="connsiteX110" fmla="*/ 274277 w 625430"/>
                  <a:gd name="connsiteY110" fmla="*/ 754260 h 880426"/>
                  <a:gd name="connsiteX111" fmla="*/ 181022 w 625430"/>
                  <a:gd name="connsiteY111" fmla="*/ 691176 h 880426"/>
                  <a:gd name="connsiteX112" fmla="*/ 181022 w 625430"/>
                  <a:gd name="connsiteY112" fmla="*/ 691176 h 880426"/>
                  <a:gd name="connsiteX113" fmla="*/ 181022 w 625430"/>
                  <a:gd name="connsiteY113" fmla="*/ 691176 h 880426"/>
                  <a:gd name="connsiteX114" fmla="*/ 447071 w 625430"/>
                  <a:gd name="connsiteY114" fmla="*/ 691176 h 880426"/>
                  <a:gd name="connsiteX115" fmla="*/ 447071 w 625430"/>
                  <a:gd name="connsiteY115" fmla="*/ 691176 h 880426"/>
                  <a:gd name="connsiteX116" fmla="*/ 353816 w 625430"/>
                  <a:gd name="connsiteY116" fmla="*/ 754260 h 880426"/>
                  <a:gd name="connsiteX117" fmla="*/ 405929 w 625430"/>
                  <a:gd name="connsiteY117" fmla="*/ 644549 h 880426"/>
                  <a:gd name="connsiteX118" fmla="*/ 447071 w 625430"/>
                  <a:gd name="connsiteY118" fmla="*/ 691176 h 880426"/>
                  <a:gd name="connsiteX119" fmla="*/ 447071 w 625430"/>
                  <a:gd name="connsiteY119" fmla="*/ 691176 h 880426"/>
                  <a:gd name="connsiteX120" fmla="*/ 447071 w 625430"/>
                  <a:gd name="connsiteY120" fmla="*/ 691176 h 88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25430" h="880426">
                    <a:moveTo>
                      <a:pt x="471756" y="600665"/>
                    </a:moveTo>
                    <a:lnTo>
                      <a:pt x="416901" y="600665"/>
                    </a:lnTo>
                    <a:lnTo>
                      <a:pt x="416901" y="532096"/>
                    </a:lnTo>
                    <a:cubicBezTo>
                      <a:pt x="466270" y="501926"/>
                      <a:pt x="499184" y="447070"/>
                      <a:pt x="504668" y="386729"/>
                    </a:cubicBezTo>
                    <a:lnTo>
                      <a:pt x="523868" y="386729"/>
                    </a:lnTo>
                    <a:cubicBezTo>
                      <a:pt x="551296" y="386729"/>
                      <a:pt x="575981" y="364787"/>
                      <a:pt x="575981" y="334617"/>
                    </a:cubicBezTo>
                    <a:lnTo>
                      <a:pt x="575981" y="263305"/>
                    </a:lnTo>
                    <a:cubicBezTo>
                      <a:pt x="575981" y="241363"/>
                      <a:pt x="562267" y="222164"/>
                      <a:pt x="540326" y="213936"/>
                    </a:cubicBezTo>
                    <a:lnTo>
                      <a:pt x="540326" y="156338"/>
                    </a:lnTo>
                    <a:cubicBezTo>
                      <a:pt x="540326" y="68569"/>
                      <a:pt x="469013" y="0"/>
                      <a:pt x="383987" y="0"/>
                    </a:cubicBezTo>
                    <a:lnTo>
                      <a:pt x="244105" y="0"/>
                    </a:lnTo>
                    <a:cubicBezTo>
                      <a:pt x="156338" y="0"/>
                      <a:pt x="87769" y="71312"/>
                      <a:pt x="87769" y="156338"/>
                    </a:cubicBezTo>
                    <a:lnTo>
                      <a:pt x="87769" y="213936"/>
                    </a:lnTo>
                    <a:cubicBezTo>
                      <a:pt x="68569" y="219421"/>
                      <a:pt x="52112" y="238620"/>
                      <a:pt x="52112" y="263305"/>
                    </a:cubicBezTo>
                    <a:lnTo>
                      <a:pt x="52112" y="334617"/>
                    </a:lnTo>
                    <a:cubicBezTo>
                      <a:pt x="52112" y="362045"/>
                      <a:pt x="74055" y="386729"/>
                      <a:pt x="104225" y="386729"/>
                    </a:cubicBezTo>
                    <a:lnTo>
                      <a:pt x="123425" y="386729"/>
                    </a:lnTo>
                    <a:cubicBezTo>
                      <a:pt x="128910" y="447070"/>
                      <a:pt x="161822" y="501926"/>
                      <a:pt x="211193" y="532096"/>
                    </a:cubicBezTo>
                    <a:lnTo>
                      <a:pt x="211193" y="600665"/>
                    </a:lnTo>
                    <a:lnTo>
                      <a:pt x="156338" y="600665"/>
                    </a:lnTo>
                    <a:cubicBezTo>
                      <a:pt x="68569" y="600665"/>
                      <a:pt x="0" y="671977"/>
                      <a:pt x="0" y="757002"/>
                    </a:cubicBezTo>
                    <a:lnTo>
                      <a:pt x="0" y="828314"/>
                    </a:lnTo>
                    <a:cubicBezTo>
                      <a:pt x="0" y="855742"/>
                      <a:pt x="21942" y="880427"/>
                      <a:pt x="52112" y="880427"/>
                    </a:cubicBezTo>
                    <a:lnTo>
                      <a:pt x="109711" y="880427"/>
                    </a:lnTo>
                    <a:cubicBezTo>
                      <a:pt x="117939" y="880427"/>
                      <a:pt x="126167" y="872198"/>
                      <a:pt x="126167" y="863970"/>
                    </a:cubicBezTo>
                    <a:cubicBezTo>
                      <a:pt x="126167" y="855742"/>
                      <a:pt x="117939" y="847514"/>
                      <a:pt x="109711" y="847514"/>
                    </a:cubicBezTo>
                    <a:lnTo>
                      <a:pt x="49369" y="847514"/>
                    </a:lnTo>
                    <a:cubicBezTo>
                      <a:pt x="38398" y="847514"/>
                      <a:pt x="30170" y="839285"/>
                      <a:pt x="30170" y="828314"/>
                    </a:cubicBezTo>
                    <a:lnTo>
                      <a:pt x="30170" y="757002"/>
                    </a:lnTo>
                    <a:cubicBezTo>
                      <a:pt x="30170" y="688433"/>
                      <a:pt x="85025" y="630835"/>
                      <a:pt x="156338" y="630835"/>
                    </a:cubicBezTo>
                    <a:lnTo>
                      <a:pt x="189250" y="630835"/>
                    </a:lnTo>
                    <a:lnTo>
                      <a:pt x="156338" y="666491"/>
                    </a:lnTo>
                    <a:cubicBezTo>
                      <a:pt x="150852" y="674719"/>
                      <a:pt x="145366" y="682948"/>
                      <a:pt x="148108" y="693919"/>
                    </a:cubicBezTo>
                    <a:cubicBezTo>
                      <a:pt x="148108" y="704890"/>
                      <a:pt x="153594" y="713118"/>
                      <a:pt x="161822" y="718604"/>
                    </a:cubicBezTo>
                    <a:lnTo>
                      <a:pt x="304447" y="811858"/>
                    </a:lnTo>
                    <a:cubicBezTo>
                      <a:pt x="307190" y="814601"/>
                      <a:pt x="309932" y="814601"/>
                      <a:pt x="312674" y="814601"/>
                    </a:cubicBezTo>
                    <a:cubicBezTo>
                      <a:pt x="315418" y="814601"/>
                      <a:pt x="318160" y="814601"/>
                      <a:pt x="320904" y="811858"/>
                    </a:cubicBezTo>
                    <a:cubicBezTo>
                      <a:pt x="320904" y="811858"/>
                      <a:pt x="320904" y="811858"/>
                      <a:pt x="320904" y="811858"/>
                    </a:cubicBezTo>
                    <a:lnTo>
                      <a:pt x="320904" y="811858"/>
                    </a:lnTo>
                    <a:cubicBezTo>
                      <a:pt x="320904" y="811858"/>
                      <a:pt x="320904" y="811858"/>
                      <a:pt x="320904" y="811858"/>
                    </a:cubicBezTo>
                    <a:lnTo>
                      <a:pt x="460785" y="718604"/>
                    </a:lnTo>
                    <a:cubicBezTo>
                      <a:pt x="469013" y="713118"/>
                      <a:pt x="474498" y="704890"/>
                      <a:pt x="474498" y="693919"/>
                    </a:cubicBezTo>
                    <a:cubicBezTo>
                      <a:pt x="474498" y="682948"/>
                      <a:pt x="471756" y="674719"/>
                      <a:pt x="466270" y="666491"/>
                    </a:cubicBezTo>
                    <a:lnTo>
                      <a:pt x="433357" y="630835"/>
                    </a:lnTo>
                    <a:lnTo>
                      <a:pt x="466270" y="630835"/>
                    </a:lnTo>
                    <a:cubicBezTo>
                      <a:pt x="534840" y="630835"/>
                      <a:pt x="592437" y="685691"/>
                      <a:pt x="592437" y="757002"/>
                    </a:cubicBezTo>
                    <a:lnTo>
                      <a:pt x="592437" y="828314"/>
                    </a:lnTo>
                    <a:cubicBezTo>
                      <a:pt x="592437" y="839285"/>
                      <a:pt x="584209" y="847514"/>
                      <a:pt x="573237" y="847514"/>
                    </a:cubicBezTo>
                    <a:lnTo>
                      <a:pt x="167308" y="847514"/>
                    </a:lnTo>
                    <a:cubicBezTo>
                      <a:pt x="159080" y="847514"/>
                      <a:pt x="150852" y="855742"/>
                      <a:pt x="150852" y="863970"/>
                    </a:cubicBezTo>
                    <a:cubicBezTo>
                      <a:pt x="150852" y="872198"/>
                      <a:pt x="159080" y="880427"/>
                      <a:pt x="167308" y="880427"/>
                    </a:cubicBezTo>
                    <a:lnTo>
                      <a:pt x="573237" y="880427"/>
                    </a:lnTo>
                    <a:cubicBezTo>
                      <a:pt x="600665" y="880427"/>
                      <a:pt x="625351" y="858485"/>
                      <a:pt x="625351" y="828314"/>
                    </a:cubicBezTo>
                    <a:lnTo>
                      <a:pt x="625351" y="757002"/>
                    </a:lnTo>
                    <a:cubicBezTo>
                      <a:pt x="628093" y="669234"/>
                      <a:pt x="559524" y="600665"/>
                      <a:pt x="471756" y="600665"/>
                    </a:cubicBezTo>
                    <a:lnTo>
                      <a:pt x="471756" y="600665"/>
                    </a:lnTo>
                    <a:close/>
                    <a:moveTo>
                      <a:pt x="545810" y="334617"/>
                    </a:moveTo>
                    <a:cubicBezTo>
                      <a:pt x="545810" y="345588"/>
                      <a:pt x="537582" y="353816"/>
                      <a:pt x="526612" y="353816"/>
                    </a:cubicBezTo>
                    <a:lnTo>
                      <a:pt x="507412" y="353816"/>
                    </a:lnTo>
                    <a:lnTo>
                      <a:pt x="507412" y="244106"/>
                    </a:lnTo>
                    <a:lnTo>
                      <a:pt x="526612" y="244106"/>
                    </a:lnTo>
                    <a:cubicBezTo>
                      <a:pt x="537582" y="244106"/>
                      <a:pt x="545810" y="252334"/>
                      <a:pt x="545810" y="263305"/>
                    </a:cubicBezTo>
                    <a:lnTo>
                      <a:pt x="545810" y="334617"/>
                    </a:lnTo>
                    <a:close/>
                    <a:moveTo>
                      <a:pt x="244105" y="32913"/>
                    </a:moveTo>
                    <a:lnTo>
                      <a:pt x="383987" y="32913"/>
                    </a:lnTo>
                    <a:cubicBezTo>
                      <a:pt x="452557" y="32913"/>
                      <a:pt x="510154" y="87769"/>
                      <a:pt x="510154" y="159080"/>
                    </a:cubicBezTo>
                    <a:lnTo>
                      <a:pt x="510154" y="213936"/>
                    </a:lnTo>
                    <a:lnTo>
                      <a:pt x="455299" y="213936"/>
                    </a:lnTo>
                    <a:cubicBezTo>
                      <a:pt x="425129" y="213936"/>
                      <a:pt x="403187" y="189251"/>
                      <a:pt x="400443" y="161823"/>
                    </a:cubicBezTo>
                    <a:cubicBezTo>
                      <a:pt x="403187" y="150852"/>
                      <a:pt x="405929" y="137138"/>
                      <a:pt x="405929" y="123424"/>
                    </a:cubicBezTo>
                    <a:cubicBezTo>
                      <a:pt x="405929" y="115196"/>
                      <a:pt x="397701" y="106968"/>
                      <a:pt x="389473" y="106968"/>
                    </a:cubicBezTo>
                    <a:cubicBezTo>
                      <a:pt x="381244" y="106968"/>
                      <a:pt x="373016" y="115196"/>
                      <a:pt x="373016" y="123424"/>
                    </a:cubicBezTo>
                    <a:cubicBezTo>
                      <a:pt x="373016" y="172794"/>
                      <a:pt x="331874" y="213936"/>
                      <a:pt x="282505" y="213936"/>
                    </a:cubicBezTo>
                    <a:lnTo>
                      <a:pt x="115197" y="213936"/>
                    </a:lnTo>
                    <a:lnTo>
                      <a:pt x="115197" y="159080"/>
                    </a:lnTo>
                    <a:cubicBezTo>
                      <a:pt x="117939" y="90511"/>
                      <a:pt x="175536" y="32913"/>
                      <a:pt x="244105" y="32913"/>
                    </a:cubicBezTo>
                    <a:close/>
                    <a:moveTo>
                      <a:pt x="82283" y="334617"/>
                    </a:moveTo>
                    <a:lnTo>
                      <a:pt x="82283" y="263305"/>
                    </a:lnTo>
                    <a:cubicBezTo>
                      <a:pt x="82283" y="252334"/>
                      <a:pt x="90511" y="244106"/>
                      <a:pt x="101483" y="244106"/>
                    </a:cubicBezTo>
                    <a:lnTo>
                      <a:pt x="120681" y="244106"/>
                    </a:lnTo>
                    <a:lnTo>
                      <a:pt x="120681" y="353816"/>
                    </a:lnTo>
                    <a:lnTo>
                      <a:pt x="101483" y="353816"/>
                    </a:lnTo>
                    <a:cubicBezTo>
                      <a:pt x="93253" y="353816"/>
                      <a:pt x="82283" y="345588"/>
                      <a:pt x="82283" y="334617"/>
                    </a:cubicBezTo>
                    <a:close/>
                    <a:moveTo>
                      <a:pt x="153594" y="370273"/>
                    </a:moveTo>
                    <a:lnTo>
                      <a:pt x="153594" y="244106"/>
                    </a:lnTo>
                    <a:lnTo>
                      <a:pt x="285247" y="244106"/>
                    </a:lnTo>
                    <a:cubicBezTo>
                      <a:pt x="323646" y="244106"/>
                      <a:pt x="356560" y="227649"/>
                      <a:pt x="378502" y="200222"/>
                    </a:cubicBezTo>
                    <a:cubicBezTo>
                      <a:pt x="392215" y="227649"/>
                      <a:pt x="422385" y="244106"/>
                      <a:pt x="455299" y="244106"/>
                    </a:cubicBezTo>
                    <a:lnTo>
                      <a:pt x="474498" y="244106"/>
                    </a:lnTo>
                    <a:lnTo>
                      <a:pt x="474498" y="370273"/>
                    </a:lnTo>
                    <a:lnTo>
                      <a:pt x="474498" y="370273"/>
                    </a:lnTo>
                    <a:cubicBezTo>
                      <a:pt x="474498" y="458041"/>
                      <a:pt x="403187" y="529353"/>
                      <a:pt x="315418" y="529353"/>
                    </a:cubicBezTo>
                    <a:cubicBezTo>
                      <a:pt x="227649" y="529353"/>
                      <a:pt x="153594" y="458041"/>
                      <a:pt x="153594" y="370273"/>
                    </a:cubicBezTo>
                    <a:lnTo>
                      <a:pt x="153594" y="370273"/>
                    </a:lnTo>
                    <a:close/>
                    <a:moveTo>
                      <a:pt x="315418" y="562266"/>
                    </a:moveTo>
                    <a:cubicBezTo>
                      <a:pt x="340102" y="562266"/>
                      <a:pt x="364788" y="556781"/>
                      <a:pt x="386730" y="548552"/>
                    </a:cubicBezTo>
                    <a:lnTo>
                      <a:pt x="386730" y="614379"/>
                    </a:lnTo>
                    <a:lnTo>
                      <a:pt x="373016" y="644549"/>
                    </a:lnTo>
                    <a:lnTo>
                      <a:pt x="257819" y="644549"/>
                    </a:lnTo>
                    <a:lnTo>
                      <a:pt x="244105" y="614379"/>
                    </a:lnTo>
                    <a:lnTo>
                      <a:pt x="244105" y="548552"/>
                    </a:lnTo>
                    <a:cubicBezTo>
                      <a:pt x="263305" y="556781"/>
                      <a:pt x="287991" y="562266"/>
                      <a:pt x="315418" y="562266"/>
                    </a:cubicBezTo>
                    <a:lnTo>
                      <a:pt x="315418" y="562266"/>
                    </a:lnTo>
                    <a:close/>
                    <a:moveTo>
                      <a:pt x="356560" y="674719"/>
                    </a:moveTo>
                    <a:lnTo>
                      <a:pt x="315418" y="762488"/>
                    </a:lnTo>
                    <a:lnTo>
                      <a:pt x="271533" y="674719"/>
                    </a:lnTo>
                    <a:lnTo>
                      <a:pt x="356560" y="674719"/>
                    </a:lnTo>
                    <a:close/>
                    <a:moveTo>
                      <a:pt x="181022" y="691176"/>
                    </a:moveTo>
                    <a:cubicBezTo>
                      <a:pt x="181022" y="688433"/>
                      <a:pt x="181022" y="688433"/>
                      <a:pt x="181022" y="691176"/>
                    </a:cubicBezTo>
                    <a:lnTo>
                      <a:pt x="222163" y="644549"/>
                    </a:lnTo>
                    <a:lnTo>
                      <a:pt x="274277" y="754260"/>
                    </a:lnTo>
                    <a:lnTo>
                      <a:pt x="181022" y="691176"/>
                    </a:lnTo>
                    <a:cubicBezTo>
                      <a:pt x="181022" y="691176"/>
                      <a:pt x="181022" y="691176"/>
                      <a:pt x="181022" y="691176"/>
                    </a:cubicBezTo>
                    <a:lnTo>
                      <a:pt x="181022" y="691176"/>
                    </a:lnTo>
                    <a:close/>
                    <a:moveTo>
                      <a:pt x="447071" y="691176"/>
                    </a:moveTo>
                    <a:cubicBezTo>
                      <a:pt x="447071" y="691176"/>
                      <a:pt x="447071" y="691176"/>
                      <a:pt x="447071" y="691176"/>
                    </a:cubicBezTo>
                    <a:lnTo>
                      <a:pt x="353816" y="754260"/>
                    </a:lnTo>
                    <a:lnTo>
                      <a:pt x="405929" y="644549"/>
                    </a:lnTo>
                    <a:lnTo>
                      <a:pt x="447071" y="691176"/>
                    </a:lnTo>
                    <a:cubicBezTo>
                      <a:pt x="447071" y="688433"/>
                      <a:pt x="447071" y="688433"/>
                      <a:pt x="447071" y="691176"/>
                    </a:cubicBezTo>
                    <a:lnTo>
                      <a:pt x="447071" y="691176"/>
                    </a:lnTo>
                    <a:close/>
                  </a:path>
                </a:pathLst>
              </a:custGeom>
              <a:grpFill/>
              <a:ln w="27426"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0EF8E4AA-F1C7-E07B-1908-C5B568C55837}"/>
                  </a:ext>
                </a:extLst>
              </p:cNvPr>
              <p:cNvSpPr/>
              <p:nvPr/>
            </p:nvSpPr>
            <p:spPr>
              <a:xfrm>
                <a:off x="11146680" y="399925"/>
                <a:ext cx="386729" cy="559523"/>
              </a:xfrm>
              <a:custGeom>
                <a:avLst/>
                <a:gdLst>
                  <a:gd name="connsiteX0" fmla="*/ 189250 w 386729"/>
                  <a:gd name="connsiteY0" fmla="*/ 0 h 559523"/>
                  <a:gd name="connsiteX1" fmla="*/ 68569 w 386729"/>
                  <a:gd name="connsiteY1" fmla="*/ 43884 h 559523"/>
                  <a:gd name="connsiteX2" fmla="*/ 65825 w 386729"/>
                  <a:gd name="connsiteY2" fmla="*/ 65826 h 559523"/>
                  <a:gd name="connsiteX3" fmla="*/ 87767 w 386729"/>
                  <a:gd name="connsiteY3" fmla="*/ 68569 h 559523"/>
                  <a:gd name="connsiteX4" fmla="*/ 189250 w 386729"/>
                  <a:gd name="connsiteY4" fmla="*/ 30170 h 559523"/>
                  <a:gd name="connsiteX5" fmla="*/ 304447 w 386729"/>
                  <a:gd name="connsiteY5" fmla="*/ 76797 h 559523"/>
                  <a:gd name="connsiteX6" fmla="*/ 351074 w 386729"/>
                  <a:gd name="connsiteY6" fmla="*/ 191993 h 559523"/>
                  <a:gd name="connsiteX7" fmla="*/ 271533 w 386729"/>
                  <a:gd name="connsiteY7" fmla="*/ 331874 h 559523"/>
                  <a:gd name="connsiteX8" fmla="*/ 246849 w 386729"/>
                  <a:gd name="connsiteY8" fmla="*/ 375758 h 559523"/>
                  <a:gd name="connsiteX9" fmla="*/ 246849 w 386729"/>
                  <a:gd name="connsiteY9" fmla="*/ 389472 h 559523"/>
                  <a:gd name="connsiteX10" fmla="*/ 208450 w 386729"/>
                  <a:gd name="connsiteY10" fmla="*/ 389472 h 559523"/>
                  <a:gd name="connsiteX11" fmla="*/ 208450 w 386729"/>
                  <a:gd name="connsiteY11" fmla="*/ 279762 h 559523"/>
                  <a:gd name="connsiteX12" fmla="*/ 227649 w 386729"/>
                  <a:gd name="connsiteY12" fmla="*/ 279762 h 559523"/>
                  <a:gd name="connsiteX13" fmla="*/ 244105 w 386729"/>
                  <a:gd name="connsiteY13" fmla="*/ 263305 h 559523"/>
                  <a:gd name="connsiteX14" fmla="*/ 227649 w 386729"/>
                  <a:gd name="connsiteY14" fmla="*/ 246849 h 559523"/>
                  <a:gd name="connsiteX15" fmla="*/ 156336 w 386729"/>
                  <a:gd name="connsiteY15" fmla="*/ 246849 h 559523"/>
                  <a:gd name="connsiteX16" fmla="*/ 139880 w 386729"/>
                  <a:gd name="connsiteY16" fmla="*/ 263305 h 559523"/>
                  <a:gd name="connsiteX17" fmla="*/ 156336 w 386729"/>
                  <a:gd name="connsiteY17" fmla="*/ 279762 h 559523"/>
                  <a:gd name="connsiteX18" fmla="*/ 175536 w 386729"/>
                  <a:gd name="connsiteY18" fmla="*/ 279762 h 559523"/>
                  <a:gd name="connsiteX19" fmla="*/ 175536 w 386729"/>
                  <a:gd name="connsiteY19" fmla="*/ 389472 h 559523"/>
                  <a:gd name="connsiteX20" fmla="*/ 137138 w 386729"/>
                  <a:gd name="connsiteY20" fmla="*/ 389472 h 559523"/>
                  <a:gd name="connsiteX21" fmla="*/ 137138 w 386729"/>
                  <a:gd name="connsiteY21" fmla="*/ 375758 h 559523"/>
                  <a:gd name="connsiteX22" fmla="*/ 112453 w 386729"/>
                  <a:gd name="connsiteY22" fmla="*/ 331874 h 559523"/>
                  <a:gd name="connsiteX23" fmla="*/ 32912 w 386729"/>
                  <a:gd name="connsiteY23" fmla="*/ 191993 h 559523"/>
                  <a:gd name="connsiteX24" fmla="*/ 52112 w 386729"/>
                  <a:gd name="connsiteY24" fmla="*/ 115196 h 559523"/>
                  <a:gd name="connsiteX25" fmla="*/ 46626 w 386729"/>
                  <a:gd name="connsiteY25" fmla="*/ 93254 h 559523"/>
                  <a:gd name="connsiteX26" fmla="*/ 24684 w 386729"/>
                  <a:gd name="connsiteY26" fmla="*/ 98739 h 559523"/>
                  <a:gd name="connsiteX27" fmla="*/ 0 w 386729"/>
                  <a:gd name="connsiteY27" fmla="*/ 191993 h 559523"/>
                  <a:gd name="connsiteX28" fmla="*/ 95997 w 386729"/>
                  <a:gd name="connsiteY28" fmla="*/ 359302 h 559523"/>
                  <a:gd name="connsiteX29" fmla="*/ 106967 w 386729"/>
                  <a:gd name="connsiteY29" fmla="*/ 375758 h 559523"/>
                  <a:gd name="connsiteX30" fmla="*/ 106967 w 386729"/>
                  <a:gd name="connsiteY30" fmla="*/ 392215 h 559523"/>
                  <a:gd name="connsiteX31" fmla="*/ 71311 w 386729"/>
                  <a:gd name="connsiteY31" fmla="*/ 441585 h 559523"/>
                  <a:gd name="connsiteX32" fmla="*/ 106967 w 386729"/>
                  <a:gd name="connsiteY32" fmla="*/ 490954 h 559523"/>
                  <a:gd name="connsiteX33" fmla="*/ 106967 w 386729"/>
                  <a:gd name="connsiteY33" fmla="*/ 510154 h 559523"/>
                  <a:gd name="connsiteX34" fmla="*/ 156336 w 386729"/>
                  <a:gd name="connsiteY34" fmla="*/ 559524 h 559523"/>
                  <a:gd name="connsiteX35" fmla="*/ 230391 w 386729"/>
                  <a:gd name="connsiteY35" fmla="*/ 559524 h 559523"/>
                  <a:gd name="connsiteX36" fmla="*/ 279761 w 386729"/>
                  <a:gd name="connsiteY36" fmla="*/ 510154 h 559523"/>
                  <a:gd name="connsiteX37" fmla="*/ 279761 w 386729"/>
                  <a:gd name="connsiteY37" fmla="*/ 488212 h 559523"/>
                  <a:gd name="connsiteX38" fmla="*/ 315418 w 386729"/>
                  <a:gd name="connsiteY38" fmla="*/ 438842 h 559523"/>
                  <a:gd name="connsiteX39" fmla="*/ 279761 w 386729"/>
                  <a:gd name="connsiteY39" fmla="*/ 389472 h 559523"/>
                  <a:gd name="connsiteX40" fmla="*/ 279761 w 386729"/>
                  <a:gd name="connsiteY40" fmla="*/ 375758 h 559523"/>
                  <a:gd name="connsiteX41" fmla="*/ 290733 w 386729"/>
                  <a:gd name="connsiteY41" fmla="*/ 359302 h 559523"/>
                  <a:gd name="connsiteX42" fmla="*/ 386730 w 386729"/>
                  <a:gd name="connsiteY42" fmla="*/ 191993 h 559523"/>
                  <a:gd name="connsiteX43" fmla="*/ 329132 w 386729"/>
                  <a:gd name="connsiteY43" fmla="*/ 54855 h 559523"/>
                  <a:gd name="connsiteX44" fmla="*/ 189250 w 386729"/>
                  <a:gd name="connsiteY44" fmla="*/ 0 h 559523"/>
                  <a:gd name="connsiteX45" fmla="*/ 189250 w 386729"/>
                  <a:gd name="connsiteY45" fmla="*/ 0 h 559523"/>
                  <a:gd name="connsiteX46" fmla="*/ 246849 w 386729"/>
                  <a:gd name="connsiteY46" fmla="*/ 510154 h 559523"/>
                  <a:gd name="connsiteX47" fmla="*/ 227649 w 386729"/>
                  <a:gd name="connsiteY47" fmla="*/ 529353 h 559523"/>
                  <a:gd name="connsiteX48" fmla="*/ 153594 w 386729"/>
                  <a:gd name="connsiteY48" fmla="*/ 529353 h 559523"/>
                  <a:gd name="connsiteX49" fmla="*/ 134395 w 386729"/>
                  <a:gd name="connsiteY49" fmla="*/ 510154 h 559523"/>
                  <a:gd name="connsiteX50" fmla="*/ 134395 w 386729"/>
                  <a:gd name="connsiteY50" fmla="*/ 490954 h 559523"/>
                  <a:gd name="connsiteX51" fmla="*/ 244105 w 386729"/>
                  <a:gd name="connsiteY51" fmla="*/ 490954 h 559523"/>
                  <a:gd name="connsiteX52" fmla="*/ 244105 w 386729"/>
                  <a:gd name="connsiteY52" fmla="*/ 510154 h 559523"/>
                  <a:gd name="connsiteX53" fmla="*/ 263305 w 386729"/>
                  <a:gd name="connsiteY53" fmla="*/ 458041 h 559523"/>
                  <a:gd name="connsiteX54" fmla="*/ 123425 w 386729"/>
                  <a:gd name="connsiteY54" fmla="*/ 458041 h 559523"/>
                  <a:gd name="connsiteX55" fmla="*/ 104225 w 386729"/>
                  <a:gd name="connsiteY55" fmla="*/ 438842 h 559523"/>
                  <a:gd name="connsiteX56" fmla="*/ 123425 w 386729"/>
                  <a:gd name="connsiteY56" fmla="*/ 419643 h 559523"/>
                  <a:gd name="connsiteX57" fmla="*/ 263305 w 386729"/>
                  <a:gd name="connsiteY57" fmla="*/ 419643 h 559523"/>
                  <a:gd name="connsiteX58" fmla="*/ 282505 w 386729"/>
                  <a:gd name="connsiteY58" fmla="*/ 438842 h 559523"/>
                  <a:gd name="connsiteX59" fmla="*/ 263305 w 386729"/>
                  <a:gd name="connsiteY59" fmla="*/ 458041 h 55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6729" h="559523">
                    <a:moveTo>
                      <a:pt x="189250" y="0"/>
                    </a:moveTo>
                    <a:cubicBezTo>
                      <a:pt x="145366" y="0"/>
                      <a:pt x="101481" y="16457"/>
                      <a:pt x="68569" y="43884"/>
                    </a:cubicBezTo>
                    <a:cubicBezTo>
                      <a:pt x="63083" y="49370"/>
                      <a:pt x="60340" y="60341"/>
                      <a:pt x="65825" y="65826"/>
                    </a:cubicBezTo>
                    <a:cubicBezTo>
                      <a:pt x="71311" y="71312"/>
                      <a:pt x="82283" y="74054"/>
                      <a:pt x="87767" y="68569"/>
                    </a:cubicBezTo>
                    <a:cubicBezTo>
                      <a:pt x="115195" y="43884"/>
                      <a:pt x="150852" y="32913"/>
                      <a:pt x="189250" y="30170"/>
                    </a:cubicBezTo>
                    <a:cubicBezTo>
                      <a:pt x="233135" y="30170"/>
                      <a:pt x="274277" y="46627"/>
                      <a:pt x="304447" y="76797"/>
                    </a:cubicBezTo>
                    <a:cubicBezTo>
                      <a:pt x="334616" y="106968"/>
                      <a:pt x="351074" y="148109"/>
                      <a:pt x="351074" y="191993"/>
                    </a:cubicBezTo>
                    <a:cubicBezTo>
                      <a:pt x="351074" y="249591"/>
                      <a:pt x="320902" y="301704"/>
                      <a:pt x="271533" y="331874"/>
                    </a:cubicBezTo>
                    <a:cubicBezTo>
                      <a:pt x="255077" y="340103"/>
                      <a:pt x="246849" y="359302"/>
                      <a:pt x="246849" y="375758"/>
                    </a:cubicBezTo>
                    <a:lnTo>
                      <a:pt x="246849" y="389472"/>
                    </a:lnTo>
                    <a:lnTo>
                      <a:pt x="208450" y="389472"/>
                    </a:lnTo>
                    <a:lnTo>
                      <a:pt x="208450" y="279762"/>
                    </a:lnTo>
                    <a:lnTo>
                      <a:pt x="227649" y="279762"/>
                    </a:lnTo>
                    <a:cubicBezTo>
                      <a:pt x="235877" y="279762"/>
                      <a:pt x="244105" y="271534"/>
                      <a:pt x="244105" y="263305"/>
                    </a:cubicBezTo>
                    <a:cubicBezTo>
                      <a:pt x="244105" y="255077"/>
                      <a:pt x="235877" y="246849"/>
                      <a:pt x="227649" y="246849"/>
                    </a:cubicBezTo>
                    <a:lnTo>
                      <a:pt x="156336" y="246849"/>
                    </a:lnTo>
                    <a:cubicBezTo>
                      <a:pt x="148108" y="246849"/>
                      <a:pt x="139880" y="255077"/>
                      <a:pt x="139880" y="263305"/>
                    </a:cubicBezTo>
                    <a:cubicBezTo>
                      <a:pt x="139880" y="271534"/>
                      <a:pt x="148108" y="279762"/>
                      <a:pt x="156336" y="279762"/>
                    </a:cubicBezTo>
                    <a:lnTo>
                      <a:pt x="175536" y="279762"/>
                    </a:lnTo>
                    <a:lnTo>
                      <a:pt x="175536" y="389472"/>
                    </a:lnTo>
                    <a:lnTo>
                      <a:pt x="137138" y="389472"/>
                    </a:lnTo>
                    <a:lnTo>
                      <a:pt x="137138" y="375758"/>
                    </a:lnTo>
                    <a:cubicBezTo>
                      <a:pt x="137138" y="356559"/>
                      <a:pt x="126167" y="340103"/>
                      <a:pt x="112453" y="331874"/>
                    </a:cubicBezTo>
                    <a:cubicBezTo>
                      <a:pt x="63083" y="304447"/>
                      <a:pt x="32912" y="249591"/>
                      <a:pt x="32912" y="191993"/>
                    </a:cubicBezTo>
                    <a:cubicBezTo>
                      <a:pt x="32912" y="164566"/>
                      <a:pt x="38398" y="137138"/>
                      <a:pt x="52112" y="115196"/>
                    </a:cubicBezTo>
                    <a:cubicBezTo>
                      <a:pt x="57597" y="106968"/>
                      <a:pt x="52112" y="98739"/>
                      <a:pt x="46626" y="93254"/>
                    </a:cubicBezTo>
                    <a:cubicBezTo>
                      <a:pt x="38398" y="87768"/>
                      <a:pt x="30170" y="93254"/>
                      <a:pt x="24684" y="98739"/>
                    </a:cubicBezTo>
                    <a:cubicBezTo>
                      <a:pt x="8228" y="126167"/>
                      <a:pt x="0" y="159080"/>
                      <a:pt x="0" y="191993"/>
                    </a:cubicBezTo>
                    <a:cubicBezTo>
                      <a:pt x="0" y="260562"/>
                      <a:pt x="35656" y="323646"/>
                      <a:pt x="95997" y="359302"/>
                    </a:cubicBezTo>
                    <a:cubicBezTo>
                      <a:pt x="101481" y="362045"/>
                      <a:pt x="106967" y="370273"/>
                      <a:pt x="106967" y="375758"/>
                    </a:cubicBezTo>
                    <a:lnTo>
                      <a:pt x="106967" y="392215"/>
                    </a:lnTo>
                    <a:cubicBezTo>
                      <a:pt x="87767" y="397701"/>
                      <a:pt x="71311" y="416900"/>
                      <a:pt x="71311" y="441585"/>
                    </a:cubicBezTo>
                    <a:cubicBezTo>
                      <a:pt x="71311" y="463527"/>
                      <a:pt x="85025" y="482726"/>
                      <a:pt x="106967" y="490954"/>
                    </a:cubicBezTo>
                    <a:lnTo>
                      <a:pt x="106967" y="510154"/>
                    </a:lnTo>
                    <a:cubicBezTo>
                      <a:pt x="106967" y="537581"/>
                      <a:pt x="128909" y="559524"/>
                      <a:pt x="156336" y="559524"/>
                    </a:cubicBezTo>
                    <a:lnTo>
                      <a:pt x="230391" y="559524"/>
                    </a:lnTo>
                    <a:cubicBezTo>
                      <a:pt x="257819" y="559524"/>
                      <a:pt x="279761" y="537581"/>
                      <a:pt x="279761" y="510154"/>
                    </a:cubicBezTo>
                    <a:lnTo>
                      <a:pt x="279761" y="488212"/>
                    </a:lnTo>
                    <a:cubicBezTo>
                      <a:pt x="298961" y="482726"/>
                      <a:pt x="315418" y="463527"/>
                      <a:pt x="315418" y="438842"/>
                    </a:cubicBezTo>
                    <a:cubicBezTo>
                      <a:pt x="315418" y="416900"/>
                      <a:pt x="301704" y="397701"/>
                      <a:pt x="279761" y="389472"/>
                    </a:cubicBezTo>
                    <a:lnTo>
                      <a:pt x="279761" y="375758"/>
                    </a:lnTo>
                    <a:cubicBezTo>
                      <a:pt x="279761" y="370273"/>
                      <a:pt x="282505" y="362045"/>
                      <a:pt x="290733" y="359302"/>
                    </a:cubicBezTo>
                    <a:cubicBezTo>
                      <a:pt x="351074" y="323646"/>
                      <a:pt x="386730" y="260562"/>
                      <a:pt x="386730" y="191993"/>
                    </a:cubicBezTo>
                    <a:cubicBezTo>
                      <a:pt x="386730" y="139881"/>
                      <a:pt x="367530" y="90511"/>
                      <a:pt x="329132" y="54855"/>
                    </a:cubicBezTo>
                    <a:cubicBezTo>
                      <a:pt x="290733" y="19199"/>
                      <a:pt x="241363" y="0"/>
                      <a:pt x="189250" y="0"/>
                    </a:cubicBezTo>
                    <a:lnTo>
                      <a:pt x="189250" y="0"/>
                    </a:lnTo>
                    <a:close/>
                    <a:moveTo>
                      <a:pt x="246849" y="510154"/>
                    </a:moveTo>
                    <a:cubicBezTo>
                      <a:pt x="246849" y="521125"/>
                      <a:pt x="238619" y="529353"/>
                      <a:pt x="227649" y="529353"/>
                    </a:cubicBezTo>
                    <a:lnTo>
                      <a:pt x="153594" y="529353"/>
                    </a:lnTo>
                    <a:cubicBezTo>
                      <a:pt x="142623" y="529353"/>
                      <a:pt x="134395" y="521125"/>
                      <a:pt x="134395" y="510154"/>
                    </a:cubicBezTo>
                    <a:lnTo>
                      <a:pt x="134395" y="490954"/>
                    </a:lnTo>
                    <a:lnTo>
                      <a:pt x="244105" y="490954"/>
                    </a:lnTo>
                    <a:lnTo>
                      <a:pt x="244105" y="510154"/>
                    </a:lnTo>
                    <a:close/>
                    <a:moveTo>
                      <a:pt x="263305" y="458041"/>
                    </a:moveTo>
                    <a:lnTo>
                      <a:pt x="123425" y="458041"/>
                    </a:lnTo>
                    <a:cubicBezTo>
                      <a:pt x="112453" y="458041"/>
                      <a:pt x="104225" y="449813"/>
                      <a:pt x="104225" y="438842"/>
                    </a:cubicBezTo>
                    <a:cubicBezTo>
                      <a:pt x="104225" y="427871"/>
                      <a:pt x="112453" y="419643"/>
                      <a:pt x="123425" y="419643"/>
                    </a:cubicBezTo>
                    <a:lnTo>
                      <a:pt x="263305" y="419643"/>
                    </a:lnTo>
                    <a:cubicBezTo>
                      <a:pt x="274277" y="419643"/>
                      <a:pt x="282505" y="427871"/>
                      <a:pt x="282505" y="438842"/>
                    </a:cubicBezTo>
                    <a:cubicBezTo>
                      <a:pt x="282505" y="449813"/>
                      <a:pt x="274277" y="458041"/>
                      <a:pt x="263305" y="458041"/>
                    </a:cubicBezTo>
                    <a:close/>
                  </a:path>
                </a:pathLst>
              </a:custGeom>
              <a:grpFill/>
              <a:ln w="27426"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F8D878CE-219D-4520-562E-0607B17BC2AA}"/>
                  </a:ext>
                </a:extLst>
              </p:cNvPr>
              <p:cNvSpPr/>
              <p:nvPr/>
            </p:nvSpPr>
            <p:spPr>
              <a:xfrm>
                <a:off x="11547012" y="857855"/>
                <a:ext cx="93476" cy="68680"/>
              </a:xfrm>
              <a:custGeom>
                <a:avLst/>
                <a:gdLst>
                  <a:gd name="connsiteX0" fmla="*/ 85136 w 93476"/>
                  <a:gd name="connsiteY0" fmla="*/ 38510 h 68680"/>
                  <a:gd name="connsiteX1" fmla="*/ 24797 w 93476"/>
                  <a:gd name="connsiteY1" fmla="*/ 2854 h 68680"/>
                  <a:gd name="connsiteX2" fmla="*/ 2853 w 93476"/>
                  <a:gd name="connsiteY2" fmla="*/ 8339 h 68680"/>
                  <a:gd name="connsiteX3" fmla="*/ 8339 w 93476"/>
                  <a:gd name="connsiteY3" fmla="*/ 30281 h 68680"/>
                  <a:gd name="connsiteX4" fmla="*/ 68680 w 93476"/>
                  <a:gd name="connsiteY4" fmla="*/ 65937 h 68680"/>
                  <a:gd name="connsiteX5" fmla="*/ 76908 w 93476"/>
                  <a:gd name="connsiteY5" fmla="*/ 68680 h 68680"/>
                  <a:gd name="connsiteX6" fmla="*/ 90622 w 93476"/>
                  <a:gd name="connsiteY6" fmla="*/ 60452 h 68680"/>
                  <a:gd name="connsiteX7" fmla="*/ 85136 w 93476"/>
                  <a:gd name="connsiteY7" fmla="*/ 38510 h 68680"/>
                  <a:gd name="connsiteX8" fmla="*/ 85136 w 93476"/>
                  <a:gd name="connsiteY8" fmla="*/ 38510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68680">
                    <a:moveTo>
                      <a:pt x="85136" y="38510"/>
                    </a:moveTo>
                    <a:lnTo>
                      <a:pt x="24797" y="2854"/>
                    </a:lnTo>
                    <a:cubicBezTo>
                      <a:pt x="16567" y="-2632"/>
                      <a:pt x="8339" y="111"/>
                      <a:pt x="2853" y="8339"/>
                    </a:cubicBezTo>
                    <a:cubicBezTo>
                      <a:pt x="-2631" y="16568"/>
                      <a:pt x="111" y="24796"/>
                      <a:pt x="8339" y="30281"/>
                    </a:cubicBezTo>
                    <a:lnTo>
                      <a:pt x="68680" y="65937"/>
                    </a:lnTo>
                    <a:cubicBezTo>
                      <a:pt x="71422" y="68680"/>
                      <a:pt x="74166" y="68680"/>
                      <a:pt x="76908" y="68680"/>
                    </a:cubicBezTo>
                    <a:cubicBezTo>
                      <a:pt x="82394" y="68680"/>
                      <a:pt x="87880" y="65937"/>
                      <a:pt x="90622" y="60452"/>
                    </a:cubicBezTo>
                    <a:cubicBezTo>
                      <a:pt x="96108" y="52224"/>
                      <a:pt x="93366" y="43995"/>
                      <a:pt x="85136" y="38510"/>
                    </a:cubicBezTo>
                    <a:lnTo>
                      <a:pt x="85136" y="38510"/>
                    </a:lnTo>
                    <a:close/>
                  </a:path>
                </a:pathLst>
              </a:custGeom>
              <a:grpFill/>
              <a:ln w="27426"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D32244DE-E705-94FF-39C5-0815A7BA9FD5}"/>
                  </a:ext>
                </a:extLst>
              </p:cNvPr>
              <p:cNvSpPr/>
              <p:nvPr/>
            </p:nvSpPr>
            <p:spPr>
              <a:xfrm>
                <a:off x="11604721" y="646773"/>
                <a:ext cx="104226" cy="32913"/>
              </a:xfrm>
              <a:custGeom>
                <a:avLst/>
                <a:gdLst>
                  <a:gd name="connsiteX0" fmla="*/ 87769 w 104226"/>
                  <a:gd name="connsiteY0" fmla="*/ 0 h 32913"/>
                  <a:gd name="connsiteX1" fmla="*/ 16458 w 104226"/>
                  <a:gd name="connsiteY1" fmla="*/ 0 h 32913"/>
                  <a:gd name="connsiteX2" fmla="*/ 0 w 104226"/>
                  <a:gd name="connsiteY2" fmla="*/ 16457 h 32913"/>
                  <a:gd name="connsiteX3" fmla="*/ 16458 w 104226"/>
                  <a:gd name="connsiteY3" fmla="*/ 32913 h 32913"/>
                  <a:gd name="connsiteX4" fmla="*/ 87769 w 104226"/>
                  <a:gd name="connsiteY4" fmla="*/ 32913 h 32913"/>
                  <a:gd name="connsiteX5" fmla="*/ 104227 w 104226"/>
                  <a:gd name="connsiteY5" fmla="*/ 16457 h 32913"/>
                  <a:gd name="connsiteX6" fmla="*/ 87769 w 104226"/>
                  <a:gd name="connsiteY6"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26" h="32913">
                    <a:moveTo>
                      <a:pt x="87769" y="0"/>
                    </a:moveTo>
                    <a:lnTo>
                      <a:pt x="16458" y="0"/>
                    </a:lnTo>
                    <a:cubicBezTo>
                      <a:pt x="8230" y="0"/>
                      <a:pt x="0" y="8228"/>
                      <a:pt x="0" y="16457"/>
                    </a:cubicBezTo>
                    <a:cubicBezTo>
                      <a:pt x="0" y="24685"/>
                      <a:pt x="8230" y="32913"/>
                      <a:pt x="16458" y="32913"/>
                    </a:cubicBezTo>
                    <a:lnTo>
                      <a:pt x="87769" y="32913"/>
                    </a:lnTo>
                    <a:cubicBezTo>
                      <a:pt x="95997" y="32913"/>
                      <a:pt x="104227" y="24685"/>
                      <a:pt x="104227" y="16457"/>
                    </a:cubicBezTo>
                    <a:cubicBezTo>
                      <a:pt x="101483" y="8228"/>
                      <a:pt x="95997" y="0"/>
                      <a:pt x="87769" y="0"/>
                    </a:cubicBezTo>
                    <a:close/>
                  </a:path>
                </a:pathLst>
              </a:custGeom>
              <a:grpFill/>
              <a:ln w="27426"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9619DA8F-F46D-77BD-2A6E-B6F7D25A80D2}"/>
                  </a:ext>
                </a:extLst>
              </p:cNvPr>
              <p:cNvSpPr/>
              <p:nvPr/>
            </p:nvSpPr>
            <p:spPr>
              <a:xfrm>
                <a:off x="11547012" y="399814"/>
                <a:ext cx="93476" cy="68680"/>
              </a:xfrm>
              <a:custGeom>
                <a:avLst/>
                <a:gdLst>
                  <a:gd name="connsiteX0" fmla="*/ 16567 w 93476"/>
                  <a:gd name="connsiteY0" fmla="*/ 68680 h 68680"/>
                  <a:gd name="connsiteX1" fmla="*/ 24797 w 93476"/>
                  <a:gd name="connsiteY1" fmla="*/ 65937 h 68680"/>
                  <a:gd name="connsiteX2" fmla="*/ 85136 w 93476"/>
                  <a:gd name="connsiteY2" fmla="*/ 30281 h 68680"/>
                  <a:gd name="connsiteX3" fmla="*/ 90622 w 93476"/>
                  <a:gd name="connsiteY3" fmla="*/ 8339 h 68680"/>
                  <a:gd name="connsiteX4" fmla="*/ 68680 w 93476"/>
                  <a:gd name="connsiteY4" fmla="*/ 2854 h 68680"/>
                  <a:gd name="connsiteX5" fmla="*/ 8339 w 93476"/>
                  <a:gd name="connsiteY5" fmla="*/ 38510 h 68680"/>
                  <a:gd name="connsiteX6" fmla="*/ 2853 w 93476"/>
                  <a:gd name="connsiteY6" fmla="*/ 60452 h 68680"/>
                  <a:gd name="connsiteX7" fmla="*/ 16567 w 93476"/>
                  <a:gd name="connsiteY7" fmla="*/ 68680 h 68680"/>
                  <a:gd name="connsiteX8" fmla="*/ 16567 w 93476"/>
                  <a:gd name="connsiteY8" fmla="*/ 68680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68680">
                    <a:moveTo>
                      <a:pt x="16567" y="68680"/>
                    </a:moveTo>
                    <a:cubicBezTo>
                      <a:pt x="19311" y="68680"/>
                      <a:pt x="22053" y="68680"/>
                      <a:pt x="24797" y="65937"/>
                    </a:cubicBezTo>
                    <a:lnTo>
                      <a:pt x="85136" y="30281"/>
                    </a:lnTo>
                    <a:cubicBezTo>
                      <a:pt x="93366" y="24796"/>
                      <a:pt x="96108" y="16568"/>
                      <a:pt x="90622" y="8339"/>
                    </a:cubicBezTo>
                    <a:cubicBezTo>
                      <a:pt x="85136" y="111"/>
                      <a:pt x="76908" y="-2632"/>
                      <a:pt x="68680" y="2854"/>
                    </a:cubicBezTo>
                    <a:lnTo>
                      <a:pt x="8339" y="38510"/>
                    </a:lnTo>
                    <a:cubicBezTo>
                      <a:pt x="111" y="43995"/>
                      <a:pt x="-2631" y="52224"/>
                      <a:pt x="2853" y="60452"/>
                    </a:cubicBezTo>
                    <a:cubicBezTo>
                      <a:pt x="5597" y="65937"/>
                      <a:pt x="11083" y="68680"/>
                      <a:pt x="16567" y="68680"/>
                    </a:cubicBezTo>
                    <a:lnTo>
                      <a:pt x="16567" y="68680"/>
                    </a:lnTo>
                    <a:close/>
                  </a:path>
                </a:pathLst>
              </a:custGeom>
              <a:grpFill/>
              <a:ln w="27426"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113A249D-EEAD-4B48-BB1B-4A6512089D2F}"/>
                  </a:ext>
                </a:extLst>
              </p:cNvPr>
              <p:cNvSpPr/>
              <p:nvPr/>
            </p:nvSpPr>
            <p:spPr>
              <a:xfrm>
                <a:off x="11036857" y="399814"/>
                <a:ext cx="93476" cy="68680"/>
              </a:xfrm>
              <a:custGeom>
                <a:avLst/>
                <a:gdLst>
                  <a:gd name="connsiteX0" fmla="*/ 8340 w 93476"/>
                  <a:gd name="connsiteY0" fmla="*/ 30281 h 68680"/>
                  <a:gd name="connsiteX1" fmla="*/ 68681 w 93476"/>
                  <a:gd name="connsiteY1" fmla="*/ 65937 h 68680"/>
                  <a:gd name="connsiteX2" fmla="*/ 76909 w 93476"/>
                  <a:gd name="connsiteY2" fmla="*/ 68680 h 68680"/>
                  <a:gd name="connsiteX3" fmla="*/ 90623 w 93476"/>
                  <a:gd name="connsiteY3" fmla="*/ 60452 h 68680"/>
                  <a:gd name="connsiteX4" fmla="*/ 85137 w 93476"/>
                  <a:gd name="connsiteY4" fmla="*/ 38510 h 68680"/>
                  <a:gd name="connsiteX5" fmla="*/ 24796 w 93476"/>
                  <a:gd name="connsiteY5" fmla="*/ 2854 h 68680"/>
                  <a:gd name="connsiteX6" fmla="*/ 2854 w 93476"/>
                  <a:gd name="connsiteY6" fmla="*/ 8339 h 68680"/>
                  <a:gd name="connsiteX7" fmla="*/ 8340 w 93476"/>
                  <a:gd name="connsiteY7" fmla="*/ 30281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76" h="68680">
                    <a:moveTo>
                      <a:pt x="8340" y="30281"/>
                    </a:moveTo>
                    <a:lnTo>
                      <a:pt x="68681" y="65937"/>
                    </a:lnTo>
                    <a:cubicBezTo>
                      <a:pt x="71423" y="68680"/>
                      <a:pt x="74165" y="68680"/>
                      <a:pt x="76909" y="68680"/>
                    </a:cubicBezTo>
                    <a:cubicBezTo>
                      <a:pt x="82395" y="68680"/>
                      <a:pt x="87879" y="65937"/>
                      <a:pt x="90623" y="60452"/>
                    </a:cubicBezTo>
                    <a:cubicBezTo>
                      <a:pt x="96109" y="52224"/>
                      <a:pt x="93365" y="43995"/>
                      <a:pt x="85137" y="38510"/>
                    </a:cubicBezTo>
                    <a:lnTo>
                      <a:pt x="24796" y="2854"/>
                    </a:lnTo>
                    <a:cubicBezTo>
                      <a:pt x="16568" y="-2632"/>
                      <a:pt x="8340" y="111"/>
                      <a:pt x="2854" y="8339"/>
                    </a:cubicBezTo>
                    <a:cubicBezTo>
                      <a:pt x="-2632" y="16568"/>
                      <a:pt x="112" y="27539"/>
                      <a:pt x="8340" y="30281"/>
                    </a:cubicBezTo>
                    <a:close/>
                  </a:path>
                </a:pathLst>
              </a:custGeom>
              <a:grpFill/>
              <a:ln w="27426"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1107914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43C2C86-673A-5FCB-3676-1EF75F98D81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056920"/>
            <a:ext cx="7559675" cy="4136413"/>
          </a:xfrm>
          <a:prstGeom prst="rect">
            <a:avLst/>
          </a:prstGeom>
        </p:spPr>
      </p:pic>
      <p:sp>
        <p:nvSpPr>
          <p:cNvPr id="56" name="TextBox 55">
            <a:extLst>
              <a:ext uri="{FF2B5EF4-FFF2-40B4-BE49-F238E27FC236}">
                <a16:creationId xmlns:a16="http://schemas.microsoft.com/office/drawing/2014/main" id="{FC18D65C-34B3-C08E-D19E-1AF2F938DB9C}"/>
              </a:ext>
            </a:extLst>
          </p:cNvPr>
          <p:cNvSpPr txBox="1"/>
          <p:nvPr/>
        </p:nvSpPr>
        <p:spPr>
          <a:xfrm>
            <a:off x="534722" y="2959861"/>
            <a:ext cx="2058486" cy="2633413"/>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Basic awareness of the importance of psychological well-being in the entrepreneurial journey, especially when facing unique challenges.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Ability to recognize early signs of stress, anxiety, or other emotional struggles, and understanding the value of seeking support.</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Knowledge of initial resources available for psychological support, such as community groups, online resources, or supportive friends and family.</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57" name="Straight Connector 56">
            <a:extLst>
              <a:ext uri="{FF2B5EF4-FFF2-40B4-BE49-F238E27FC236}">
                <a16:creationId xmlns:a16="http://schemas.microsoft.com/office/drawing/2014/main" id="{8CF1C255-822E-C883-8B85-467928312681}"/>
              </a:ext>
            </a:extLst>
          </p:cNvPr>
          <p:cNvCxnSpPr>
            <a:cxnSpLocks/>
          </p:cNvCxnSpPr>
          <p:nvPr/>
        </p:nvCxnSpPr>
        <p:spPr>
          <a:xfrm>
            <a:off x="301420" y="2711596"/>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97A8C1E-AF4D-E550-8C3A-D3201996A4BE}"/>
              </a:ext>
            </a:extLst>
          </p:cNvPr>
          <p:cNvSpPr txBox="1"/>
          <p:nvPr/>
        </p:nvSpPr>
        <p:spPr>
          <a:xfrm>
            <a:off x="534721" y="2509984"/>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9" name="Graphic 11">
            <a:extLst>
              <a:ext uri="{FF2B5EF4-FFF2-40B4-BE49-F238E27FC236}">
                <a16:creationId xmlns:a16="http://schemas.microsoft.com/office/drawing/2014/main" id="{637F590D-8696-3836-60D7-AEA9FCB2E105}"/>
              </a:ext>
            </a:extLst>
          </p:cNvPr>
          <p:cNvGrpSpPr/>
          <p:nvPr/>
        </p:nvGrpSpPr>
        <p:grpSpPr>
          <a:xfrm>
            <a:off x="558260" y="2614158"/>
            <a:ext cx="584807" cy="179396"/>
            <a:chOff x="4658278" y="6932880"/>
            <a:chExt cx="584807" cy="179396"/>
          </a:xfrm>
          <a:solidFill>
            <a:srgbClr val="0C2D45"/>
          </a:solidFill>
        </p:grpSpPr>
        <p:sp>
          <p:nvSpPr>
            <p:cNvPr id="60" name="Freeform 59">
              <a:extLst>
                <a:ext uri="{FF2B5EF4-FFF2-40B4-BE49-F238E27FC236}">
                  <a16:creationId xmlns:a16="http://schemas.microsoft.com/office/drawing/2014/main" id="{C3B35064-052A-07F4-CF63-AA45DF4CE942}"/>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22576AB2-8088-FE70-7845-8721C2DFB8B7}"/>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2" name="Graphic 11">
              <a:extLst>
                <a:ext uri="{FF2B5EF4-FFF2-40B4-BE49-F238E27FC236}">
                  <a16:creationId xmlns:a16="http://schemas.microsoft.com/office/drawing/2014/main" id="{6A55C0E7-5678-C3F4-63CB-30EBA2E7EC48}"/>
                </a:ext>
              </a:extLst>
            </p:cNvPr>
            <p:cNvGrpSpPr/>
            <p:nvPr/>
          </p:nvGrpSpPr>
          <p:grpSpPr>
            <a:xfrm>
              <a:off x="4658278" y="6932880"/>
              <a:ext cx="179396" cy="179396"/>
              <a:chOff x="4658278" y="6932880"/>
              <a:chExt cx="179396" cy="179396"/>
            </a:xfrm>
            <a:grpFill/>
          </p:grpSpPr>
          <p:sp>
            <p:nvSpPr>
              <p:cNvPr id="63" name="Freeform 62">
                <a:extLst>
                  <a:ext uri="{FF2B5EF4-FFF2-40B4-BE49-F238E27FC236}">
                    <a16:creationId xmlns:a16="http://schemas.microsoft.com/office/drawing/2014/main" id="{0DA3227B-AF5B-FC97-31FE-0E730F1D8F2D}"/>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B1DE9178-446D-31CD-9C79-699AD341B1D1}"/>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82" name="TextBox 81">
            <a:extLst>
              <a:ext uri="{FF2B5EF4-FFF2-40B4-BE49-F238E27FC236}">
                <a16:creationId xmlns:a16="http://schemas.microsoft.com/office/drawing/2014/main" id="{8FC28E6E-E28B-A20F-ED78-9BD1DD0B497E}"/>
              </a:ext>
            </a:extLst>
          </p:cNvPr>
          <p:cNvSpPr txBox="1"/>
          <p:nvPr/>
        </p:nvSpPr>
        <p:spPr>
          <a:xfrm>
            <a:off x="2803261" y="2959861"/>
            <a:ext cx="2152770" cy="2774477"/>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to proactively manage stress and maintain emotional well-being, including self-care practices, time management, and boundary setting.</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effectively seek and utilize psychological support, such as counselling, support groups, or mentorship, tailored to the needs and cultural background of the entrepreneur.</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Understanding of how to balance the demands of entrepreneurship with personal well-being, including setting realistic expectations and prioritizing mental health.</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sp>
        <p:nvSpPr>
          <p:cNvPr id="84" name="TextBox 83">
            <a:extLst>
              <a:ext uri="{FF2B5EF4-FFF2-40B4-BE49-F238E27FC236}">
                <a16:creationId xmlns:a16="http://schemas.microsoft.com/office/drawing/2014/main" id="{1F480AB3-41EC-EE7A-F724-A2DDED02A502}"/>
              </a:ext>
            </a:extLst>
          </p:cNvPr>
          <p:cNvSpPr txBox="1"/>
          <p:nvPr/>
        </p:nvSpPr>
        <p:spPr>
          <a:xfrm>
            <a:off x="2803261" y="2509984"/>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99" name="Graphic 11">
            <a:extLst>
              <a:ext uri="{FF2B5EF4-FFF2-40B4-BE49-F238E27FC236}">
                <a16:creationId xmlns:a16="http://schemas.microsoft.com/office/drawing/2014/main" id="{5EB5BCD7-9A02-9795-62B3-394F8F8F52A2}"/>
              </a:ext>
            </a:extLst>
          </p:cNvPr>
          <p:cNvGrpSpPr/>
          <p:nvPr/>
        </p:nvGrpSpPr>
        <p:grpSpPr>
          <a:xfrm>
            <a:off x="2837771" y="2614158"/>
            <a:ext cx="584807" cy="179396"/>
            <a:chOff x="5525753" y="6932880"/>
            <a:chExt cx="584807" cy="179396"/>
          </a:xfrm>
          <a:solidFill>
            <a:srgbClr val="0C2D45"/>
          </a:solidFill>
        </p:grpSpPr>
        <p:grpSp>
          <p:nvGrpSpPr>
            <p:cNvPr id="100" name="Graphic 11">
              <a:extLst>
                <a:ext uri="{FF2B5EF4-FFF2-40B4-BE49-F238E27FC236}">
                  <a16:creationId xmlns:a16="http://schemas.microsoft.com/office/drawing/2014/main" id="{D0BB8772-417E-C42F-A163-E2800C73B7F1}"/>
                </a:ext>
              </a:extLst>
            </p:cNvPr>
            <p:cNvGrpSpPr/>
            <p:nvPr/>
          </p:nvGrpSpPr>
          <p:grpSpPr>
            <a:xfrm>
              <a:off x="5728754" y="6933470"/>
              <a:ext cx="178805" cy="178806"/>
              <a:chOff x="5728754" y="6933470"/>
              <a:chExt cx="178805" cy="178806"/>
            </a:xfrm>
            <a:grpFill/>
          </p:grpSpPr>
          <p:sp>
            <p:nvSpPr>
              <p:cNvPr id="105" name="Freeform 104">
                <a:extLst>
                  <a:ext uri="{FF2B5EF4-FFF2-40B4-BE49-F238E27FC236}">
                    <a16:creationId xmlns:a16="http://schemas.microsoft.com/office/drawing/2014/main" id="{78757A1B-FF8A-CCC1-6656-52DE3BDA1DAE}"/>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E5EBF736-2925-5097-3A27-8FA29547CC0E}"/>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101" name="Freeform 100">
              <a:extLst>
                <a:ext uri="{FF2B5EF4-FFF2-40B4-BE49-F238E27FC236}">
                  <a16:creationId xmlns:a16="http://schemas.microsoft.com/office/drawing/2014/main" id="{C1F7765A-9CE0-A349-952B-B1CAB87C8370}"/>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102" name="Graphic 11">
              <a:extLst>
                <a:ext uri="{FF2B5EF4-FFF2-40B4-BE49-F238E27FC236}">
                  <a16:creationId xmlns:a16="http://schemas.microsoft.com/office/drawing/2014/main" id="{32637506-EF2E-328D-0960-1335FD85FD3C}"/>
                </a:ext>
              </a:extLst>
            </p:cNvPr>
            <p:cNvGrpSpPr/>
            <p:nvPr/>
          </p:nvGrpSpPr>
          <p:grpSpPr>
            <a:xfrm>
              <a:off x="5525753" y="6932880"/>
              <a:ext cx="179396" cy="179396"/>
              <a:chOff x="5525753" y="6932880"/>
              <a:chExt cx="179396" cy="179396"/>
            </a:xfrm>
            <a:grpFill/>
          </p:grpSpPr>
          <p:sp>
            <p:nvSpPr>
              <p:cNvPr id="103" name="Freeform 102">
                <a:extLst>
                  <a:ext uri="{FF2B5EF4-FFF2-40B4-BE49-F238E27FC236}">
                    <a16:creationId xmlns:a16="http://schemas.microsoft.com/office/drawing/2014/main" id="{C2EB2CE7-5BFD-4558-E47B-7A91EE4121BF}"/>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F99E150-F478-2021-6078-62D81654B069}"/>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107" name="TextBox 106">
            <a:extLst>
              <a:ext uri="{FF2B5EF4-FFF2-40B4-BE49-F238E27FC236}">
                <a16:creationId xmlns:a16="http://schemas.microsoft.com/office/drawing/2014/main" id="{3F29B93B-8577-3EF7-FBC7-D650286E9524}"/>
              </a:ext>
            </a:extLst>
          </p:cNvPr>
          <p:cNvSpPr txBox="1"/>
          <p:nvPr/>
        </p:nvSpPr>
        <p:spPr>
          <a:xfrm>
            <a:off x="5175949" y="2959861"/>
            <a:ext cx="2156665" cy="3197670"/>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Expertise in maintaining long-term psychological resilience, adapting coping strategies to the evolving demands of entrepreneurship and migration.</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advocate for and promote psychological well-being within the entrepreneurial community, creating a supportive environment for fellow entrepreneurs with all backgrounds.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Capability to mentor and guide other entrepreneurs in accessing and utilizing psychological support, sharing experiences, strategies, and resources to foster resilience and well-being.</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sp>
        <p:nvSpPr>
          <p:cNvPr id="109" name="TextBox 108">
            <a:extLst>
              <a:ext uri="{FF2B5EF4-FFF2-40B4-BE49-F238E27FC236}">
                <a16:creationId xmlns:a16="http://schemas.microsoft.com/office/drawing/2014/main" id="{302738E1-5189-6AC4-82C7-943E1C657A1E}"/>
              </a:ext>
            </a:extLst>
          </p:cNvPr>
          <p:cNvSpPr txBox="1"/>
          <p:nvPr/>
        </p:nvSpPr>
        <p:spPr>
          <a:xfrm>
            <a:off x="5175949" y="2509984"/>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133" name="Graphic 11">
            <a:extLst>
              <a:ext uri="{FF2B5EF4-FFF2-40B4-BE49-F238E27FC236}">
                <a16:creationId xmlns:a16="http://schemas.microsoft.com/office/drawing/2014/main" id="{281E4E3B-87DD-4411-3920-1B5902AF2386}"/>
              </a:ext>
            </a:extLst>
          </p:cNvPr>
          <p:cNvGrpSpPr/>
          <p:nvPr/>
        </p:nvGrpSpPr>
        <p:grpSpPr>
          <a:xfrm>
            <a:off x="5195911" y="2614158"/>
            <a:ext cx="584807" cy="179396"/>
            <a:chOff x="6392638" y="6932880"/>
            <a:chExt cx="584807" cy="179396"/>
          </a:xfrm>
          <a:solidFill>
            <a:srgbClr val="915F9E"/>
          </a:solidFill>
        </p:grpSpPr>
        <p:grpSp>
          <p:nvGrpSpPr>
            <p:cNvPr id="134" name="Graphic 11">
              <a:extLst>
                <a:ext uri="{FF2B5EF4-FFF2-40B4-BE49-F238E27FC236}">
                  <a16:creationId xmlns:a16="http://schemas.microsoft.com/office/drawing/2014/main" id="{7DC79B7D-18FB-E585-1326-28AB75AC7464}"/>
                </a:ext>
              </a:extLst>
            </p:cNvPr>
            <p:cNvGrpSpPr/>
            <p:nvPr/>
          </p:nvGrpSpPr>
          <p:grpSpPr>
            <a:xfrm>
              <a:off x="6595639" y="6933470"/>
              <a:ext cx="178806" cy="178806"/>
              <a:chOff x="6595639" y="6933470"/>
              <a:chExt cx="178806" cy="178806"/>
            </a:xfrm>
            <a:grpFill/>
          </p:grpSpPr>
          <p:sp>
            <p:nvSpPr>
              <p:cNvPr id="141" name="Freeform 140">
                <a:extLst>
                  <a:ext uri="{FF2B5EF4-FFF2-40B4-BE49-F238E27FC236}">
                    <a16:creationId xmlns:a16="http://schemas.microsoft.com/office/drawing/2014/main" id="{FBDF2655-DD1B-2EF7-8158-563E03961E70}"/>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8F95266D-45F1-356C-E680-15B6EFF983E5}"/>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5" name="Graphic 11">
              <a:extLst>
                <a:ext uri="{FF2B5EF4-FFF2-40B4-BE49-F238E27FC236}">
                  <a16:creationId xmlns:a16="http://schemas.microsoft.com/office/drawing/2014/main" id="{380EC912-5269-0046-8CAA-DDE1701E3662}"/>
                </a:ext>
              </a:extLst>
            </p:cNvPr>
            <p:cNvGrpSpPr/>
            <p:nvPr/>
          </p:nvGrpSpPr>
          <p:grpSpPr>
            <a:xfrm>
              <a:off x="6798050" y="6933470"/>
              <a:ext cx="179395" cy="178806"/>
              <a:chOff x="6798050" y="6933470"/>
              <a:chExt cx="179395" cy="178806"/>
            </a:xfrm>
            <a:grpFill/>
          </p:grpSpPr>
          <p:sp>
            <p:nvSpPr>
              <p:cNvPr id="139" name="Freeform 138">
                <a:extLst>
                  <a:ext uri="{FF2B5EF4-FFF2-40B4-BE49-F238E27FC236}">
                    <a16:creationId xmlns:a16="http://schemas.microsoft.com/office/drawing/2014/main" id="{6E8730D4-ED77-871B-9BEA-5D571201938C}"/>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B0754FD7-F028-6F9B-2864-97F589EA2073}"/>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6" name="Graphic 11">
              <a:extLst>
                <a:ext uri="{FF2B5EF4-FFF2-40B4-BE49-F238E27FC236}">
                  <a16:creationId xmlns:a16="http://schemas.microsoft.com/office/drawing/2014/main" id="{DAF0D40E-AF55-DA4D-EE1B-B5D340384CC9}"/>
                </a:ext>
              </a:extLst>
            </p:cNvPr>
            <p:cNvGrpSpPr/>
            <p:nvPr/>
          </p:nvGrpSpPr>
          <p:grpSpPr>
            <a:xfrm>
              <a:off x="6392638" y="6932880"/>
              <a:ext cx="179396" cy="179396"/>
              <a:chOff x="6392638" y="6932880"/>
              <a:chExt cx="179396" cy="179396"/>
            </a:xfrm>
            <a:grpFill/>
          </p:grpSpPr>
          <p:sp>
            <p:nvSpPr>
              <p:cNvPr id="137" name="Freeform 136">
                <a:extLst>
                  <a:ext uri="{FF2B5EF4-FFF2-40B4-BE49-F238E27FC236}">
                    <a16:creationId xmlns:a16="http://schemas.microsoft.com/office/drawing/2014/main" id="{FC8FC451-248E-0671-4C28-ED587B78AECA}"/>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5E9411A1-F788-B8F8-7C95-73A413B89C68}"/>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2" name="Straight Connector 1">
            <a:extLst>
              <a:ext uri="{FF2B5EF4-FFF2-40B4-BE49-F238E27FC236}">
                <a16:creationId xmlns:a16="http://schemas.microsoft.com/office/drawing/2014/main" id="{53EC2DC9-8D87-8EF7-1A64-ABFF210D01B5}"/>
              </a:ext>
            </a:extLst>
          </p:cNvPr>
          <p:cNvCxnSpPr>
            <a:cxnSpLocks/>
          </p:cNvCxnSpPr>
          <p:nvPr/>
        </p:nvCxnSpPr>
        <p:spPr>
          <a:xfrm flipV="1">
            <a:off x="2657533" y="2711597"/>
            <a:ext cx="0" cy="3312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EFE7EBB-42ED-3F87-9008-3E40CF1F02FE}"/>
              </a:ext>
            </a:extLst>
          </p:cNvPr>
          <p:cNvCxnSpPr>
            <a:cxnSpLocks/>
          </p:cNvCxnSpPr>
          <p:nvPr/>
        </p:nvCxnSpPr>
        <p:spPr>
          <a:xfrm flipV="1">
            <a:off x="5020356" y="2711597"/>
            <a:ext cx="0" cy="3312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DC9AAF4-9065-9D5B-4EB7-B0F612B4ACCC}"/>
              </a:ext>
            </a:extLst>
          </p:cNvPr>
          <p:cNvCxnSpPr>
            <a:cxnSpLocks/>
          </p:cNvCxnSpPr>
          <p:nvPr/>
        </p:nvCxnSpPr>
        <p:spPr>
          <a:xfrm flipV="1">
            <a:off x="301420" y="2089935"/>
            <a:ext cx="0" cy="621661"/>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541785A-25A3-E028-D78A-A037D3E86A77}"/>
              </a:ext>
            </a:extLst>
          </p:cNvPr>
          <p:cNvSpPr txBox="1"/>
          <p:nvPr/>
        </p:nvSpPr>
        <p:spPr>
          <a:xfrm>
            <a:off x="222872" y="2012012"/>
            <a:ext cx="4679269" cy="338554"/>
          </a:xfrm>
          <a:prstGeom prst="rect">
            <a:avLst/>
          </a:prstGeom>
          <a:noFill/>
        </p:spPr>
        <p:txBody>
          <a:bodyPr wrap="square">
            <a:spAutoFit/>
          </a:bodyPr>
          <a:lstStyle/>
          <a:p>
            <a:pPr>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	Emotional Resilience and Well-being</a:t>
            </a:r>
            <a:r>
              <a:rPr lang="en-US" sz="1600" b="1" dirty="0">
                <a:solidFill>
                  <a:srgbClr val="7ABB57"/>
                </a:solidFill>
                <a:highlight>
                  <a:srgbClr val="7ABB57"/>
                </a:highlight>
                <a:latin typeface="Calibri" panose="020F0502020204030204" pitchFamily="34" charset="0"/>
                <a:cs typeface="Calibri" panose="020F0502020204030204" pitchFamily="34" charset="0"/>
              </a:rPr>
              <a:t>.</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110" name="Slide Number Placeholder 4">
            <a:extLst>
              <a:ext uri="{FF2B5EF4-FFF2-40B4-BE49-F238E27FC236}">
                <a16:creationId xmlns:a16="http://schemas.microsoft.com/office/drawing/2014/main" id="{367B5C9F-7367-E447-49DF-57E9DB59443E}"/>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37</a:t>
            </a:fld>
            <a:endParaRPr lang="en-US" dirty="0"/>
          </a:p>
        </p:txBody>
      </p:sp>
      <p:sp>
        <p:nvSpPr>
          <p:cNvPr id="7" name="Freeform 6">
            <a:extLst>
              <a:ext uri="{FF2B5EF4-FFF2-40B4-BE49-F238E27FC236}">
                <a16:creationId xmlns:a16="http://schemas.microsoft.com/office/drawing/2014/main" id="{AF8DDBF6-A131-3F5A-83C0-164AC8451157}"/>
              </a:ext>
            </a:extLst>
          </p:cNvPr>
          <p:cNvSpPr/>
          <p:nvPr/>
        </p:nvSpPr>
        <p:spPr>
          <a:xfrm flipV="1">
            <a:off x="11846" y="1222996"/>
            <a:ext cx="7559674" cy="441102"/>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915F9E"/>
          </a:solidFill>
          <a:ln w="28891" cap="flat">
            <a:noFill/>
            <a:prstDash val="solid"/>
            <a:miter/>
          </a:ln>
        </p:spPr>
        <p:txBody>
          <a:bodyPr rtlCol="0" anchor="ctr"/>
          <a:lstStyle/>
          <a:p>
            <a:endParaRPr lang="en-US" dirty="0"/>
          </a:p>
        </p:txBody>
      </p:sp>
      <p:sp>
        <p:nvSpPr>
          <p:cNvPr id="8" name="TextBox 7">
            <a:extLst>
              <a:ext uri="{FF2B5EF4-FFF2-40B4-BE49-F238E27FC236}">
                <a16:creationId xmlns:a16="http://schemas.microsoft.com/office/drawing/2014/main" id="{ABD92F87-3482-D919-2173-25E308182351}"/>
              </a:ext>
            </a:extLst>
          </p:cNvPr>
          <p:cNvSpPr txBox="1"/>
          <p:nvPr/>
        </p:nvSpPr>
        <p:spPr>
          <a:xfrm>
            <a:off x="210539" y="766848"/>
            <a:ext cx="5697475" cy="1033488"/>
          </a:xfrm>
          <a:prstGeom prst="rect">
            <a:avLst/>
          </a:prstGeom>
          <a:noFill/>
        </p:spPr>
        <p:txBody>
          <a:bodyPr wrap="square">
            <a:spAutoFit/>
          </a:bodyPr>
          <a:lstStyle/>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OVERCOMING PERSONAL</a:t>
            </a:r>
            <a:r>
              <a:rPr lang="de-DE" sz="2800" b="1" dirty="0">
                <a:solidFill>
                  <a:srgbClr val="7ABB57"/>
                </a:solidFill>
                <a:highlight>
                  <a:srgbClr val="7ABB57"/>
                </a:highlight>
                <a:latin typeface="Calibri" panose="020F0502020204030204" pitchFamily="34" charset="0"/>
                <a:cs typeface="Calibri" panose="020F0502020204030204" pitchFamily="34" charset="0"/>
              </a:rPr>
              <a:t> .</a:t>
            </a:r>
            <a:endParaRPr lang="de-DE" sz="2800" b="1" dirty="0">
              <a:solidFill>
                <a:srgbClr val="E97924"/>
              </a:solidFill>
              <a:highlight>
                <a:srgbClr val="7ABB57"/>
              </a:highlight>
              <a:latin typeface="Calibri" panose="020F0502020204030204" pitchFamily="34" charset="0"/>
              <a:cs typeface="Calibri" panose="020F0502020204030204" pitchFamily="34" charset="0"/>
            </a:endParaRPr>
          </a:p>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CHALLENGES TO BUILD RESILIENCE</a:t>
            </a:r>
            <a:r>
              <a:rPr lang="de-DE" sz="2800" b="1" dirty="0">
                <a:solidFill>
                  <a:srgbClr val="7ABB57"/>
                </a:solidFill>
                <a:highlight>
                  <a:srgbClr val="7ABB57"/>
                </a:highlight>
                <a:latin typeface="Calibri" panose="020F0502020204030204" pitchFamily="34" charset="0"/>
                <a:cs typeface="Calibri" panose="020F0502020204030204" pitchFamily="34" charset="0"/>
              </a:rPr>
              <a:t>.</a:t>
            </a:r>
          </a:p>
          <a:p>
            <a:pPr>
              <a:lnSpc>
                <a:spcPts val="2380"/>
              </a:lnSpc>
            </a:pPr>
            <a:endParaRPr lang="de-DE" sz="2800" b="1" dirty="0">
              <a:solidFill>
                <a:srgbClr val="7ABB57"/>
              </a:solidFill>
              <a:highlight>
                <a:srgbClr val="7ABB57"/>
              </a:highlight>
              <a:latin typeface="Calibri" panose="020F0502020204030204" pitchFamily="34" charset="0"/>
              <a:cs typeface="Calibri" panose="020F0502020204030204" pitchFamily="34" charset="0"/>
            </a:endParaRPr>
          </a:p>
        </p:txBody>
      </p:sp>
      <p:grpSp>
        <p:nvGrpSpPr>
          <p:cNvPr id="9" name="Graphic 3">
            <a:extLst>
              <a:ext uri="{FF2B5EF4-FFF2-40B4-BE49-F238E27FC236}">
                <a16:creationId xmlns:a16="http://schemas.microsoft.com/office/drawing/2014/main" id="{FBE836E5-0E5A-3DCE-77F2-D3452B897570}"/>
              </a:ext>
            </a:extLst>
          </p:cNvPr>
          <p:cNvGrpSpPr>
            <a:grpSpLocks noChangeAspect="1"/>
          </p:cNvGrpSpPr>
          <p:nvPr/>
        </p:nvGrpSpPr>
        <p:grpSpPr>
          <a:xfrm>
            <a:off x="6156217" y="189190"/>
            <a:ext cx="944720" cy="947195"/>
            <a:chOff x="10620068" y="399814"/>
            <a:chExt cx="1088878" cy="1091730"/>
          </a:xfrm>
          <a:solidFill>
            <a:srgbClr val="0C2D45"/>
          </a:solidFill>
        </p:grpSpPr>
        <p:sp>
          <p:nvSpPr>
            <p:cNvPr id="10" name="Freeform 9">
              <a:extLst>
                <a:ext uri="{FF2B5EF4-FFF2-40B4-BE49-F238E27FC236}">
                  <a16:creationId xmlns:a16="http://schemas.microsoft.com/office/drawing/2014/main" id="{F2E964AE-91BC-0117-AF27-0193484574BD}"/>
                </a:ext>
              </a:extLst>
            </p:cNvPr>
            <p:cNvSpPr/>
            <p:nvPr/>
          </p:nvSpPr>
          <p:spPr>
            <a:xfrm>
              <a:off x="11182336" y="424610"/>
              <a:ext cx="318160" cy="359301"/>
            </a:xfrm>
            <a:custGeom>
              <a:avLst/>
              <a:gdLst>
                <a:gd name="connsiteX0" fmla="*/ 54855 w 318160"/>
                <a:gd name="connsiteY0" fmla="*/ 38399 h 359301"/>
                <a:gd name="connsiteX1" fmla="*/ 156338 w 318160"/>
                <a:gd name="connsiteY1" fmla="*/ 0 h 359301"/>
                <a:gd name="connsiteX2" fmla="*/ 271533 w 318160"/>
                <a:gd name="connsiteY2" fmla="*/ 46627 h 359301"/>
                <a:gd name="connsiteX3" fmla="*/ 318160 w 318160"/>
                <a:gd name="connsiteY3" fmla="*/ 161823 h 359301"/>
                <a:gd name="connsiteX4" fmla="*/ 238621 w 318160"/>
                <a:gd name="connsiteY4" fmla="*/ 301704 h 359301"/>
                <a:gd name="connsiteX5" fmla="*/ 213936 w 318160"/>
                <a:gd name="connsiteY5" fmla="*/ 345588 h 359301"/>
                <a:gd name="connsiteX6" fmla="*/ 213936 w 318160"/>
                <a:gd name="connsiteY6" fmla="*/ 359302 h 359301"/>
                <a:gd name="connsiteX7" fmla="*/ 175536 w 318160"/>
                <a:gd name="connsiteY7" fmla="*/ 359302 h 359301"/>
                <a:gd name="connsiteX8" fmla="*/ 175536 w 318160"/>
                <a:gd name="connsiteY8" fmla="*/ 249591 h 359301"/>
                <a:gd name="connsiteX9" fmla="*/ 194736 w 318160"/>
                <a:gd name="connsiteY9" fmla="*/ 249591 h 359301"/>
                <a:gd name="connsiteX10" fmla="*/ 211193 w 318160"/>
                <a:gd name="connsiteY10" fmla="*/ 233135 h 359301"/>
                <a:gd name="connsiteX11" fmla="*/ 194736 w 318160"/>
                <a:gd name="connsiteY11" fmla="*/ 216678 h 359301"/>
                <a:gd name="connsiteX12" fmla="*/ 123425 w 318160"/>
                <a:gd name="connsiteY12" fmla="*/ 216678 h 359301"/>
                <a:gd name="connsiteX13" fmla="*/ 106967 w 318160"/>
                <a:gd name="connsiteY13" fmla="*/ 233135 h 359301"/>
                <a:gd name="connsiteX14" fmla="*/ 123425 w 318160"/>
                <a:gd name="connsiteY14" fmla="*/ 249591 h 359301"/>
                <a:gd name="connsiteX15" fmla="*/ 142624 w 318160"/>
                <a:gd name="connsiteY15" fmla="*/ 249591 h 359301"/>
                <a:gd name="connsiteX16" fmla="*/ 142624 w 318160"/>
                <a:gd name="connsiteY16" fmla="*/ 359302 h 359301"/>
                <a:gd name="connsiteX17" fmla="*/ 104225 w 318160"/>
                <a:gd name="connsiteY17" fmla="*/ 359302 h 359301"/>
                <a:gd name="connsiteX18" fmla="*/ 104225 w 318160"/>
                <a:gd name="connsiteY18" fmla="*/ 345588 h 359301"/>
                <a:gd name="connsiteX19" fmla="*/ 79539 w 318160"/>
                <a:gd name="connsiteY19" fmla="*/ 301704 h 359301"/>
                <a:gd name="connsiteX20" fmla="*/ 0 w 318160"/>
                <a:gd name="connsiteY20" fmla="*/ 161823 h 359301"/>
                <a:gd name="connsiteX21" fmla="*/ 19200 w 318160"/>
                <a:gd name="connsiteY21" fmla="*/ 85026 h 35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8160" h="359301">
                  <a:moveTo>
                    <a:pt x="54855" y="38399"/>
                  </a:moveTo>
                  <a:cubicBezTo>
                    <a:pt x="82283" y="13714"/>
                    <a:pt x="117939" y="2743"/>
                    <a:pt x="156338" y="0"/>
                  </a:cubicBezTo>
                  <a:cubicBezTo>
                    <a:pt x="200222" y="0"/>
                    <a:pt x="241363" y="16457"/>
                    <a:pt x="271533" y="46627"/>
                  </a:cubicBezTo>
                  <a:cubicBezTo>
                    <a:pt x="301704" y="76797"/>
                    <a:pt x="318160" y="117939"/>
                    <a:pt x="318160" y="161823"/>
                  </a:cubicBezTo>
                  <a:cubicBezTo>
                    <a:pt x="318160" y="219421"/>
                    <a:pt x="287991" y="271533"/>
                    <a:pt x="238621" y="301704"/>
                  </a:cubicBezTo>
                  <a:cubicBezTo>
                    <a:pt x="222163" y="309932"/>
                    <a:pt x="213936" y="329131"/>
                    <a:pt x="213936" y="345588"/>
                  </a:cubicBezTo>
                  <a:lnTo>
                    <a:pt x="213936" y="359302"/>
                  </a:lnTo>
                  <a:lnTo>
                    <a:pt x="175536" y="359302"/>
                  </a:lnTo>
                  <a:lnTo>
                    <a:pt x="175536" y="249591"/>
                  </a:lnTo>
                  <a:lnTo>
                    <a:pt x="194736" y="249591"/>
                  </a:lnTo>
                  <a:cubicBezTo>
                    <a:pt x="202964" y="249591"/>
                    <a:pt x="211193" y="241363"/>
                    <a:pt x="211193" y="233135"/>
                  </a:cubicBezTo>
                  <a:cubicBezTo>
                    <a:pt x="211193" y="224906"/>
                    <a:pt x="202964" y="216678"/>
                    <a:pt x="194736" y="216678"/>
                  </a:cubicBezTo>
                  <a:lnTo>
                    <a:pt x="123425" y="216678"/>
                  </a:lnTo>
                  <a:cubicBezTo>
                    <a:pt x="115197" y="216678"/>
                    <a:pt x="106967" y="224906"/>
                    <a:pt x="106967" y="233135"/>
                  </a:cubicBezTo>
                  <a:cubicBezTo>
                    <a:pt x="106967" y="241363"/>
                    <a:pt x="115197" y="249591"/>
                    <a:pt x="123425" y="249591"/>
                  </a:cubicBezTo>
                  <a:lnTo>
                    <a:pt x="142624" y="249591"/>
                  </a:lnTo>
                  <a:lnTo>
                    <a:pt x="142624" y="359302"/>
                  </a:lnTo>
                  <a:lnTo>
                    <a:pt x="104225" y="359302"/>
                  </a:lnTo>
                  <a:lnTo>
                    <a:pt x="104225" y="345588"/>
                  </a:lnTo>
                  <a:cubicBezTo>
                    <a:pt x="104225" y="326389"/>
                    <a:pt x="93253" y="309932"/>
                    <a:pt x="79539" y="301704"/>
                  </a:cubicBezTo>
                  <a:cubicBezTo>
                    <a:pt x="30170" y="274276"/>
                    <a:pt x="0" y="219421"/>
                    <a:pt x="0" y="161823"/>
                  </a:cubicBezTo>
                  <a:cubicBezTo>
                    <a:pt x="0" y="134395"/>
                    <a:pt x="5486" y="106968"/>
                    <a:pt x="19200" y="85026"/>
                  </a:cubicBezTo>
                </a:path>
              </a:pathLst>
            </a:custGeom>
            <a:solidFill>
              <a:srgbClr val="7ABB57"/>
            </a:solidFill>
            <a:ln w="27426" cap="flat">
              <a:noFill/>
              <a:prstDash val="solid"/>
              <a:miter/>
            </a:ln>
          </p:spPr>
          <p:txBody>
            <a:bodyPr rtlCol="0" anchor="ctr"/>
            <a:lstStyle/>
            <a:p>
              <a:endParaRPr lang="en-US" dirty="0"/>
            </a:p>
          </p:txBody>
        </p:sp>
        <p:grpSp>
          <p:nvGrpSpPr>
            <p:cNvPr id="11" name="Graphic 3">
              <a:extLst>
                <a:ext uri="{FF2B5EF4-FFF2-40B4-BE49-F238E27FC236}">
                  <a16:creationId xmlns:a16="http://schemas.microsoft.com/office/drawing/2014/main" id="{1D2500A4-BCC6-C0EA-A850-CC0DAEC61ABE}"/>
                </a:ext>
              </a:extLst>
            </p:cNvPr>
            <p:cNvGrpSpPr/>
            <p:nvPr/>
          </p:nvGrpSpPr>
          <p:grpSpPr>
            <a:xfrm>
              <a:off x="10620068" y="399814"/>
              <a:ext cx="1088878" cy="1091730"/>
              <a:chOff x="10620068" y="399814"/>
              <a:chExt cx="1088878" cy="1091730"/>
            </a:xfrm>
            <a:grpFill/>
          </p:grpSpPr>
          <p:sp>
            <p:nvSpPr>
              <p:cNvPr id="12" name="Freeform 11">
                <a:extLst>
                  <a:ext uri="{FF2B5EF4-FFF2-40B4-BE49-F238E27FC236}">
                    <a16:creationId xmlns:a16="http://schemas.microsoft.com/office/drawing/2014/main" id="{59BB6FDB-6E56-A659-3897-7B0C2C66328E}"/>
                  </a:ext>
                </a:extLst>
              </p:cNvPr>
              <p:cNvSpPr/>
              <p:nvPr/>
            </p:nvSpPr>
            <p:spPr>
              <a:xfrm>
                <a:off x="10847718" y="893622"/>
                <a:ext cx="32913" cy="49369"/>
              </a:xfrm>
              <a:custGeom>
                <a:avLst/>
                <a:gdLst>
                  <a:gd name="connsiteX0" fmla="*/ 16456 w 32913"/>
                  <a:gd name="connsiteY0" fmla="*/ 0 h 49369"/>
                  <a:gd name="connsiteX1" fmla="*/ 0 w 32913"/>
                  <a:gd name="connsiteY1" fmla="*/ 16457 h 49369"/>
                  <a:gd name="connsiteX2" fmla="*/ 0 w 32913"/>
                  <a:gd name="connsiteY2" fmla="*/ 32913 h 49369"/>
                  <a:gd name="connsiteX3" fmla="*/ 16456 w 32913"/>
                  <a:gd name="connsiteY3" fmla="*/ 49370 h 49369"/>
                  <a:gd name="connsiteX4" fmla="*/ 32914 w 32913"/>
                  <a:gd name="connsiteY4" fmla="*/ 32913 h 49369"/>
                  <a:gd name="connsiteX5" fmla="*/ 32914 w 32913"/>
                  <a:gd name="connsiteY5" fmla="*/ 16457 h 49369"/>
                  <a:gd name="connsiteX6" fmla="*/ 16456 w 32913"/>
                  <a:gd name="connsiteY6" fmla="*/ 0 h 4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49369">
                    <a:moveTo>
                      <a:pt x="16456" y="0"/>
                    </a:moveTo>
                    <a:cubicBezTo>
                      <a:pt x="8228" y="0"/>
                      <a:pt x="0" y="8228"/>
                      <a:pt x="0" y="16457"/>
                    </a:cubicBezTo>
                    <a:lnTo>
                      <a:pt x="0" y="32913"/>
                    </a:lnTo>
                    <a:cubicBezTo>
                      <a:pt x="0" y="41141"/>
                      <a:pt x="8228" y="49370"/>
                      <a:pt x="16456" y="49370"/>
                    </a:cubicBezTo>
                    <a:cubicBezTo>
                      <a:pt x="24686" y="49370"/>
                      <a:pt x="32914" y="41141"/>
                      <a:pt x="32914" y="32913"/>
                    </a:cubicBezTo>
                    <a:lnTo>
                      <a:pt x="32914" y="16457"/>
                    </a:lnTo>
                    <a:cubicBezTo>
                      <a:pt x="32914" y="8228"/>
                      <a:pt x="24686" y="0"/>
                      <a:pt x="16456" y="0"/>
                    </a:cubicBezTo>
                    <a:close/>
                  </a:path>
                </a:pathLst>
              </a:custGeom>
              <a:grpFill/>
              <a:ln w="27426"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81109AF3-028F-FC67-FD3C-5318D0281AE3}"/>
                  </a:ext>
                </a:extLst>
              </p:cNvPr>
              <p:cNvSpPr/>
              <p:nvPr/>
            </p:nvSpPr>
            <p:spPr>
              <a:xfrm>
                <a:off x="10987598" y="893622"/>
                <a:ext cx="32913" cy="49369"/>
              </a:xfrm>
              <a:custGeom>
                <a:avLst/>
                <a:gdLst>
                  <a:gd name="connsiteX0" fmla="*/ 16458 w 32913"/>
                  <a:gd name="connsiteY0" fmla="*/ 49370 h 49369"/>
                  <a:gd name="connsiteX1" fmla="*/ 32914 w 32913"/>
                  <a:gd name="connsiteY1" fmla="*/ 32913 h 49369"/>
                  <a:gd name="connsiteX2" fmla="*/ 32914 w 32913"/>
                  <a:gd name="connsiteY2" fmla="*/ 16457 h 49369"/>
                  <a:gd name="connsiteX3" fmla="*/ 16458 w 32913"/>
                  <a:gd name="connsiteY3" fmla="*/ 0 h 49369"/>
                  <a:gd name="connsiteX4" fmla="*/ 0 w 32913"/>
                  <a:gd name="connsiteY4" fmla="*/ 16457 h 49369"/>
                  <a:gd name="connsiteX5" fmla="*/ 0 w 32913"/>
                  <a:gd name="connsiteY5" fmla="*/ 32913 h 49369"/>
                  <a:gd name="connsiteX6" fmla="*/ 16458 w 32913"/>
                  <a:gd name="connsiteY6" fmla="*/ 49370 h 4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49369">
                    <a:moveTo>
                      <a:pt x="16458" y="49370"/>
                    </a:moveTo>
                    <a:cubicBezTo>
                      <a:pt x="24686" y="49370"/>
                      <a:pt x="32914" y="41141"/>
                      <a:pt x="32914" y="32913"/>
                    </a:cubicBezTo>
                    <a:lnTo>
                      <a:pt x="32914" y="16457"/>
                    </a:lnTo>
                    <a:cubicBezTo>
                      <a:pt x="32914" y="8228"/>
                      <a:pt x="24686" y="0"/>
                      <a:pt x="16458" y="0"/>
                    </a:cubicBezTo>
                    <a:cubicBezTo>
                      <a:pt x="8230" y="0"/>
                      <a:pt x="0" y="8228"/>
                      <a:pt x="0" y="16457"/>
                    </a:cubicBezTo>
                    <a:lnTo>
                      <a:pt x="0" y="32913"/>
                    </a:lnTo>
                    <a:cubicBezTo>
                      <a:pt x="0" y="43884"/>
                      <a:pt x="8230" y="49370"/>
                      <a:pt x="16458" y="49370"/>
                    </a:cubicBezTo>
                    <a:close/>
                  </a:path>
                </a:pathLst>
              </a:custGeom>
              <a:grpFill/>
              <a:ln w="27426"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DDB4A2B3-2C66-1E18-B2A8-9E3D871FE366}"/>
                  </a:ext>
                </a:extLst>
              </p:cNvPr>
              <p:cNvSpPr/>
              <p:nvPr/>
            </p:nvSpPr>
            <p:spPr>
              <a:xfrm>
                <a:off x="10888748" y="981279"/>
                <a:ext cx="93476" cy="49480"/>
              </a:xfrm>
              <a:custGeom>
                <a:avLst/>
                <a:gdLst>
                  <a:gd name="connsiteX0" fmla="*/ 90622 w 93476"/>
                  <a:gd name="connsiteY0" fmla="*/ 24796 h 49480"/>
                  <a:gd name="connsiteX1" fmla="*/ 85136 w 93476"/>
                  <a:gd name="connsiteY1" fmla="*/ 2854 h 49480"/>
                  <a:gd name="connsiteX2" fmla="*/ 63194 w 93476"/>
                  <a:gd name="connsiteY2" fmla="*/ 8339 h 49480"/>
                  <a:gd name="connsiteX3" fmla="*/ 46738 w 93476"/>
                  <a:gd name="connsiteY3" fmla="*/ 19311 h 49480"/>
                  <a:gd name="connsiteX4" fmla="*/ 30281 w 93476"/>
                  <a:gd name="connsiteY4" fmla="*/ 8339 h 49480"/>
                  <a:gd name="connsiteX5" fmla="*/ 8339 w 93476"/>
                  <a:gd name="connsiteY5" fmla="*/ 2854 h 49480"/>
                  <a:gd name="connsiteX6" fmla="*/ 2853 w 93476"/>
                  <a:gd name="connsiteY6" fmla="*/ 24796 h 49480"/>
                  <a:gd name="connsiteX7" fmla="*/ 46738 w 93476"/>
                  <a:gd name="connsiteY7" fmla="*/ 49481 h 49480"/>
                  <a:gd name="connsiteX8" fmla="*/ 90622 w 93476"/>
                  <a:gd name="connsiteY8" fmla="*/ 24796 h 4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49480">
                    <a:moveTo>
                      <a:pt x="90622" y="24796"/>
                    </a:moveTo>
                    <a:cubicBezTo>
                      <a:pt x="96108" y="16568"/>
                      <a:pt x="93366" y="8339"/>
                      <a:pt x="85136" y="2854"/>
                    </a:cubicBezTo>
                    <a:cubicBezTo>
                      <a:pt x="76908" y="-2632"/>
                      <a:pt x="68680" y="111"/>
                      <a:pt x="63194" y="8339"/>
                    </a:cubicBezTo>
                    <a:cubicBezTo>
                      <a:pt x="60452" y="13825"/>
                      <a:pt x="52224" y="19311"/>
                      <a:pt x="46738" y="19311"/>
                    </a:cubicBezTo>
                    <a:cubicBezTo>
                      <a:pt x="41253" y="19311"/>
                      <a:pt x="33025" y="16568"/>
                      <a:pt x="30281" y="8339"/>
                    </a:cubicBezTo>
                    <a:cubicBezTo>
                      <a:pt x="24797" y="111"/>
                      <a:pt x="16567" y="-2632"/>
                      <a:pt x="8339" y="2854"/>
                    </a:cubicBezTo>
                    <a:cubicBezTo>
                      <a:pt x="111" y="8339"/>
                      <a:pt x="-2631" y="16568"/>
                      <a:pt x="2853" y="24796"/>
                    </a:cubicBezTo>
                    <a:cubicBezTo>
                      <a:pt x="11083" y="41253"/>
                      <a:pt x="30281" y="49481"/>
                      <a:pt x="46738" y="49481"/>
                    </a:cubicBezTo>
                    <a:cubicBezTo>
                      <a:pt x="63194" y="49481"/>
                      <a:pt x="79652" y="41253"/>
                      <a:pt x="90622" y="24796"/>
                    </a:cubicBezTo>
                    <a:close/>
                  </a:path>
                </a:pathLst>
              </a:custGeom>
              <a:grpFill/>
              <a:ln w="27426"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FE4CC4C1-BC1E-71FD-FD11-326463C9EA58}"/>
                  </a:ext>
                </a:extLst>
              </p:cNvPr>
              <p:cNvSpPr/>
              <p:nvPr/>
            </p:nvSpPr>
            <p:spPr>
              <a:xfrm>
                <a:off x="10620068" y="611117"/>
                <a:ext cx="625430" cy="880426"/>
              </a:xfrm>
              <a:custGeom>
                <a:avLst/>
                <a:gdLst>
                  <a:gd name="connsiteX0" fmla="*/ 471756 w 625430"/>
                  <a:gd name="connsiteY0" fmla="*/ 600665 h 880426"/>
                  <a:gd name="connsiteX1" fmla="*/ 416901 w 625430"/>
                  <a:gd name="connsiteY1" fmla="*/ 600665 h 880426"/>
                  <a:gd name="connsiteX2" fmla="*/ 416901 w 625430"/>
                  <a:gd name="connsiteY2" fmla="*/ 532096 h 880426"/>
                  <a:gd name="connsiteX3" fmla="*/ 504668 w 625430"/>
                  <a:gd name="connsiteY3" fmla="*/ 386729 h 880426"/>
                  <a:gd name="connsiteX4" fmla="*/ 523868 w 625430"/>
                  <a:gd name="connsiteY4" fmla="*/ 386729 h 880426"/>
                  <a:gd name="connsiteX5" fmla="*/ 575981 w 625430"/>
                  <a:gd name="connsiteY5" fmla="*/ 334617 h 880426"/>
                  <a:gd name="connsiteX6" fmla="*/ 575981 w 625430"/>
                  <a:gd name="connsiteY6" fmla="*/ 263305 h 880426"/>
                  <a:gd name="connsiteX7" fmla="*/ 540326 w 625430"/>
                  <a:gd name="connsiteY7" fmla="*/ 213936 h 880426"/>
                  <a:gd name="connsiteX8" fmla="*/ 540326 w 625430"/>
                  <a:gd name="connsiteY8" fmla="*/ 156338 h 880426"/>
                  <a:gd name="connsiteX9" fmla="*/ 383987 w 625430"/>
                  <a:gd name="connsiteY9" fmla="*/ 0 h 880426"/>
                  <a:gd name="connsiteX10" fmla="*/ 244105 w 625430"/>
                  <a:gd name="connsiteY10" fmla="*/ 0 h 880426"/>
                  <a:gd name="connsiteX11" fmla="*/ 87769 w 625430"/>
                  <a:gd name="connsiteY11" fmla="*/ 156338 h 880426"/>
                  <a:gd name="connsiteX12" fmla="*/ 87769 w 625430"/>
                  <a:gd name="connsiteY12" fmla="*/ 213936 h 880426"/>
                  <a:gd name="connsiteX13" fmla="*/ 52112 w 625430"/>
                  <a:gd name="connsiteY13" fmla="*/ 263305 h 880426"/>
                  <a:gd name="connsiteX14" fmla="*/ 52112 w 625430"/>
                  <a:gd name="connsiteY14" fmla="*/ 334617 h 880426"/>
                  <a:gd name="connsiteX15" fmla="*/ 104225 w 625430"/>
                  <a:gd name="connsiteY15" fmla="*/ 386729 h 880426"/>
                  <a:gd name="connsiteX16" fmla="*/ 123425 w 625430"/>
                  <a:gd name="connsiteY16" fmla="*/ 386729 h 880426"/>
                  <a:gd name="connsiteX17" fmla="*/ 211193 w 625430"/>
                  <a:gd name="connsiteY17" fmla="*/ 532096 h 880426"/>
                  <a:gd name="connsiteX18" fmla="*/ 211193 w 625430"/>
                  <a:gd name="connsiteY18" fmla="*/ 600665 h 880426"/>
                  <a:gd name="connsiteX19" fmla="*/ 156338 w 625430"/>
                  <a:gd name="connsiteY19" fmla="*/ 600665 h 880426"/>
                  <a:gd name="connsiteX20" fmla="*/ 0 w 625430"/>
                  <a:gd name="connsiteY20" fmla="*/ 757002 h 880426"/>
                  <a:gd name="connsiteX21" fmla="*/ 0 w 625430"/>
                  <a:gd name="connsiteY21" fmla="*/ 828314 h 880426"/>
                  <a:gd name="connsiteX22" fmla="*/ 52112 w 625430"/>
                  <a:gd name="connsiteY22" fmla="*/ 880427 h 880426"/>
                  <a:gd name="connsiteX23" fmla="*/ 109711 w 625430"/>
                  <a:gd name="connsiteY23" fmla="*/ 880427 h 880426"/>
                  <a:gd name="connsiteX24" fmla="*/ 126167 w 625430"/>
                  <a:gd name="connsiteY24" fmla="*/ 863970 h 880426"/>
                  <a:gd name="connsiteX25" fmla="*/ 109711 w 625430"/>
                  <a:gd name="connsiteY25" fmla="*/ 847514 h 880426"/>
                  <a:gd name="connsiteX26" fmla="*/ 49369 w 625430"/>
                  <a:gd name="connsiteY26" fmla="*/ 847514 h 880426"/>
                  <a:gd name="connsiteX27" fmla="*/ 30170 w 625430"/>
                  <a:gd name="connsiteY27" fmla="*/ 828314 h 880426"/>
                  <a:gd name="connsiteX28" fmla="*/ 30170 w 625430"/>
                  <a:gd name="connsiteY28" fmla="*/ 757002 h 880426"/>
                  <a:gd name="connsiteX29" fmla="*/ 156338 w 625430"/>
                  <a:gd name="connsiteY29" fmla="*/ 630835 h 880426"/>
                  <a:gd name="connsiteX30" fmla="*/ 189250 w 625430"/>
                  <a:gd name="connsiteY30" fmla="*/ 630835 h 880426"/>
                  <a:gd name="connsiteX31" fmla="*/ 156338 w 625430"/>
                  <a:gd name="connsiteY31" fmla="*/ 666491 h 880426"/>
                  <a:gd name="connsiteX32" fmla="*/ 148108 w 625430"/>
                  <a:gd name="connsiteY32" fmla="*/ 693919 h 880426"/>
                  <a:gd name="connsiteX33" fmla="*/ 161822 w 625430"/>
                  <a:gd name="connsiteY33" fmla="*/ 718604 h 880426"/>
                  <a:gd name="connsiteX34" fmla="*/ 304447 w 625430"/>
                  <a:gd name="connsiteY34" fmla="*/ 811858 h 880426"/>
                  <a:gd name="connsiteX35" fmla="*/ 312674 w 625430"/>
                  <a:gd name="connsiteY35" fmla="*/ 814601 h 880426"/>
                  <a:gd name="connsiteX36" fmla="*/ 320904 w 625430"/>
                  <a:gd name="connsiteY36" fmla="*/ 811858 h 880426"/>
                  <a:gd name="connsiteX37" fmla="*/ 320904 w 625430"/>
                  <a:gd name="connsiteY37" fmla="*/ 811858 h 880426"/>
                  <a:gd name="connsiteX38" fmla="*/ 320904 w 625430"/>
                  <a:gd name="connsiteY38" fmla="*/ 811858 h 880426"/>
                  <a:gd name="connsiteX39" fmla="*/ 320904 w 625430"/>
                  <a:gd name="connsiteY39" fmla="*/ 811858 h 880426"/>
                  <a:gd name="connsiteX40" fmla="*/ 460785 w 625430"/>
                  <a:gd name="connsiteY40" fmla="*/ 718604 h 880426"/>
                  <a:gd name="connsiteX41" fmla="*/ 474498 w 625430"/>
                  <a:gd name="connsiteY41" fmla="*/ 693919 h 880426"/>
                  <a:gd name="connsiteX42" fmla="*/ 466270 w 625430"/>
                  <a:gd name="connsiteY42" fmla="*/ 666491 h 880426"/>
                  <a:gd name="connsiteX43" fmla="*/ 433357 w 625430"/>
                  <a:gd name="connsiteY43" fmla="*/ 630835 h 880426"/>
                  <a:gd name="connsiteX44" fmla="*/ 466270 w 625430"/>
                  <a:gd name="connsiteY44" fmla="*/ 630835 h 880426"/>
                  <a:gd name="connsiteX45" fmla="*/ 592437 w 625430"/>
                  <a:gd name="connsiteY45" fmla="*/ 757002 h 880426"/>
                  <a:gd name="connsiteX46" fmla="*/ 592437 w 625430"/>
                  <a:gd name="connsiteY46" fmla="*/ 828314 h 880426"/>
                  <a:gd name="connsiteX47" fmla="*/ 573237 w 625430"/>
                  <a:gd name="connsiteY47" fmla="*/ 847514 h 880426"/>
                  <a:gd name="connsiteX48" fmla="*/ 167308 w 625430"/>
                  <a:gd name="connsiteY48" fmla="*/ 847514 h 880426"/>
                  <a:gd name="connsiteX49" fmla="*/ 150852 w 625430"/>
                  <a:gd name="connsiteY49" fmla="*/ 863970 h 880426"/>
                  <a:gd name="connsiteX50" fmla="*/ 167308 w 625430"/>
                  <a:gd name="connsiteY50" fmla="*/ 880427 h 880426"/>
                  <a:gd name="connsiteX51" fmla="*/ 573237 w 625430"/>
                  <a:gd name="connsiteY51" fmla="*/ 880427 h 880426"/>
                  <a:gd name="connsiteX52" fmla="*/ 625351 w 625430"/>
                  <a:gd name="connsiteY52" fmla="*/ 828314 h 880426"/>
                  <a:gd name="connsiteX53" fmla="*/ 625351 w 625430"/>
                  <a:gd name="connsiteY53" fmla="*/ 757002 h 880426"/>
                  <a:gd name="connsiteX54" fmla="*/ 471756 w 625430"/>
                  <a:gd name="connsiteY54" fmla="*/ 600665 h 880426"/>
                  <a:gd name="connsiteX55" fmla="*/ 471756 w 625430"/>
                  <a:gd name="connsiteY55" fmla="*/ 600665 h 880426"/>
                  <a:gd name="connsiteX56" fmla="*/ 545810 w 625430"/>
                  <a:gd name="connsiteY56" fmla="*/ 334617 h 880426"/>
                  <a:gd name="connsiteX57" fmla="*/ 526612 w 625430"/>
                  <a:gd name="connsiteY57" fmla="*/ 353816 h 880426"/>
                  <a:gd name="connsiteX58" fmla="*/ 507412 w 625430"/>
                  <a:gd name="connsiteY58" fmla="*/ 353816 h 880426"/>
                  <a:gd name="connsiteX59" fmla="*/ 507412 w 625430"/>
                  <a:gd name="connsiteY59" fmla="*/ 244106 h 880426"/>
                  <a:gd name="connsiteX60" fmla="*/ 526612 w 625430"/>
                  <a:gd name="connsiteY60" fmla="*/ 244106 h 880426"/>
                  <a:gd name="connsiteX61" fmla="*/ 545810 w 625430"/>
                  <a:gd name="connsiteY61" fmla="*/ 263305 h 880426"/>
                  <a:gd name="connsiteX62" fmla="*/ 545810 w 625430"/>
                  <a:gd name="connsiteY62" fmla="*/ 334617 h 880426"/>
                  <a:gd name="connsiteX63" fmla="*/ 244105 w 625430"/>
                  <a:gd name="connsiteY63" fmla="*/ 32913 h 880426"/>
                  <a:gd name="connsiteX64" fmla="*/ 383987 w 625430"/>
                  <a:gd name="connsiteY64" fmla="*/ 32913 h 880426"/>
                  <a:gd name="connsiteX65" fmla="*/ 510154 w 625430"/>
                  <a:gd name="connsiteY65" fmla="*/ 159080 h 880426"/>
                  <a:gd name="connsiteX66" fmla="*/ 510154 w 625430"/>
                  <a:gd name="connsiteY66" fmla="*/ 213936 h 880426"/>
                  <a:gd name="connsiteX67" fmla="*/ 455299 w 625430"/>
                  <a:gd name="connsiteY67" fmla="*/ 213936 h 880426"/>
                  <a:gd name="connsiteX68" fmla="*/ 400443 w 625430"/>
                  <a:gd name="connsiteY68" fmla="*/ 161823 h 880426"/>
                  <a:gd name="connsiteX69" fmla="*/ 405929 w 625430"/>
                  <a:gd name="connsiteY69" fmla="*/ 123424 h 880426"/>
                  <a:gd name="connsiteX70" fmla="*/ 389473 w 625430"/>
                  <a:gd name="connsiteY70" fmla="*/ 106968 h 880426"/>
                  <a:gd name="connsiteX71" fmla="*/ 373016 w 625430"/>
                  <a:gd name="connsiteY71" fmla="*/ 123424 h 880426"/>
                  <a:gd name="connsiteX72" fmla="*/ 282505 w 625430"/>
                  <a:gd name="connsiteY72" fmla="*/ 213936 h 880426"/>
                  <a:gd name="connsiteX73" fmla="*/ 115197 w 625430"/>
                  <a:gd name="connsiteY73" fmla="*/ 213936 h 880426"/>
                  <a:gd name="connsiteX74" fmla="*/ 115197 w 625430"/>
                  <a:gd name="connsiteY74" fmla="*/ 159080 h 880426"/>
                  <a:gd name="connsiteX75" fmla="*/ 244105 w 625430"/>
                  <a:gd name="connsiteY75" fmla="*/ 32913 h 880426"/>
                  <a:gd name="connsiteX76" fmla="*/ 82283 w 625430"/>
                  <a:gd name="connsiteY76" fmla="*/ 334617 h 880426"/>
                  <a:gd name="connsiteX77" fmla="*/ 82283 w 625430"/>
                  <a:gd name="connsiteY77" fmla="*/ 263305 h 880426"/>
                  <a:gd name="connsiteX78" fmla="*/ 101483 w 625430"/>
                  <a:gd name="connsiteY78" fmla="*/ 244106 h 880426"/>
                  <a:gd name="connsiteX79" fmla="*/ 120681 w 625430"/>
                  <a:gd name="connsiteY79" fmla="*/ 244106 h 880426"/>
                  <a:gd name="connsiteX80" fmla="*/ 120681 w 625430"/>
                  <a:gd name="connsiteY80" fmla="*/ 353816 h 880426"/>
                  <a:gd name="connsiteX81" fmla="*/ 101483 w 625430"/>
                  <a:gd name="connsiteY81" fmla="*/ 353816 h 880426"/>
                  <a:gd name="connsiteX82" fmla="*/ 82283 w 625430"/>
                  <a:gd name="connsiteY82" fmla="*/ 334617 h 880426"/>
                  <a:gd name="connsiteX83" fmla="*/ 153594 w 625430"/>
                  <a:gd name="connsiteY83" fmla="*/ 370273 h 880426"/>
                  <a:gd name="connsiteX84" fmla="*/ 153594 w 625430"/>
                  <a:gd name="connsiteY84" fmla="*/ 244106 h 880426"/>
                  <a:gd name="connsiteX85" fmla="*/ 285247 w 625430"/>
                  <a:gd name="connsiteY85" fmla="*/ 244106 h 880426"/>
                  <a:gd name="connsiteX86" fmla="*/ 378502 w 625430"/>
                  <a:gd name="connsiteY86" fmla="*/ 200222 h 880426"/>
                  <a:gd name="connsiteX87" fmla="*/ 455299 w 625430"/>
                  <a:gd name="connsiteY87" fmla="*/ 244106 h 880426"/>
                  <a:gd name="connsiteX88" fmla="*/ 474498 w 625430"/>
                  <a:gd name="connsiteY88" fmla="*/ 244106 h 880426"/>
                  <a:gd name="connsiteX89" fmla="*/ 474498 w 625430"/>
                  <a:gd name="connsiteY89" fmla="*/ 370273 h 880426"/>
                  <a:gd name="connsiteX90" fmla="*/ 474498 w 625430"/>
                  <a:gd name="connsiteY90" fmla="*/ 370273 h 880426"/>
                  <a:gd name="connsiteX91" fmla="*/ 315418 w 625430"/>
                  <a:gd name="connsiteY91" fmla="*/ 529353 h 880426"/>
                  <a:gd name="connsiteX92" fmla="*/ 153594 w 625430"/>
                  <a:gd name="connsiteY92" fmla="*/ 370273 h 880426"/>
                  <a:gd name="connsiteX93" fmla="*/ 153594 w 625430"/>
                  <a:gd name="connsiteY93" fmla="*/ 370273 h 880426"/>
                  <a:gd name="connsiteX94" fmla="*/ 315418 w 625430"/>
                  <a:gd name="connsiteY94" fmla="*/ 562266 h 880426"/>
                  <a:gd name="connsiteX95" fmla="*/ 386730 w 625430"/>
                  <a:gd name="connsiteY95" fmla="*/ 548552 h 880426"/>
                  <a:gd name="connsiteX96" fmla="*/ 386730 w 625430"/>
                  <a:gd name="connsiteY96" fmla="*/ 614379 h 880426"/>
                  <a:gd name="connsiteX97" fmla="*/ 373016 w 625430"/>
                  <a:gd name="connsiteY97" fmla="*/ 644549 h 880426"/>
                  <a:gd name="connsiteX98" fmla="*/ 257819 w 625430"/>
                  <a:gd name="connsiteY98" fmla="*/ 644549 h 880426"/>
                  <a:gd name="connsiteX99" fmla="*/ 244105 w 625430"/>
                  <a:gd name="connsiteY99" fmla="*/ 614379 h 880426"/>
                  <a:gd name="connsiteX100" fmla="*/ 244105 w 625430"/>
                  <a:gd name="connsiteY100" fmla="*/ 548552 h 880426"/>
                  <a:gd name="connsiteX101" fmla="*/ 315418 w 625430"/>
                  <a:gd name="connsiteY101" fmla="*/ 562266 h 880426"/>
                  <a:gd name="connsiteX102" fmla="*/ 315418 w 625430"/>
                  <a:gd name="connsiteY102" fmla="*/ 562266 h 880426"/>
                  <a:gd name="connsiteX103" fmla="*/ 356560 w 625430"/>
                  <a:gd name="connsiteY103" fmla="*/ 674719 h 880426"/>
                  <a:gd name="connsiteX104" fmla="*/ 315418 w 625430"/>
                  <a:gd name="connsiteY104" fmla="*/ 762488 h 880426"/>
                  <a:gd name="connsiteX105" fmla="*/ 271533 w 625430"/>
                  <a:gd name="connsiteY105" fmla="*/ 674719 h 880426"/>
                  <a:gd name="connsiteX106" fmla="*/ 356560 w 625430"/>
                  <a:gd name="connsiteY106" fmla="*/ 674719 h 880426"/>
                  <a:gd name="connsiteX107" fmla="*/ 181022 w 625430"/>
                  <a:gd name="connsiteY107" fmla="*/ 691176 h 880426"/>
                  <a:gd name="connsiteX108" fmla="*/ 181022 w 625430"/>
                  <a:gd name="connsiteY108" fmla="*/ 691176 h 880426"/>
                  <a:gd name="connsiteX109" fmla="*/ 222163 w 625430"/>
                  <a:gd name="connsiteY109" fmla="*/ 644549 h 880426"/>
                  <a:gd name="connsiteX110" fmla="*/ 274277 w 625430"/>
                  <a:gd name="connsiteY110" fmla="*/ 754260 h 880426"/>
                  <a:gd name="connsiteX111" fmla="*/ 181022 w 625430"/>
                  <a:gd name="connsiteY111" fmla="*/ 691176 h 880426"/>
                  <a:gd name="connsiteX112" fmla="*/ 181022 w 625430"/>
                  <a:gd name="connsiteY112" fmla="*/ 691176 h 880426"/>
                  <a:gd name="connsiteX113" fmla="*/ 181022 w 625430"/>
                  <a:gd name="connsiteY113" fmla="*/ 691176 h 880426"/>
                  <a:gd name="connsiteX114" fmla="*/ 447071 w 625430"/>
                  <a:gd name="connsiteY114" fmla="*/ 691176 h 880426"/>
                  <a:gd name="connsiteX115" fmla="*/ 447071 w 625430"/>
                  <a:gd name="connsiteY115" fmla="*/ 691176 h 880426"/>
                  <a:gd name="connsiteX116" fmla="*/ 353816 w 625430"/>
                  <a:gd name="connsiteY116" fmla="*/ 754260 h 880426"/>
                  <a:gd name="connsiteX117" fmla="*/ 405929 w 625430"/>
                  <a:gd name="connsiteY117" fmla="*/ 644549 h 880426"/>
                  <a:gd name="connsiteX118" fmla="*/ 447071 w 625430"/>
                  <a:gd name="connsiteY118" fmla="*/ 691176 h 880426"/>
                  <a:gd name="connsiteX119" fmla="*/ 447071 w 625430"/>
                  <a:gd name="connsiteY119" fmla="*/ 691176 h 880426"/>
                  <a:gd name="connsiteX120" fmla="*/ 447071 w 625430"/>
                  <a:gd name="connsiteY120" fmla="*/ 691176 h 88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25430" h="880426">
                    <a:moveTo>
                      <a:pt x="471756" y="600665"/>
                    </a:moveTo>
                    <a:lnTo>
                      <a:pt x="416901" y="600665"/>
                    </a:lnTo>
                    <a:lnTo>
                      <a:pt x="416901" y="532096"/>
                    </a:lnTo>
                    <a:cubicBezTo>
                      <a:pt x="466270" y="501926"/>
                      <a:pt x="499184" y="447070"/>
                      <a:pt x="504668" y="386729"/>
                    </a:cubicBezTo>
                    <a:lnTo>
                      <a:pt x="523868" y="386729"/>
                    </a:lnTo>
                    <a:cubicBezTo>
                      <a:pt x="551296" y="386729"/>
                      <a:pt x="575981" y="364787"/>
                      <a:pt x="575981" y="334617"/>
                    </a:cubicBezTo>
                    <a:lnTo>
                      <a:pt x="575981" y="263305"/>
                    </a:lnTo>
                    <a:cubicBezTo>
                      <a:pt x="575981" y="241363"/>
                      <a:pt x="562267" y="222164"/>
                      <a:pt x="540326" y="213936"/>
                    </a:cubicBezTo>
                    <a:lnTo>
                      <a:pt x="540326" y="156338"/>
                    </a:lnTo>
                    <a:cubicBezTo>
                      <a:pt x="540326" y="68569"/>
                      <a:pt x="469013" y="0"/>
                      <a:pt x="383987" y="0"/>
                    </a:cubicBezTo>
                    <a:lnTo>
                      <a:pt x="244105" y="0"/>
                    </a:lnTo>
                    <a:cubicBezTo>
                      <a:pt x="156338" y="0"/>
                      <a:pt x="87769" y="71312"/>
                      <a:pt x="87769" y="156338"/>
                    </a:cubicBezTo>
                    <a:lnTo>
                      <a:pt x="87769" y="213936"/>
                    </a:lnTo>
                    <a:cubicBezTo>
                      <a:pt x="68569" y="219421"/>
                      <a:pt x="52112" y="238620"/>
                      <a:pt x="52112" y="263305"/>
                    </a:cubicBezTo>
                    <a:lnTo>
                      <a:pt x="52112" y="334617"/>
                    </a:lnTo>
                    <a:cubicBezTo>
                      <a:pt x="52112" y="362045"/>
                      <a:pt x="74055" y="386729"/>
                      <a:pt x="104225" y="386729"/>
                    </a:cubicBezTo>
                    <a:lnTo>
                      <a:pt x="123425" y="386729"/>
                    </a:lnTo>
                    <a:cubicBezTo>
                      <a:pt x="128910" y="447070"/>
                      <a:pt x="161822" y="501926"/>
                      <a:pt x="211193" y="532096"/>
                    </a:cubicBezTo>
                    <a:lnTo>
                      <a:pt x="211193" y="600665"/>
                    </a:lnTo>
                    <a:lnTo>
                      <a:pt x="156338" y="600665"/>
                    </a:lnTo>
                    <a:cubicBezTo>
                      <a:pt x="68569" y="600665"/>
                      <a:pt x="0" y="671977"/>
                      <a:pt x="0" y="757002"/>
                    </a:cubicBezTo>
                    <a:lnTo>
                      <a:pt x="0" y="828314"/>
                    </a:lnTo>
                    <a:cubicBezTo>
                      <a:pt x="0" y="855742"/>
                      <a:pt x="21942" y="880427"/>
                      <a:pt x="52112" y="880427"/>
                    </a:cubicBezTo>
                    <a:lnTo>
                      <a:pt x="109711" y="880427"/>
                    </a:lnTo>
                    <a:cubicBezTo>
                      <a:pt x="117939" y="880427"/>
                      <a:pt x="126167" y="872198"/>
                      <a:pt x="126167" y="863970"/>
                    </a:cubicBezTo>
                    <a:cubicBezTo>
                      <a:pt x="126167" y="855742"/>
                      <a:pt x="117939" y="847514"/>
                      <a:pt x="109711" y="847514"/>
                    </a:cubicBezTo>
                    <a:lnTo>
                      <a:pt x="49369" y="847514"/>
                    </a:lnTo>
                    <a:cubicBezTo>
                      <a:pt x="38398" y="847514"/>
                      <a:pt x="30170" y="839285"/>
                      <a:pt x="30170" y="828314"/>
                    </a:cubicBezTo>
                    <a:lnTo>
                      <a:pt x="30170" y="757002"/>
                    </a:lnTo>
                    <a:cubicBezTo>
                      <a:pt x="30170" y="688433"/>
                      <a:pt x="85025" y="630835"/>
                      <a:pt x="156338" y="630835"/>
                    </a:cubicBezTo>
                    <a:lnTo>
                      <a:pt x="189250" y="630835"/>
                    </a:lnTo>
                    <a:lnTo>
                      <a:pt x="156338" y="666491"/>
                    </a:lnTo>
                    <a:cubicBezTo>
                      <a:pt x="150852" y="674719"/>
                      <a:pt x="145366" y="682948"/>
                      <a:pt x="148108" y="693919"/>
                    </a:cubicBezTo>
                    <a:cubicBezTo>
                      <a:pt x="148108" y="704890"/>
                      <a:pt x="153594" y="713118"/>
                      <a:pt x="161822" y="718604"/>
                    </a:cubicBezTo>
                    <a:lnTo>
                      <a:pt x="304447" y="811858"/>
                    </a:lnTo>
                    <a:cubicBezTo>
                      <a:pt x="307190" y="814601"/>
                      <a:pt x="309932" y="814601"/>
                      <a:pt x="312674" y="814601"/>
                    </a:cubicBezTo>
                    <a:cubicBezTo>
                      <a:pt x="315418" y="814601"/>
                      <a:pt x="318160" y="814601"/>
                      <a:pt x="320904" y="811858"/>
                    </a:cubicBezTo>
                    <a:cubicBezTo>
                      <a:pt x="320904" y="811858"/>
                      <a:pt x="320904" y="811858"/>
                      <a:pt x="320904" y="811858"/>
                    </a:cubicBezTo>
                    <a:lnTo>
                      <a:pt x="320904" y="811858"/>
                    </a:lnTo>
                    <a:cubicBezTo>
                      <a:pt x="320904" y="811858"/>
                      <a:pt x="320904" y="811858"/>
                      <a:pt x="320904" y="811858"/>
                    </a:cubicBezTo>
                    <a:lnTo>
                      <a:pt x="460785" y="718604"/>
                    </a:lnTo>
                    <a:cubicBezTo>
                      <a:pt x="469013" y="713118"/>
                      <a:pt x="474498" y="704890"/>
                      <a:pt x="474498" y="693919"/>
                    </a:cubicBezTo>
                    <a:cubicBezTo>
                      <a:pt x="474498" y="682948"/>
                      <a:pt x="471756" y="674719"/>
                      <a:pt x="466270" y="666491"/>
                    </a:cubicBezTo>
                    <a:lnTo>
                      <a:pt x="433357" y="630835"/>
                    </a:lnTo>
                    <a:lnTo>
                      <a:pt x="466270" y="630835"/>
                    </a:lnTo>
                    <a:cubicBezTo>
                      <a:pt x="534840" y="630835"/>
                      <a:pt x="592437" y="685691"/>
                      <a:pt x="592437" y="757002"/>
                    </a:cubicBezTo>
                    <a:lnTo>
                      <a:pt x="592437" y="828314"/>
                    </a:lnTo>
                    <a:cubicBezTo>
                      <a:pt x="592437" y="839285"/>
                      <a:pt x="584209" y="847514"/>
                      <a:pt x="573237" y="847514"/>
                    </a:cubicBezTo>
                    <a:lnTo>
                      <a:pt x="167308" y="847514"/>
                    </a:lnTo>
                    <a:cubicBezTo>
                      <a:pt x="159080" y="847514"/>
                      <a:pt x="150852" y="855742"/>
                      <a:pt x="150852" y="863970"/>
                    </a:cubicBezTo>
                    <a:cubicBezTo>
                      <a:pt x="150852" y="872198"/>
                      <a:pt x="159080" y="880427"/>
                      <a:pt x="167308" y="880427"/>
                    </a:cubicBezTo>
                    <a:lnTo>
                      <a:pt x="573237" y="880427"/>
                    </a:lnTo>
                    <a:cubicBezTo>
                      <a:pt x="600665" y="880427"/>
                      <a:pt x="625351" y="858485"/>
                      <a:pt x="625351" y="828314"/>
                    </a:cubicBezTo>
                    <a:lnTo>
                      <a:pt x="625351" y="757002"/>
                    </a:lnTo>
                    <a:cubicBezTo>
                      <a:pt x="628093" y="669234"/>
                      <a:pt x="559524" y="600665"/>
                      <a:pt x="471756" y="600665"/>
                    </a:cubicBezTo>
                    <a:lnTo>
                      <a:pt x="471756" y="600665"/>
                    </a:lnTo>
                    <a:close/>
                    <a:moveTo>
                      <a:pt x="545810" y="334617"/>
                    </a:moveTo>
                    <a:cubicBezTo>
                      <a:pt x="545810" y="345588"/>
                      <a:pt x="537582" y="353816"/>
                      <a:pt x="526612" y="353816"/>
                    </a:cubicBezTo>
                    <a:lnTo>
                      <a:pt x="507412" y="353816"/>
                    </a:lnTo>
                    <a:lnTo>
                      <a:pt x="507412" y="244106"/>
                    </a:lnTo>
                    <a:lnTo>
                      <a:pt x="526612" y="244106"/>
                    </a:lnTo>
                    <a:cubicBezTo>
                      <a:pt x="537582" y="244106"/>
                      <a:pt x="545810" y="252334"/>
                      <a:pt x="545810" y="263305"/>
                    </a:cubicBezTo>
                    <a:lnTo>
                      <a:pt x="545810" y="334617"/>
                    </a:lnTo>
                    <a:close/>
                    <a:moveTo>
                      <a:pt x="244105" y="32913"/>
                    </a:moveTo>
                    <a:lnTo>
                      <a:pt x="383987" y="32913"/>
                    </a:lnTo>
                    <a:cubicBezTo>
                      <a:pt x="452557" y="32913"/>
                      <a:pt x="510154" y="87769"/>
                      <a:pt x="510154" y="159080"/>
                    </a:cubicBezTo>
                    <a:lnTo>
                      <a:pt x="510154" y="213936"/>
                    </a:lnTo>
                    <a:lnTo>
                      <a:pt x="455299" y="213936"/>
                    </a:lnTo>
                    <a:cubicBezTo>
                      <a:pt x="425129" y="213936"/>
                      <a:pt x="403187" y="189251"/>
                      <a:pt x="400443" y="161823"/>
                    </a:cubicBezTo>
                    <a:cubicBezTo>
                      <a:pt x="403187" y="150852"/>
                      <a:pt x="405929" y="137138"/>
                      <a:pt x="405929" y="123424"/>
                    </a:cubicBezTo>
                    <a:cubicBezTo>
                      <a:pt x="405929" y="115196"/>
                      <a:pt x="397701" y="106968"/>
                      <a:pt x="389473" y="106968"/>
                    </a:cubicBezTo>
                    <a:cubicBezTo>
                      <a:pt x="381244" y="106968"/>
                      <a:pt x="373016" y="115196"/>
                      <a:pt x="373016" y="123424"/>
                    </a:cubicBezTo>
                    <a:cubicBezTo>
                      <a:pt x="373016" y="172794"/>
                      <a:pt x="331874" y="213936"/>
                      <a:pt x="282505" y="213936"/>
                    </a:cubicBezTo>
                    <a:lnTo>
                      <a:pt x="115197" y="213936"/>
                    </a:lnTo>
                    <a:lnTo>
                      <a:pt x="115197" y="159080"/>
                    </a:lnTo>
                    <a:cubicBezTo>
                      <a:pt x="117939" y="90511"/>
                      <a:pt x="175536" y="32913"/>
                      <a:pt x="244105" y="32913"/>
                    </a:cubicBezTo>
                    <a:close/>
                    <a:moveTo>
                      <a:pt x="82283" y="334617"/>
                    </a:moveTo>
                    <a:lnTo>
                      <a:pt x="82283" y="263305"/>
                    </a:lnTo>
                    <a:cubicBezTo>
                      <a:pt x="82283" y="252334"/>
                      <a:pt x="90511" y="244106"/>
                      <a:pt x="101483" y="244106"/>
                    </a:cubicBezTo>
                    <a:lnTo>
                      <a:pt x="120681" y="244106"/>
                    </a:lnTo>
                    <a:lnTo>
                      <a:pt x="120681" y="353816"/>
                    </a:lnTo>
                    <a:lnTo>
                      <a:pt x="101483" y="353816"/>
                    </a:lnTo>
                    <a:cubicBezTo>
                      <a:pt x="93253" y="353816"/>
                      <a:pt x="82283" y="345588"/>
                      <a:pt x="82283" y="334617"/>
                    </a:cubicBezTo>
                    <a:close/>
                    <a:moveTo>
                      <a:pt x="153594" y="370273"/>
                    </a:moveTo>
                    <a:lnTo>
                      <a:pt x="153594" y="244106"/>
                    </a:lnTo>
                    <a:lnTo>
                      <a:pt x="285247" y="244106"/>
                    </a:lnTo>
                    <a:cubicBezTo>
                      <a:pt x="323646" y="244106"/>
                      <a:pt x="356560" y="227649"/>
                      <a:pt x="378502" y="200222"/>
                    </a:cubicBezTo>
                    <a:cubicBezTo>
                      <a:pt x="392215" y="227649"/>
                      <a:pt x="422385" y="244106"/>
                      <a:pt x="455299" y="244106"/>
                    </a:cubicBezTo>
                    <a:lnTo>
                      <a:pt x="474498" y="244106"/>
                    </a:lnTo>
                    <a:lnTo>
                      <a:pt x="474498" y="370273"/>
                    </a:lnTo>
                    <a:lnTo>
                      <a:pt x="474498" y="370273"/>
                    </a:lnTo>
                    <a:cubicBezTo>
                      <a:pt x="474498" y="458041"/>
                      <a:pt x="403187" y="529353"/>
                      <a:pt x="315418" y="529353"/>
                    </a:cubicBezTo>
                    <a:cubicBezTo>
                      <a:pt x="227649" y="529353"/>
                      <a:pt x="153594" y="458041"/>
                      <a:pt x="153594" y="370273"/>
                    </a:cubicBezTo>
                    <a:lnTo>
                      <a:pt x="153594" y="370273"/>
                    </a:lnTo>
                    <a:close/>
                    <a:moveTo>
                      <a:pt x="315418" y="562266"/>
                    </a:moveTo>
                    <a:cubicBezTo>
                      <a:pt x="340102" y="562266"/>
                      <a:pt x="364788" y="556781"/>
                      <a:pt x="386730" y="548552"/>
                    </a:cubicBezTo>
                    <a:lnTo>
                      <a:pt x="386730" y="614379"/>
                    </a:lnTo>
                    <a:lnTo>
                      <a:pt x="373016" y="644549"/>
                    </a:lnTo>
                    <a:lnTo>
                      <a:pt x="257819" y="644549"/>
                    </a:lnTo>
                    <a:lnTo>
                      <a:pt x="244105" y="614379"/>
                    </a:lnTo>
                    <a:lnTo>
                      <a:pt x="244105" y="548552"/>
                    </a:lnTo>
                    <a:cubicBezTo>
                      <a:pt x="263305" y="556781"/>
                      <a:pt x="287991" y="562266"/>
                      <a:pt x="315418" y="562266"/>
                    </a:cubicBezTo>
                    <a:lnTo>
                      <a:pt x="315418" y="562266"/>
                    </a:lnTo>
                    <a:close/>
                    <a:moveTo>
                      <a:pt x="356560" y="674719"/>
                    </a:moveTo>
                    <a:lnTo>
                      <a:pt x="315418" y="762488"/>
                    </a:lnTo>
                    <a:lnTo>
                      <a:pt x="271533" y="674719"/>
                    </a:lnTo>
                    <a:lnTo>
                      <a:pt x="356560" y="674719"/>
                    </a:lnTo>
                    <a:close/>
                    <a:moveTo>
                      <a:pt x="181022" y="691176"/>
                    </a:moveTo>
                    <a:cubicBezTo>
                      <a:pt x="181022" y="688433"/>
                      <a:pt x="181022" y="688433"/>
                      <a:pt x="181022" y="691176"/>
                    </a:cubicBezTo>
                    <a:lnTo>
                      <a:pt x="222163" y="644549"/>
                    </a:lnTo>
                    <a:lnTo>
                      <a:pt x="274277" y="754260"/>
                    </a:lnTo>
                    <a:lnTo>
                      <a:pt x="181022" y="691176"/>
                    </a:lnTo>
                    <a:cubicBezTo>
                      <a:pt x="181022" y="691176"/>
                      <a:pt x="181022" y="691176"/>
                      <a:pt x="181022" y="691176"/>
                    </a:cubicBezTo>
                    <a:lnTo>
                      <a:pt x="181022" y="691176"/>
                    </a:lnTo>
                    <a:close/>
                    <a:moveTo>
                      <a:pt x="447071" y="691176"/>
                    </a:moveTo>
                    <a:cubicBezTo>
                      <a:pt x="447071" y="691176"/>
                      <a:pt x="447071" y="691176"/>
                      <a:pt x="447071" y="691176"/>
                    </a:cubicBezTo>
                    <a:lnTo>
                      <a:pt x="353816" y="754260"/>
                    </a:lnTo>
                    <a:lnTo>
                      <a:pt x="405929" y="644549"/>
                    </a:lnTo>
                    <a:lnTo>
                      <a:pt x="447071" y="691176"/>
                    </a:lnTo>
                    <a:cubicBezTo>
                      <a:pt x="447071" y="688433"/>
                      <a:pt x="447071" y="688433"/>
                      <a:pt x="447071" y="691176"/>
                    </a:cubicBezTo>
                    <a:lnTo>
                      <a:pt x="447071" y="691176"/>
                    </a:lnTo>
                    <a:close/>
                  </a:path>
                </a:pathLst>
              </a:custGeom>
              <a:grpFill/>
              <a:ln w="27426"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DF5F511A-5C19-DCC4-5945-A5762208102D}"/>
                  </a:ext>
                </a:extLst>
              </p:cNvPr>
              <p:cNvSpPr/>
              <p:nvPr/>
            </p:nvSpPr>
            <p:spPr>
              <a:xfrm>
                <a:off x="11146680" y="399925"/>
                <a:ext cx="386729" cy="559523"/>
              </a:xfrm>
              <a:custGeom>
                <a:avLst/>
                <a:gdLst>
                  <a:gd name="connsiteX0" fmla="*/ 189250 w 386729"/>
                  <a:gd name="connsiteY0" fmla="*/ 0 h 559523"/>
                  <a:gd name="connsiteX1" fmla="*/ 68569 w 386729"/>
                  <a:gd name="connsiteY1" fmla="*/ 43884 h 559523"/>
                  <a:gd name="connsiteX2" fmla="*/ 65825 w 386729"/>
                  <a:gd name="connsiteY2" fmla="*/ 65826 h 559523"/>
                  <a:gd name="connsiteX3" fmla="*/ 87767 w 386729"/>
                  <a:gd name="connsiteY3" fmla="*/ 68569 h 559523"/>
                  <a:gd name="connsiteX4" fmla="*/ 189250 w 386729"/>
                  <a:gd name="connsiteY4" fmla="*/ 30170 h 559523"/>
                  <a:gd name="connsiteX5" fmla="*/ 304447 w 386729"/>
                  <a:gd name="connsiteY5" fmla="*/ 76797 h 559523"/>
                  <a:gd name="connsiteX6" fmla="*/ 351074 w 386729"/>
                  <a:gd name="connsiteY6" fmla="*/ 191993 h 559523"/>
                  <a:gd name="connsiteX7" fmla="*/ 271533 w 386729"/>
                  <a:gd name="connsiteY7" fmla="*/ 331874 h 559523"/>
                  <a:gd name="connsiteX8" fmla="*/ 246849 w 386729"/>
                  <a:gd name="connsiteY8" fmla="*/ 375758 h 559523"/>
                  <a:gd name="connsiteX9" fmla="*/ 246849 w 386729"/>
                  <a:gd name="connsiteY9" fmla="*/ 389472 h 559523"/>
                  <a:gd name="connsiteX10" fmla="*/ 208450 w 386729"/>
                  <a:gd name="connsiteY10" fmla="*/ 389472 h 559523"/>
                  <a:gd name="connsiteX11" fmla="*/ 208450 w 386729"/>
                  <a:gd name="connsiteY11" fmla="*/ 279762 h 559523"/>
                  <a:gd name="connsiteX12" fmla="*/ 227649 w 386729"/>
                  <a:gd name="connsiteY12" fmla="*/ 279762 h 559523"/>
                  <a:gd name="connsiteX13" fmla="*/ 244105 w 386729"/>
                  <a:gd name="connsiteY13" fmla="*/ 263305 h 559523"/>
                  <a:gd name="connsiteX14" fmla="*/ 227649 w 386729"/>
                  <a:gd name="connsiteY14" fmla="*/ 246849 h 559523"/>
                  <a:gd name="connsiteX15" fmla="*/ 156336 w 386729"/>
                  <a:gd name="connsiteY15" fmla="*/ 246849 h 559523"/>
                  <a:gd name="connsiteX16" fmla="*/ 139880 w 386729"/>
                  <a:gd name="connsiteY16" fmla="*/ 263305 h 559523"/>
                  <a:gd name="connsiteX17" fmla="*/ 156336 w 386729"/>
                  <a:gd name="connsiteY17" fmla="*/ 279762 h 559523"/>
                  <a:gd name="connsiteX18" fmla="*/ 175536 w 386729"/>
                  <a:gd name="connsiteY18" fmla="*/ 279762 h 559523"/>
                  <a:gd name="connsiteX19" fmla="*/ 175536 w 386729"/>
                  <a:gd name="connsiteY19" fmla="*/ 389472 h 559523"/>
                  <a:gd name="connsiteX20" fmla="*/ 137138 w 386729"/>
                  <a:gd name="connsiteY20" fmla="*/ 389472 h 559523"/>
                  <a:gd name="connsiteX21" fmla="*/ 137138 w 386729"/>
                  <a:gd name="connsiteY21" fmla="*/ 375758 h 559523"/>
                  <a:gd name="connsiteX22" fmla="*/ 112453 w 386729"/>
                  <a:gd name="connsiteY22" fmla="*/ 331874 h 559523"/>
                  <a:gd name="connsiteX23" fmla="*/ 32912 w 386729"/>
                  <a:gd name="connsiteY23" fmla="*/ 191993 h 559523"/>
                  <a:gd name="connsiteX24" fmla="*/ 52112 w 386729"/>
                  <a:gd name="connsiteY24" fmla="*/ 115196 h 559523"/>
                  <a:gd name="connsiteX25" fmla="*/ 46626 w 386729"/>
                  <a:gd name="connsiteY25" fmla="*/ 93254 h 559523"/>
                  <a:gd name="connsiteX26" fmla="*/ 24684 w 386729"/>
                  <a:gd name="connsiteY26" fmla="*/ 98739 h 559523"/>
                  <a:gd name="connsiteX27" fmla="*/ 0 w 386729"/>
                  <a:gd name="connsiteY27" fmla="*/ 191993 h 559523"/>
                  <a:gd name="connsiteX28" fmla="*/ 95997 w 386729"/>
                  <a:gd name="connsiteY28" fmla="*/ 359302 h 559523"/>
                  <a:gd name="connsiteX29" fmla="*/ 106967 w 386729"/>
                  <a:gd name="connsiteY29" fmla="*/ 375758 h 559523"/>
                  <a:gd name="connsiteX30" fmla="*/ 106967 w 386729"/>
                  <a:gd name="connsiteY30" fmla="*/ 392215 h 559523"/>
                  <a:gd name="connsiteX31" fmla="*/ 71311 w 386729"/>
                  <a:gd name="connsiteY31" fmla="*/ 441585 h 559523"/>
                  <a:gd name="connsiteX32" fmla="*/ 106967 w 386729"/>
                  <a:gd name="connsiteY32" fmla="*/ 490954 h 559523"/>
                  <a:gd name="connsiteX33" fmla="*/ 106967 w 386729"/>
                  <a:gd name="connsiteY33" fmla="*/ 510154 h 559523"/>
                  <a:gd name="connsiteX34" fmla="*/ 156336 w 386729"/>
                  <a:gd name="connsiteY34" fmla="*/ 559524 h 559523"/>
                  <a:gd name="connsiteX35" fmla="*/ 230391 w 386729"/>
                  <a:gd name="connsiteY35" fmla="*/ 559524 h 559523"/>
                  <a:gd name="connsiteX36" fmla="*/ 279761 w 386729"/>
                  <a:gd name="connsiteY36" fmla="*/ 510154 h 559523"/>
                  <a:gd name="connsiteX37" fmla="*/ 279761 w 386729"/>
                  <a:gd name="connsiteY37" fmla="*/ 488212 h 559523"/>
                  <a:gd name="connsiteX38" fmla="*/ 315418 w 386729"/>
                  <a:gd name="connsiteY38" fmla="*/ 438842 h 559523"/>
                  <a:gd name="connsiteX39" fmla="*/ 279761 w 386729"/>
                  <a:gd name="connsiteY39" fmla="*/ 389472 h 559523"/>
                  <a:gd name="connsiteX40" fmla="*/ 279761 w 386729"/>
                  <a:gd name="connsiteY40" fmla="*/ 375758 h 559523"/>
                  <a:gd name="connsiteX41" fmla="*/ 290733 w 386729"/>
                  <a:gd name="connsiteY41" fmla="*/ 359302 h 559523"/>
                  <a:gd name="connsiteX42" fmla="*/ 386730 w 386729"/>
                  <a:gd name="connsiteY42" fmla="*/ 191993 h 559523"/>
                  <a:gd name="connsiteX43" fmla="*/ 329132 w 386729"/>
                  <a:gd name="connsiteY43" fmla="*/ 54855 h 559523"/>
                  <a:gd name="connsiteX44" fmla="*/ 189250 w 386729"/>
                  <a:gd name="connsiteY44" fmla="*/ 0 h 559523"/>
                  <a:gd name="connsiteX45" fmla="*/ 189250 w 386729"/>
                  <a:gd name="connsiteY45" fmla="*/ 0 h 559523"/>
                  <a:gd name="connsiteX46" fmla="*/ 246849 w 386729"/>
                  <a:gd name="connsiteY46" fmla="*/ 510154 h 559523"/>
                  <a:gd name="connsiteX47" fmla="*/ 227649 w 386729"/>
                  <a:gd name="connsiteY47" fmla="*/ 529353 h 559523"/>
                  <a:gd name="connsiteX48" fmla="*/ 153594 w 386729"/>
                  <a:gd name="connsiteY48" fmla="*/ 529353 h 559523"/>
                  <a:gd name="connsiteX49" fmla="*/ 134395 w 386729"/>
                  <a:gd name="connsiteY49" fmla="*/ 510154 h 559523"/>
                  <a:gd name="connsiteX50" fmla="*/ 134395 w 386729"/>
                  <a:gd name="connsiteY50" fmla="*/ 490954 h 559523"/>
                  <a:gd name="connsiteX51" fmla="*/ 244105 w 386729"/>
                  <a:gd name="connsiteY51" fmla="*/ 490954 h 559523"/>
                  <a:gd name="connsiteX52" fmla="*/ 244105 w 386729"/>
                  <a:gd name="connsiteY52" fmla="*/ 510154 h 559523"/>
                  <a:gd name="connsiteX53" fmla="*/ 263305 w 386729"/>
                  <a:gd name="connsiteY53" fmla="*/ 458041 h 559523"/>
                  <a:gd name="connsiteX54" fmla="*/ 123425 w 386729"/>
                  <a:gd name="connsiteY54" fmla="*/ 458041 h 559523"/>
                  <a:gd name="connsiteX55" fmla="*/ 104225 w 386729"/>
                  <a:gd name="connsiteY55" fmla="*/ 438842 h 559523"/>
                  <a:gd name="connsiteX56" fmla="*/ 123425 w 386729"/>
                  <a:gd name="connsiteY56" fmla="*/ 419643 h 559523"/>
                  <a:gd name="connsiteX57" fmla="*/ 263305 w 386729"/>
                  <a:gd name="connsiteY57" fmla="*/ 419643 h 559523"/>
                  <a:gd name="connsiteX58" fmla="*/ 282505 w 386729"/>
                  <a:gd name="connsiteY58" fmla="*/ 438842 h 559523"/>
                  <a:gd name="connsiteX59" fmla="*/ 263305 w 386729"/>
                  <a:gd name="connsiteY59" fmla="*/ 458041 h 55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6729" h="559523">
                    <a:moveTo>
                      <a:pt x="189250" y="0"/>
                    </a:moveTo>
                    <a:cubicBezTo>
                      <a:pt x="145366" y="0"/>
                      <a:pt x="101481" y="16457"/>
                      <a:pt x="68569" y="43884"/>
                    </a:cubicBezTo>
                    <a:cubicBezTo>
                      <a:pt x="63083" y="49370"/>
                      <a:pt x="60340" y="60341"/>
                      <a:pt x="65825" y="65826"/>
                    </a:cubicBezTo>
                    <a:cubicBezTo>
                      <a:pt x="71311" y="71312"/>
                      <a:pt x="82283" y="74054"/>
                      <a:pt x="87767" y="68569"/>
                    </a:cubicBezTo>
                    <a:cubicBezTo>
                      <a:pt x="115195" y="43884"/>
                      <a:pt x="150852" y="32913"/>
                      <a:pt x="189250" y="30170"/>
                    </a:cubicBezTo>
                    <a:cubicBezTo>
                      <a:pt x="233135" y="30170"/>
                      <a:pt x="274277" y="46627"/>
                      <a:pt x="304447" y="76797"/>
                    </a:cubicBezTo>
                    <a:cubicBezTo>
                      <a:pt x="334616" y="106968"/>
                      <a:pt x="351074" y="148109"/>
                      <a:pt x="351074" y="191993"/>
                    </a:cubicBezTo>
                    <a:cubicBezTo>
                      <a:pt x="351074" y="249591"/>
                      <a:pt x="320902" y="301704"/>
                      <a:pt x="271533" y="331874"/>
                    </a:cubicBezTo>
                    <a:cubicBezTo>
                      <a:pt x="255077" y="340103"/>
                      <a:pt x="246849" y="359302"/>
                      <a:pt x="246849" y="375758"/>
                    </a:cubicBezTo>
                    <a:lnTo>
                      <a:pt x="246849" y="389472"/>
                    </a:lnTo>
                    <a:lnTo>
                      <a:pt x="208450" y="389472"/>
                    </a:lnTo>
                    <a:lnTo>
                      <a:pt x="208450" y="279762"/>
                    </a:lnTo>
                    <a:lnTo>
                      <a:pt x="227649" y="279762"/>
                    </a:lnTo>
                    <a:cubicBezTo>
                      <a:pt x="235877" y="279762"/>
                      <a:pt x="244105" y="271534"/>
                      <a:pt x="244105" y="263305"/>
                    </a:cubicBezTo>
                    <a:cubicBezTo>
                      <a:pt x="244105" y="255077"/>
                      <a:pt x="235877" y="246849"/>
                      <a:pt x="227649" y="246849"/>
                    </a:cubicBezTo>
                    <a:lnTo>
                      <a:pt x="156336" y="246849"/>
                    </a:lnTo>
                    <a:cubicBezTo>
                      <a:pt x="148108" y="246849"/>
                      <a:pt x="139880" y="255077"/>
                      <a:pt x="139880" y="263305"/>
                    </a:cubicBezTo>
                    <a:cubicBezTo>
                      <a:pt x="139880" y="271534"/>
                      <a:pt x="148108" y="279762"/>
                      <a:pt x="156336" y="279762"/>
                    </a:cubicBezTo>
                    <a:lnTo>
                      <a:pt x="175536" y="279762"/>
                    </a:lnTo>
                    <a:lnTo>
                      <a:pt x="175536" y="389472"/>
                    </a:lnTo>
                    <a:lnTo>
                      <a:pt x="137138" y="389472"/>
                    </a:lnTo>
                    <a:lnTo>
                      <a:pt x="137138" y="375758"/>
                    </a:lnTo>
                    <a:cubicBezTo>
                      <a:pt x="137138" y="356559"/>
                      <a:pt x="126167" y="340103"/>
                      <a:pt x="112453" y="331874"/>
                    </a:cubicBezTo>
                    <a:cubicBezTo>
                      <a:pt x="63083" y="304447"/>
                      <a:pt x="32912" y="249591"/>
                      <a:pt x="32912" y="191993"/>
                    </a:cubicBezTo>
                    <a:cubicBezTo>
                      <a:pt x="32912" y="164566"/>
                      <a:pt x="38398" y="137138"/>
                      <a:pt x="52112" y="115196"/>
                    </a:cubicBezTo>
                    <a:cubicBezTo>
                      <a:pt x="57597" y="106968"/>
                      <a:pt x="52112" y="98739"/>
                      <a:pt x="46626" y="93254"/>
                    </a:cubicBezTo>
                    <a:cubicBezTo>
                      <a:pt x="38398" y="87768"/>
                      <a:pt x="30170" y="93254"/>
                      <a:pt x="24684" y="98739"/>
                    </a:cubicBezTo>
                    <a:cubicBezTo>
                      <a:pt x="8228" y="126167"/>
                      <a:pt x="0" y="159080"/>
                      <a:pt x="0" y="191993"/>
                    </a:cubicBezTo>
                    <a:cubicBezTo>
                      <a:pt x="0" y="260562"/>
                      <a:pt x="35656" y="323646"/>
                      <a:pt x="95997" y="359302"/>
                    </a:cubicBezTo>
                    <a:cubicBezTo>
                      <a:pt x="101481" y="362045"/>
                      <a:pt x="106967" y="370273"/>
                      <a:pt x="106967" y="375758"/>
                    </a:cubicBezTo>
                    <a:lnTo>
                      <a:pt x="106967" y="392215"/>
                    </a:lnTo>
                    <a:cubicBezTo>
                      <a:pt x="87767" y="397701"/>
                      <a:pt x="71311" y="416900"/>
                      <a:pt x="71311" y="441585"/>
                    </a:cubicBezTo>
                    <a:cubicBezTo>
                      <a:pt x="71311" y="463527"/>
                      <a:pt x="85025" y="482726"/>
                      <a:pt x="106967" y="490954"/>
                    </a:cubicBezTo>
                    <a:lnTo>
                      <a:pt x="106967" y="510154"/>
                    </a:lnTo>
                    <a:cubicBezTo>
                      <a:pt x="106967" y="537581"/>
                      <a:pt x="128909" y="559524"/>
                      <a:pt x="156336" y="559524"/>
                    </a:cubicBezTo>
                    <a:lnTo>
                      <a:pt x="230391" y="559524"/>
                    </a:lnTo>
                    <a:cubicBezTo>
                      <a:pt x="257819" y="559524"/>
                      <a:pt x="279761" y="537581"/>
                      <a:pt x="279761" y="510154"/>
                    </a:cubicBezTo>
                    <a:lnTo>
                      <a:pt x="279761" y="488212"/>
                    </a:lnTo>
                    <a:cubicBezTo>
                      <a:pt x="298961" y="482726"/>
                      <a:pt x="315418" y="463527"/>
                      <a:pt x="315418" y="438842"/>
                    </a:cubicBezTo>
                    <a:cubicBezTo>
                      <a:pt x="315418" y="416900"/>
                      <a:pt x="301704" y="397701"/>
                      <a:pt x="279761" y="389472"/>
                    </a:cubicBezTo>
                    <a:lnTo>
                      <a:pt x="279761" y="375758"/>
                    </a:lnTo>
                    <a:cubicBezTo>
                      <a:pt x="279761" y="370273"/>
                      <a:pt x="282505" y="362045"/>
                      <a:pt x="290733" y="359302"/>
                    </a:cubicBezTo>
                    <a:cubicBezTo>
                      <a:pt x="351074" y="323646"/>
                      <a:pt x="386730" y="260562"/>
                      <a:pt x="386730" y="191993"/>
                    </a:cubicBezTo>
                    <a:cubicBezTo>
                      <a:pt x="386730" y="139881"/>
                      <a:pt x="367530" y="90511"/>
                      <a:pt x="329132" y="54855"/>
                    </a:cubicBezTo>
                    <a:cubicBezTo>
                      <a:pt x="290733" y="19199"/>
                      <a:pt x="241363" y="0"/>
                      <a:pt x="189250" y="0"/>
                    </a:cubicBezTo>
                    <a:lnTo>
                      <a:pt x="189250" y="0"/>
                    </a:lnTo>
                    <a:close/>
                    <a:moveTo>
                      <a:pt x="246849" y="510154"/>
                    </a:moveTo>
                    <a:cubicBezTo>
                      <a:pt x="246849" y="521125"/>
                      <a:pt x="238619" y="529353"/>
                      <a:pt x="227649" y="529353"/>
                    </a:cubicBezTo>
                    <a:lnTo>
                      <a:pt x="153594" y="529353"/>
                    </a:lnTo>
                    <a:cubicBezTo>
                      <a:pt x="142623" y="529353"/>
                      <a:pt x="134395" y="521125"/>
                      <a:pt x="134395" y="510154"/>
                    </a:cubicBezTo>
                    <a:lnTo>
                      <a:pt x="134395" y="490954"/>
                    </a:lnTo>
                    <a:lnTo>
                      <a:pt x="244105" y="490954"/>
                    </a:lnTo>
                    <a:lnTo>
                      <a:pt x="244105" y="510154"/>
                    </a:lnTo>
                    <a:close/>
                    <a:moveTo>
                      <a:pt x="263305" y="458041"/>
                    </a:moveTo>
                    <a:lnTo>
                      <a:pt x="123425" y="458041"/>
                    </a:lnTo>
                    <a:cubicBezTo>
                      <a:pt x="112453" y="458041"/>
                      <a:pt x="104225" y="449813"/>
                      <a:pt x="104225" y="438842"/>
                    </a:cubicBezTo>
                    <a:cubicBezTo>
                      <a:pt x="104225" y="427871"/>
                      <a:pt x="112453" y="419643"/>
                      <a:pt x="123425" y="419643"/>
                    </a:cubicBezTo>
                    <a:lnTo>
                      <a:pt x="263305" y="419643"/>
                    </a:lnTo>
                    <a:cubicBezTo>
                      <a:pt x="274277" y="419643"/>
                      <a:pt x="282505" y="427871"/>
                      <a:pt x="282505" y="438842"/>
                    </a:cubicBezTo>
                    <a:cubicBezTo>
                      <a:pt x="282505" y="449813"/>
                      <a:pt x="274277" y="458041"/>
                      <a:pt x="263305" y="458041"/>
                    </a:cubicBezTo>
                    <a:close/>
                  </a:path>
                </a:pathLst>
              </a:custGeom>
              <a:grpFill/>
              <a:ln w="27426"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54F22BB7-7A03-6257-6D1D-4A54CA30986C}"/>
                  </a:ext>
                </a:extLst>
              </p:cNvPr>
              <p:cNvSpPr/>
              <p:nvPr/>
            </p:nvSpPr>
            <p:spPr>
              <a:xfrm>
                <a:off x="11547012" y="857855"/>
                <a:ext cx="93476" cy="68680"/>
              </a:xfrm>
              <a:custGeom>
                <a:avLst/>
                <a:gdLst>
                  <a:gd name="connsiteX0" fmla="*/ 85136 w 93476"/>
                  <a:gd name="connsiteY0" fmla="*/ 38510 h 68680"/>
                  <a:gd name="connsiteX1" fmla="*/ 24797 w 93476"/>
                  <a:gd name="connsiteY1" fmla="*/ 2854 h 68680"/>
                  <a:gd name="connsiteX2" fmla="*/ 2853 w 93476"/>
                  <a:gd name="connsiteY2" fmla="*/ 8339 h 68680"/>
                  <a:gd name="connsiteX3" fmla="*/ 8339 w 93476"/>
                  <a:gd name="connsiteY3" fmla="*/ 30281 h 68680"/>
                  <a:gd name="connsiteX4" fmla="*/ 68680 w 93476"/>
                  <a:gd name="connsiteY4" fmla="*/ 65937 h 68680"/>
                  <a:gd name="connsiteX5" fmla="*/ 76908 w 93476"/>
                  <a:gd name="connsiteY5" fmla="*/ 68680 h 68680"/>
                  <a:gd name="connsiteX6" fmla="*/ 90622 w 93476"/>
                  <a:gd name="connsiteY6" fmla="*/ 60452 h 68680"/>
                  <a:gd name="connsiteX7" fmla="*/ 85136 w 93476"/>
                  <a:gd name="connsiteY7" fmla="*/ 38510 h 68680"/>
                  <a:gd name="connsiteX8" fmla="*/ 85136 w 93476"/>
                  <a:gd name="connsiteY8" fmla="*/ 38510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68680">
                    <a:moveTo>
                      <a:pt x="85136" y="38510"/>
                    </a:moveTo>
                    <a:lnTo>
                      <a:pt x="24797" y="2854"/>
                    </a:lnTo>
                    <a:cubicBezTo>
                      <a:pt x="16567" y="-2632"/>
                      <a:pt x="8339" y="111"/>
                      <a:pt x="2853" y="8339"/>
                    </a:cubicBezTo>
                    <a:cubicBezTo>
                      <a:pt x="-2631" y="16568"/>
                      <a:pt x="111" y="24796"/>
                      <a:pt x="8339" y="30281"/>
                    </a:cubicBezTo>
                    <a:lnTo>
                      <a:pt x="68680" y="65937"/>
                    </a:lnTo>
                    <a:cubicBezTo>
                      <a:pt x="71422" y="68680"/>
                      <a:pt x="74166" y="68680"/>
                      <a:pt x="76908" y="68680"/>
                    </a:cubicBezTo>
                    <a:cubicBezTo>
                      <a:pt x="82394" y="68680"/>
                      <a:pt x="87880" y="65937"/>
                      <a:pt x="90622" y="60452"/>
                    </a:cubicBezTo>
                    <a:cubicBezTo>
                      <a:pt x="96108" y="52224"/>
                      <a:pt x="93366" y="43995"/>
                      <a:pt x="85136" y="38510"/>
                    </a:cubicBezTo>
                    <a:lnTo>
                      <a:pt x="85136" y="38510"/>
                    </a:lnTo>
                    <a:close/>
                  </a:path>
                </a:pathLst>
              </a:custGeom>
              <a:grpFill/>
              <a:ln w="27426"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BF2263BA-7348-8221-B0D2-160FADB2AD46}"/>
                  </a:ext>
                </a:extLst>
              </p:cNvPr>
              <p:cNvSpPr/>
              <p:nvPr/>
            </p:nvSpPr>
            <p:spPr>
              <a:xfrm>
                <a:off x="11604721" y="646773"/>
                <a:ext cx="104226" cy="32913"/>
              </a:xfrm>
              <a:custGeom>
                <a:avLst/>
                <a:gdLst>
                  <a:gd name="connsiteX0" fmla="*/ 87769 w 104226"/>
                  <a:gd name="connsiteY0" fmla="*/ 0 h 32913"/>
                  <a:gd name="connsiteX1" fmla="*/ 16458 w 104226"/>
                  <a:gd name="connsiteY1" fmla="*/ 0 h 32913"/>
                  <a:gd name="connsiteX2" fmla="*/ 0 w 104226"/>
                  <a:gd name="connsiteY2" fmla="*/ 16457 h 32913"/>
                  <a:gd name="connsiteX3" fmla="*/ 16458 w 104226"/>
                  <a:gd name="connsiteY3" fmla="*/ 32913 h 32913"/>
                  <a:gd name="connsiteX4" fmla="*/ 87769 w 104226"/>
                  <a:gd name="connsiteY4" fmla="*/ 32913 h 32913"/>
                  <a:gd name="connsiteX5" fmla="*/ 104227 w 104226"/>
                  <a:gd name="connsiteY5" fmla="*/ 16457 h 32913"/>
                  <a:gd name="connsiteX6" fmla="*/ 87769 w 104226"/>
                  <a:gd name="connsiteY6"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26" h="32913">
                    <a:moveTo>
                      <a:pt x="87769" y="0"/>
                    </a:moveTo>
                    <a:lnTo>
                      <a:pt x="16458" y="0"/>
                    </a:lnTo>
                    <a:cubicBezTo>
                      <a:pt x="8230" y="0"/>
                      <a:pt x="0" y="8228"/>
                      <a:pt x="0" y="16457"/>
                    </a:cubicBezTo>
                    <a:cubicBezTo>
                      <a:pt x="0" y="24685"/>
                      <a:pt x="8230" y="32913"/>
                      <a:pt x="16458" y="32913"/>
                    </a:cubicBezTo>
                    <a:lnTo>
                      <a:pt x="87769" y="32913"/>
                    </a:lnTo>
                    <a:cubicBezTo>
                      <a:pt x="95997" y="32913"/>
                      <a:pt x="104227" y="24685"/>
                      <a:pt x="104227" y="16457"/>
                    </a:cubicBezTo>
                    <a:cubicBezTo>
                      <a:pt x="101483" y="8228"/>
                      <a:pt x="95997" y="0"/>
                      <a:pt x="87769" y="0"/>
                    </a:cubicBezTo>
                    <a:close/>
                  </a:path>
                </a:pathLst>
              </a:custGeom>
              <a:grpFill/>
              <a:ln w="27426"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216E928E-3671-FF84-0D53-2B8531A5FB54}"/>
                  </a:ext>
                </a:extLst>
              </p:cNvPr>
              <p:cNvSpPr/>
              <p:nvPr/>
            </p:nvSpPr>
            <p:spPr>
              <a:xfrm>
                <a:off x="11547012" y="399814"/>
                <a:ext cx="93476" cy="68680"/>
              </a:xfrm>
              <a:custGeom>
                <a:avLst/>
                <a:gdLst>
                  <a:gd name="connsiteX0" fmla="*/ 16567 w 93476"/>
                  <a:gd name="connsiteY0" fmla="*/ 68680 h 68680"/>
                  <a:gd name="connsiteX1" fmla="*/ 24797 w 93476"/>
                  <a:gd name="connsiteY1" fmla="*/ 65937 h 68680"/>
                  <a:gd name="connsiteX2" fmla="*/ 85136 w 93476"/>
                  <a:gd name="connsiteY2" fmla="*/ 30281 h 68680"/>
                  <a:gd name="connsiteX3" fmla="*/ 90622 w 93476"/>
                  <a:gd name="connsiteY3" fmla="*/ 8339 h 68680"/>
                  <a:gd name="connsiteX4" fmla="*/ 68680 w 93476"/>
                  <a:gd name="connsiteY4" fmla="*/ 2854 h 68680"/>
                  <a:gd name="connsiteX5" fmla="*/ 8339 w 93476"/>
                  <a:gd name="connsiteY5" fmla="*/ 38510 h 68680"/>
                  <a:gd name="connsiteX6" fmla="*/ 2853 w 93476"/>
                  <a:gd name="connsiteY6" fmla="*/ 60452 h 68680"/>
                  <a:gd name="connsiteX7" fmla="*/ 16567 w 93476"/>
                  <a:gd name="connsiteY7" fmla="*/ 68680 h 68680"/>
                  <a:gd name="connsiteX8" fmla="*/ 16567 w 93476"/>
                  <a:gd name="connsiteY8" fmla="*/ 68680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68680">
                    <a:moveTo>
                      <a:pt x="16567" y="68680"/>
                    </a:moveTo>
                    <a:cubicBezTo>
                      <a:pt x="19311" y="68680"/>
                      <a:pt x="22053" y="68680"/>
                      <a:pt x="24797" y="65937"/>
                    </a:cubicBezTo>
                    <a:lnTo>
                      <a:pt x="85136" y="30281"/>
                    </a:lnTo>
                    <a:cubicBezTo>
                      <a:pt x="93366" y="24796"/>
                      <a:pt x="96108" y="16568"/>
                      <a:pt x="90622" y="8339"/>
                    </a:cubicBezTo>
                    <a:cubicBezTo>
                      <a:pt x="85136" y="111"/>
                      <a:pt x="76908" y="-2632"/>
                      <a:pt x="68680" y="2854"/>
                    </a:cubicBezTo>
                    <a:lnTo>
                      <a:pt x="8339" y="38510"/>
                    </a:lnTo>
                    <a:cubicBezTo>
                      <a:pt x="111" y="43995"/>
                      <a:pt x="-2631" y="52224"/>
                      <a:pt x="2853" y="60452"/>
                    </a:cubicBezTo>
                    <a:cubicBezTo>
                      <a:pt x="5597" y="65937"/>
                      <a:pt x="11083" y="68680"/>
                      <a:pt x="16567" y="68680"/>
                    </a:cubicBezTo>
                    <a:lnTo>
                      <a:pt x="16567" y="68680"/>
                    </a:lnTo>
                    <a:close/>
                  </a:path>
                </a:pathLst>
              </a:custGeom>
              <a:grpFill/>
              <a:ln w="27426"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D54C4F16-C218-8DAE-2FE2-EB80A823010D}"/>
                  </a:ext>
                </a:extLst>
              </p:cNvPr>
              <p:cNvSpPr/>
              <p:nvPr/>
            </p:nvSpPr>
            <p:spPr>
              <a:xfrm>
                <a:off x="11036857" y="399814"/>
                <a:ext cx="93476" cy="68680"/>
              </a:xfrm>
              <a:custGeom>
                <a:avLst/>
                <a:gdLst>
                  <a:gd name="connsiteX0" fmla="*/ 8340 w 93476"/>
                  <a:gd name="connsiteY0" fmla="*/ 30281 h 68680"/>
                  <a:gd name="connsiteX1" fmla="*/ 68681 w 93476"/>
                  <a:gd name="connsiteY1" fmla="*/ 65937 h 68680"/>
                  <a:gd name="connsiteX2" fmla="*/ 76909 w 93476"/>
                  <a:gd name="connsiteY2" fmla="*/ 68680 h 68680"/>
                  <a:gd name="connsiteX3" fmla="*/ 90623 w 93476"/>
                  <a:gd name="connsiteY3" fmla="*/ 60452 h 68680"/>
                  <a:gd name="connsiteX4" fmla="*/ 85137 w 93476"/>
                  <a:gd name="connsiteY4" fmla="*/ 38510 h 68680"/>
                  <a:gd name="connsiteX5" fmla="*/ 24796 w 93476"/>
                  <a:gd name="connsiteY5" fmla="*/ 2854 h 68680"/>
                  <a:gd name="connsiteX6" fmla="*/ 2854 w 93476"/>
                  <a:gd name="connsiteY6" fmla="*/ 8339 h 68680"/>
                  <a:gd name="connsiteX7" fmla="*/ 8340 w 93476"/>
                  <a:gd name="connsiteY7" fmla="*/ 30281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76" h="68680">
                    <a:moveTo>
                      <a:pt x="8340" y="30281"/>
                    </a:moveTo>
                    <a:lnTo>
                      <a:pt x="68681" y="65937"/>
                    </a:lnTo>
                    <a:cubicBezTo>
                      <a:pt x="71423" y="68680"/>
                      <a:pt x="74165" y="68680"/>
                      <a:pt x="76909" y="68680"/>
                    </a:cubicBezTo>
                    <a:cubicBezTo>
                      <a:pt x="82395" y="68680"/>
                      <a:pt x="87879" y="65937"/>
                      <a:pt x="90623" y="60452"/>
                    </a:cubicBezTo>
                    <a:cubicBezTo>
                      <a:pt x="96109" y="52224"/>
                      <a:pt x="93365" y="43995"/>
                      <a:pt x="85137" y="38510"/>
                    </a:cubicBezTo>
                    <a:lnTo>
                      <a:pt x="24796" y="2854"/>
                    </a:lnTo>
                    <a:cubicBezTo>
                      <a:pt x="16568" y="-2632"/>
                      <a:pt x="8340" y="111"/>
                      <a:pt x="2854" y="8339"/>
                    </a:cubicBezTo>
                    <a:cubicBezTo>
                      <a:pt x="-2632" y="16568"/>
                      <a:pt x="112" y="27539"/>
                      <a:pt x="8340" y="30281"/>
                    </a:cubicBezTo>
                    <a:close/>
                  </a:path>
                </a:pathLst>
              </a:custGeom>
              <a:grpFill/>
              <a:ln w="27426"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473633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FC18D65C-34B3-C08E-D19E-1AF2F938DB9C}"/>
              </a:ext>
            </a:extLst>
          </p:cNvPr>
          <p:cNvSpPr txBox="1"/>
          <p:nvPr/>
        </p:nvSpPr>
        <p:spPr>
          <a:xfrm>
            <a:off x="511296" y="2806149"/>
            <a:ext cx="2058486" cy="2351285"/>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Basic familiarity with the concept of the </a:t>
            </a:r>
            <a:r>
              <a:rPr lang="en-GB" sz="1100" kern="100" dirty="0" err="1">
                <a:solidFill>
                  <a:srgbClr val="0C2D45"/>
                </a:solidFill>
                <a:effectLst/>
                <a:latin typeface="Calibri" panose="020F0502020204030204" pitchFamily="34" charset="0"/>
                <a:cs typeface="Calibri" panose="020F0502020204030204" pitchFamily="34" charset="0"/>
              </a:rPr>
              <a:t>EntreComp</a:t>
            </a:r>
            <a:r>
              <a:rPr lang="en-GB" sz="1100" kern="100" dirty="0">
                <a:solidFill>
                  <a:srgbClr val="0C2D45"/>
                </a:solidFill>
                <a:effectLst/>
                <a:latin typeface="Calibri" panose="020F0502020204030204" pitchFamily="34" charset="0"/>
                <a:cs typeface="Calibri" panose="020F0502020204030204" pitchFamily="34" charset="0"/>
              </a:rPr>
              <a:t> framework and its three competency areas: Ideas and Opportunities, Resources, and Into Action.</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Initial understanding of how </a:t>
            </a:r>
            <a:r>
              <a:rPr lang="en-GB" sz="1100" kern="100" dirty="0" err="1">
                <a:solidFill>
                  <a:srgbClr val="0C2D45"/>
                </a:solidFill>
                <a:effectLst/>
                <a:latin typeface="Calibri" panose="020F0502020204030204" pitchFamily="34" charset="0"/>
                <a:cs typeface="Calibri" panose="020F0502020204030204" pitchFamily="34" charset="0"/>
              </a:rPr>
              <a:t>EntreComp</a:t>
            </a:r>
            <a:r>
              <a:rPr lang="en-GB" sz="1100" kern="100" dirty="0">
                <a:solidFill>
                  <a:srgbClr val="0C2D45"/>
                </a:solidFill>
                <a:effectLst/>
                <a:latin typeface="Calibri" panose="020F0502020204030204" pitchFamily="34" charset="0"/>
                <a:cs typeface="Calibri" panose="020F0502020204030204" pitchFamily="34" charset="0"/>
              </a:rPr>
              <a:t> can be used to guide and support entrepreneurial development.</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Awareness of the need to adapt and tailor </a:t>
            </a:r>
            <a:r>
              <a:rPr lang="en-GB" sz="1100" kern="100" dirty="0" err="1">
                <a:solidFill>
                  <a:srgbClr val="0C2D45"/>
                </a:solidFill>
                <a:effectLst/>
                <a:latin typeface="Calibri" panose="020F0502020204030204" pitchFamily="34" charset="0"/>
                <a:cs typeface="Calibri" panose="020F0502020204030204" pitchFamily="34" charset="0"/>
              </a:rPr>
              <a:t>EntreComp</a:t>
            </a:r>
            <a:r>
              <a:rPr lang="en-GB" sz="1100" kern="100" dirty="0">
                <a:solidFill>
                  <a:srgbClr val="0C2D45"/>
                </a:solidFill>
                <a:effectLst/>
                <a:latin typeface="Calibri" panose="020F0502020204030204" pitchFamily="34" charset="0"/>
                <a:cs typeface="Calibri" panose="020F0502020204030204" pitchFamily="34" charset="0"/>
              </a:rPr>
              <a:t> competencies to one's own entrepreneurial context. </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57" name="Straight Connector 56">
            <a:extLst>
              <a:ext uri="{FF2B5EF4-FFF2-40B4-BE49-F238E27FC236}">
                <a16:creationId xmlns:a16="http://schemas.microsoft.com/office/drawing/2014/main" id="{8CF1C255-822E-C883-8B85-467928312681}"/>
              </a:ext>
            </a:extLst>
          </p:cNvPr>
          <p:cNvCxnSpPr>
            <a:cxnSpLocks/>
          </p:cNvCxnSpPr>
          <p:nvPr/>
        </p:nvCxnSpPr>
        <p:spPr>
          <a:xfrm>
            <a:off x="277994" y="2557884"/>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97A8C1E-AF4D-E550-8C3A-D3201996A4BE}"/>
              </a:ext>
            </a:extLst>
          </p:cNvPr>
          <p:cNvSpPr txBox="1"/>
          <p:nvPr/>
        </p:nvSpPr>
        <p:spPr>
          <a:xfrm>
            <a:off x="511295" y="2356272"/>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9" name="Graphic 11">
            <a:extLst>
              <a:ext uri="{FF2B5EF4-FFF2-40B4-BE49-F238E27FC236}">
                <a16:creationId xmlns:a16="http://schemas.microsoft.com/office/drawing/2014/main" id="{637F590D-8696-3836-60D7-AEA9FCB2E105}"/>
              </a:ext>
            </a:extLst>
          </p:cNvPr>
          <p:cNvGrpSpPr/>
          <p:nvPr/>
        </p:nvGrpSpPr>
        <p:grpSpPr>
          <a:xfrm>
            <a:off x="534834" y="2460446"/>
            <a:ext cx="584807" cy="179396"/>
            <a:chOff x="4658278" y="6932880"/>
            <a:chExt cx="584807" cy="179396"/>
          </a:xfrm>
          <a:solidFill>
            <a:srgbClr val="0C2D45"/>
          </a:solidFill>
        </p:grpSpPr>
        <p:sp>
          <p:nvSpPr>
            <p:cNvPr id="60" name="Freeform 59">
              <a:extLst>
                <a:ext uri="{FF2B5EF4-FFF2-40B4-BE49-F238E27FC236}">
                  <a16:creationId xmlns:a16="http://schemas.microsoft.com/office/drawing/2014/main" id="{C3B35064-052A-07F4-CF63-AA45DF4CE942}"/>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22576AB2-8088-FE70-7845-8721C2DFB8B7}"/>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2" name="Graphic 11">
              <a:extLst>
                <a:ext uri="{FF2B5EF4-FFF2-40B4-BE49-F238E27FC236}">
                  <a16:creationId xmlns:a16="http://schemas.microsoft.com/office/drawing/2014/main" id="{6A55C0E7-5678-C3F4-63CB-30EBA2E7EC48}"/>
                </a:ext>
              </a:extLst>
            </p:cNvPr>
            <p:cNvGrpSpPr/>
            <p:nvPr/>
          </p:nvGrpSpPr>
          <p:grpSpPr>
            <a:xfrm>
              <a:off x="4658278" y="6932880"/>
              <a:ext cx="179396" cy="179396"/>
              <a:chOff x="4658278" y="6932880"/>
              <a:chExt cx="179396" cy="179396"/>
            </a:xfrm>
            <a:grpFill/>
          </p:grpSpPr>
          <p:sp>
            <p:nvSpPr>
              <p:cNvPr id="63" name="Freeform 62">
                <a:extLst>
                  <a:ext uri="{FF2B5EF4-FFF2-40B4-BE49-F238E27FC236}">
                    <a16:creationId xmlns:a16="http://schemas.microsoft.com/office/drawing/2014/main" id="{0DA3227B-AF5B-FC97-31FE-0E730F1D8F2D}"/>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B1DE9178-446D-31CD-9C79-699AD341B1D1}"/>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82" name="TextBox 81">
            <a:extLst>
              <a:ext uri="{FF2B5EF4-FFF2-40B4-BE49-F238E27FC236}">
                <a16:creationId xmlns:a16="http://schemas.microsoft.com/office/drawing/2014/main" id="{8FC28E6E-E28B-A20F-ED78-9BD1DD0B497E}"/>
              </a:ext>
            </a:extLst>
          </p:cNvPr>
          <p:cNvSpPr txBox="1"/>
          <p:nvPr/>
        </p:nvSpPr>
        <p:spPr>
          <a:xfrm>
            <a:off x="2779835" y="2806149"/>
            <a:ext cx="2152770" cy="2915542"/>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Deeper knowledge of the individual competencies within the three competency areas of </a:t>
            </a:r>
            <a:r>
              <a:rPr lang="en-IE" sz="1100" kern="100" dirty="0" err="1">
                <a:solidFill>
                  <a:srgbClr val="0C2D45"/>
                </a:solidFill>
                <a:effectLst/>
                <a:latin typeface="Calibri" panose="020F0502020204030204" pitchFamily="34" charset="0"/>
                <a:cs typeface="Calibri" panose="020F0502020204030204" pitchFamily="34" charset="0"/>
              </a:rPr>
              <a:t>EntreComp</a:t>
            </a:r>
            <a:r>
              <a:rPr lang="en-IE" sz="1100" kern="100" dirty="0">
                <a:solidFill>
                  <a:srgbClr val="0C2D45"/>
                </a:solidFill>
                <a:effectLst/>
                <a:latin typeface="Calibri" panose="020F0502020204030204" pitchFamily="34" charset="0"/>
                <a:cs typeface="Calibri" panose="020F0502020204030204" pitchFamily="34" charset="0"/>
              </a:rPr>
              <a:t> and the importance of each in the entrepreneurial process.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apply </a:t>
            </a:r>
            <a:r>
              <a:rPr lang="en-IE" sz="1100" kern="100" dirty="0" err="1">
                <a:solidFill>
                  <a:srgbClr val="0C2D45"/>
                </a:solidFill>
                <a:effectLst/>
                <a:latin typeface="Calibri" panose="020F0502020204030204" pitchFamily="34" charset="0"/>
                <a:cs typeface="Calibri" panose="020F0502020204030204" pitchFamily="34" charset="0"/>
              </a:rPr>
              <a:t>EntreComp</a:t>
            </a:r>
            <a:r>
              <a:rPr lang="en-IE" sz="1100" kern="100" dirty="0">
                <a:solidFill>
                  <a:srgbClr val="0C2D45"/>
                </a:solidFill>
                <a:effectLst/>
                <a:latin typeface="Calibri" panose="020F0502020204030204" pitchFamily="34" charset="0"/>
                <a:cs typeface="Calibri" panose="020F0502020204030204" pitchFamily="34" charset="0"/>
              </a:rPr>
              <a:t> competencies in developing entrepreneurial skills, identifying opportunities, and executing business strategies.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Understanding of how to customize </a:t>
            </a:r>
            <a:r>
              <a:rPr lang="en-IE" sz="1100" kern="100" dirty="0" err="1">
                <a:solidFill>
                  <a:srgbClr val="0C2D45"/>
                </a:solidFill>
                <a:effectLst/>
                <a:latin typeface="Calibri" panose="020F0502020204030204" pitchFamily="34" charset="0"/>
                <a:cs typeface="Calibri" panose="020F0502020204030204" pitchFamily="34" charset="0"/>
              </a:rPr>
              <a:t>EntreComp</a:t>
            </a:r>
            <a:r>
              <a:rPr lang="en-IE" sz="1100" kern="100" dirty="0">
                <a:solidFill>
                  <a:srgbClr val="0C2D45"/>
                </a:solidFill>
                <a:effectLst/>
                <a:latin typeface="Calibri" panose="020F0502020204030204" pitchFamily="34" charset="0"/>
                <a:cs typeface="Calibri" panose="020F0502020204030204" pitchFamily="34" charset="0"/>
              </a:rPr>
              <a:t> competencies to address specific challenges and needs of entrepreneurship, such as cultural adaptation, access to resources, and network building. </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sp>
        <p:nvSpPr>
          <p:cNvPr id="84" name="TextBox 83">
            <a:extLst>
              <a:ext uri="{FF2B5EF4-FFF2-40B4-BE49-F238E27FC236}">
                <a16:creationId xmlns:a16="http://schemas.microsoft.com/office/drawing/2014/main" id="{1F480AB3-41EC-EE7A-F724-A2DDED02A502}"/>
              </a:ext>
            </a:extLst>
          </p:cNvPr>
          <p:cNvSpPr txBox="1"/>
          <p:nvPr/>
        </p:nvSpPr>
        <p:spPr>
          <a:xfrm>
            <a:off x="2779835" y="2356272"/>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99" name="Graphic 11">
            <a:extLst>
              <a:ext uri="{FF2B5EF4-FFF2-40B4-BE49-F238E27FC236}">
                <a16:creationId xmlns:a16="http://schemas.microsoft.com/office/drawing/2014/main" id="{5EB5BCD7-9A02-9795-62B3-394F8F8F52A2}"/>
              </a:ext>
            </a:extLst>
          </p:cNvPr>
          <p:cNvGrpSpPr/>
          <p:nvPr/>
        </p:nvGrpSpPr>
        <p:grpSpPr>
          <a:xfrm>
            <a:off x="2814345" y="2460446"/>
            <a:ext cx="584807" cy="179396"/>
            <a:chOff x="5525753" y="6932880"/>
            <a:chExt cx="584807" cy="179396"/>
          </a:xfrm>
          <a:solidFill>
            <a:srgbClr val="0C2D45"/>
          </a:solidFill>
        </p:grpSpPr>
        <p:grpSp>
          <p:nvGrpSpPr>
            <p:cNvPr id="100" name="Graphic 11">
              <a:extLst>
                <a:ext uri="{FF2B5EF4-FFF2-40B4-BE49-F238E27FC236}">
                  <a16:creationId xmlns:a16="http://schemas.microsoft.com/office/drawing/2014/main" id="{D0BB8772-417E-C42F-A163-E2800C73B7F1}"/>
                </a:ext>
              </a:extLst>
            </p:cNvPr>
            <p:cNvGrpSpPr/>
            <p:nvPr/>
          </p:nvGrpSpPr>
          <p:grpSpPr>
            <a:xfrm>
              <a:off x="5728754" y="6933470"/>
              <a:ext cx="178805" cy="178806"/>
              <a:chOff x="5728754" y="6933470"/>
              <a:chExt cx="178805" cy="178806"/>
            </a:xfrm>
            <a:grpFill/>
          </p:grpSpPr>
          <p:sp>
            <p:nvSpPr>
              <p:cNvPr id="105" name="Freeform 104">
                <a:extLst>
                  <a:ext uri="{FF2B5EF4-FFF2-40B4-BE49-F238E27FC236}">
                    <a16:creationId xmlns:a16="http://schemas.microsoft.com/office/drawing/2014/main" id="{78757A1B-FF8A-CCC1-6656-52DE3BDA1DAE}"/>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E5EBF736-2925-5097-3A27-8FA29547CC0E}"/>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101" name="Freeform 100">
              <a:extLst>
                <a:ext uri="{FF2B5EF4-FFF2-40B4-BE49-F238E27FC236}">
                  <a16:creationId xmlns:a16="http://schemas.microsoft.com/office/drawing/2014/main" id="{C1F7765A-9CE0-A349-952B-B1CAB87C8370}"/>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102" name="Graphic 11">
              <a:extLst>
                <a:ext uri="{FF2B5EF4-FFF2-40B4-BE49-F238E27FC236}">
                  <a16:creationId xmlns:a16="http://schemas.microsoft.com/office/drawing/2014/main" id="{32637506-EF2E-328D-0960-1335FD85FD3C}"/>
                </a:ext>
              </a:extLst>
            </p:cNvPr>
            <p:cNvGrpSpPr/>
            <p:nvPr/>
          </p:nvGrpSpPr>
          <p:grpSpPr>
            <a:xfrm>
              <a:off x="5525753" y="6932880"/>
              <a:ext cx="179396" cy="179396"/>
              <a:chOff x="5525753" y="6932880"/>
              <a:chExt cx="179396" cy="179396"/>
            </a:xfrm>
            <a:grpFill/>
          </p:grpSpPr>
          <p:sp>
            <p:nvSpPr>
              <p:cNvPr id="103" name="Freeform 102">
                <a:extLst>
                  <a:ext uri="{FF2B5EF4-FFF2-40B4-BE49-F238E27FC236}">
                    <a16:creationId xmlns:a16="http://schemas.microsoft.com/office/drawing/2014/main" id="{C2EB2CE7-5BFD-4558-E47B-7A91EE4121BF}"/>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F99E150-F478-2021-6078-62D81654B069}"/>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107" name="TextBox 106">
            <a:extLst>
              <a:ext uri="{FF2B5EF4-FFF2-40B4-BE49-F238E27FC236}">
                <a16:creationId xmlns:a16="http://schemas.microsoft.com/office/drawing/2014/main" id="{3F29B93B-8577-3EF7-FBC7-D650286E9524}"/>
              </a:ext>
            </a:extLst>
          </p:cNvPr>
          <p:cNvSpPr txBox="1"/>
          <p:nvPr/>
        </p:nvSpPr>
        <p:spPr>
          <a:xfrm>
            <a:off x="5152523" y="2806149"/>
            <a:ext cx="2142348" cy="3197670"/>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Expertise in using </a:t>
            </a:r>
            <a:r>
              <a:rPr lang="en-IE" sz="1100" kern="100" dirty="0" err="1">
                <a:solidFill>
                  <a:srgbClr val="0C2D45"/>
                </a:solidFill>
                <a:effectLst/>
                <a:latin typeface="Calibri" panose="020F0502020204030204" pitchFamily="34" charset="0"/>
                <a:cs typeface="Calibri" panose="020F0502020204030204" pitchFamily="34" charset="0"/>
              </a:rPr>
              <a:t>EntreComp</a:t>
            </a:r>
            <a:r>
              <a:rPr lang="en-IE" sz="1100" kern="100" dirty="0">
                <a:solidFill>
                  <a:srgbClr val="0C2D45"/>
                </a:solidFill>
                <a:effectLst/>
                <a:latin typeface="Calibri" panose="020F0502020204030204" pitchFamily="34" charset="0"/>
                <a:cs typeface="Calibri" panose="020F0502020204030204" pitchFamily="34" charset="0"/>
              </a:rPr>
              <a:t> as a holistic framework to guide all aspects of entrepreneurial development, from opportunity identification to resource allocation and action implementation.</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mentor and guide other entrepreneurs in understanding and applying </a:t>
            </a:r>
            <a:r>
              <a:rPr lang="en-IE" sz="1100" kern="100" dirty="0" err="1">
                <a:solidFill>
                  <a:srgbClr val="0C2D45"/>
                </a:solidFill>
                <a:effectLst/>
                <a:latin typeface="Calibri" panose="020F0502020204030204" pitchFamily="34" charset="0"/>
                <a:cs typeface="Calibri" panose="020F0502020204030204" pitchFamily="34" charset="0"/>
              </a:rPr>
              <a:t>EntreComp</a:t>
            </a:r>
            <a:r>
              <a:rPr lang="en-IE" sz="1100" kern="100" dirty="0">
                <a:solidFill>
                  <a:srgbClr val="0C2D45"/>
                </a:solidFill>
                <a:effectLst/>
                <a:latin typeface="Calibri" panose="020F0502020204030204" pitchFamily="34" charset="0"/>
                <a:cs typeface="Calibri" panose="020F0502020204030204" pitchFamily="34" charset="0"/>
              </a:rPr>
              <a:t>, sharing insights and strategies tailored to the specific needs and challenges of entrepreneurship.</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Capability to contribute to the ongoing development of </a:t>
            </a:r>
            <a:r>
              <a:rPr lang="en-IE" sz="1100" kern="100" dirty="0" err="1">
                <a:solidFill>
                  <a:srgbClr val="0C2D45"/>
                </a:solidFill>
                <a:effectLst/>
                <a:latin typeface="Calibri" panose="020F0502020204030204" pitchFamily="34" charset="0"/>
                <a:cs typeface="Calibri" panose="020F0502020204030204" pitchFamily="34" charset="0"/>
              </a:rPr>
              <a:t>EntreComp</a:t>
            </a:r>
            <a:r>
              <a:rPr lang="en-IE" sz="1100" kern="100" dirty="0">
                <a:solidFill>
                  <a:srgbClr val="0C2D45"/>
                </a:solidFill>
                <a:effectLst/>
                <a:latin typeface="Calibri" panose="020F0502020204030204" pitchFamily="34" charset="0"/>
                <a:cs typeface="Calibri" panose="020F0502020204030204" pitchFamily="34" charset="0"/>
              </a:rPr>
              <a:t> by providing feedback, sharing experiences, and advocating for the inclusion of competencies relevant to entrepreneurship.</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108" name="Straight Connector 107">
            <a:extLst>
              <a:ext uri="{FF2B5EF4-FFF2-40B4-BE49-F238E27FC236}">
                <a16:creationId xmlns:a16="http://schemas.microsoft.com/office/drawing/2014/main" id="{624944EE-1F8B-D75E-ED20-BEC67484FB5D}"/>
              </a:ext>
            </a:extLst>
          </p:cNvPr>
          <p:cNvCxnSpPr>
            <a:cxnSpLocks/>
          </p:cNvCxnSpPr>
          <p:nvPr/>
        </p:nvCxnSpPr>
        <p:spPr>
          <a:xfrm>
            <a:off x="-23427" y="5871278"/>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02738E1-5189-6AC4-82C7-943E1C657A1E}"/>
              </a:ext>
            </a:extLst>
          </p:cNvPr>
          <p:cNvSpPr txBox="1"/>
          <p:nvPr/>
        </p:nvSpPr>
        <p:spPr>
          <a:xfrm>
            <a:off x="5152523" y="2356272"/>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133" name="Graphic 11">
            <a:extLst>
              <a:ext uri="{FF2B5EF4-FFF2-40B4-BE49-F238E27FC236}">
                <a16:creationId xmlns:a16="http://schemas.microsoft.com/office/drawing/2014/main" id="{281E4E3B-87DD-4411-3920-1B5902AF2386}"/>
              </a:ext>
            </a:extLst>
          </p:cNvPr>
          <p:cNvGrpSpPr/>
          <p:nvPr/>
        </p:nvGrpSpPr>
        <p:grpSpPr>
          <a:xfrm>
            <a:off x="5172485" y="2460446"/>
            <a:ext cx="584807" cy="179396"/>
            <a:chOff x="6392638" y="6932880"/>
            <a:chExt cx="584807" cy="179396"/>
          </a:xfrm>
          <a:solidFill>
            <a:srgbClr val="915F9E"/>
          </a:solidFill>
        </p:grpSpPr>
        <p:grpSp>
          <p:nvGrpSpPr>
            <p:cNvPr id="134" name="Graphic 11">
              <a:extLst>
                <a:ext uri="{FF2B5EF4-FFF2-40B4-BE49-F238E27FC236}">
                  <a16:creationId xmlns:a16="http://schemas.microsoft.com/office/drawing/2014/main" id="{7DC79B7D-18FB-E585-1326-28AB75AC7464}"/>
                </a:ext>
              </a:extLst>
            </p:cNvPr>
            <p:cNvGrpSpPr/>
            <p:nvPr/>
          </p:nvGrpSpPr>
          <p:grpSpPr>
            <a:xfrm>
              <a:off x="6595639" y="6933470"/>
              <a:ext cx="178806" cy="178806"/>
              <a:chOff x="6595639" y="6933470"/>
              <a:chExt cx="178806" cy="178806"/>
            </a:xfrm>
            <a:grpFill/>
          </p:grpSpPr>
          <p:sp>
            <p:nvSpPr>
              <p:cNvPr id="141" name="Freeform 140">
                <a:extLst>
                  <a:ext uri="{FF2B5EF4-FFF2-40B4-BE49-F238E27FC236}">
                    <a16:creationId xmlns:a16="http://schemas.microsoft.com/office/drawing/2014/main" id="{FBDF2655-DD1B-2EF7-8158-563E03961E70}"/>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8F95266D-45F1-356C-E680-15B6EFF983E5}"/>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5" name="Graphic 11">
              <a:extLst>
                <a:ext uri="{FF2B5EF4-FFF2-40B4-BE49-F238E27FC236}">
                  <a16:creationId xmlns:a16="http://schemas.microsoft.com/office/drawing/2014/main" id="{380EC912-5269-0046-8CAA-DDE1701E3662}"/>
                </a:ext>
              </a:extLst>
            </p:cNvPr>
            <p:cNvGrpSpPr/>
            <p:nvPr/>
          </p:nvGrpSpPr>
          <p:grpSpPr>
            <a:xfrm>
              <a:off x="6798050" y="6933470"/>
              <a:ext cx="179395" cy="178806"/>
              <a:chOff x="6798050" y="6933470"/>
              <a:chExt cx="179395" cy="178806"/>
            </a:xfrm>
            <a:grpFill/>
          </p:grpSpPr>
          <p:sp>
            <p:nvSpPr>
              <p:cNvPr id="139" name="Freeform 138">
                <a:extLst>
                  <a:ext uri="{FF2B5EF4-FFF2-40B4-BE49-F238E27FC236}">
                    <a16:creationId xmlns:a16="http://schemas.microsoft.com/office/drawing/2014/main" id="{6E8730D4-ED77-871B-9BEA-5D571201938C}"/>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B0754FD7-F028-6F9B-2864-97F589EA2073}"/>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6" name="Graphic 11">
              <a:extLst>
                <a:ext uri="{FF2B5EF4-FFF2-40B4-BE49-F238E27FC236}">
                  <a16:creationId xmlns:a16="http://schemas.microsoft.com/office/drawing/2014/main" id="{DAF0D40E-AF55-DA4D-EE1B-B5D340384CC9}"/>
                </a:ext>
              </a:extLst>
            </p:cNvPr>
            <p:cNvGrpSpPr/>
            <p:nvPr/>
          </p:nvGrpSpPr>
          <p:grpSpPr>
            <a:xfrm>
              <a:off x="6392638" y="6932880"/>
              <a:ext cx="179396" cy="179396"/>
              <a:chOff x="6392638" y="6932880"/>
              <a:chExt cx="179396" cy="179396"/>
            </a:xfrm>
            <a:grpFill/>
          </p:grpSpPr>
          <p:sp>
            <p:nvSpPr>
              <p:cNvPr id="137" name="Freeform 136">
                <a:extLst>
                  <a:ext uri="{FF2B5EF4-FFF2-40B4-BE49-F238E27FC236}">
                    <a16:creationId xmlns:a16="http://schemas.microsoft.com/office/drawing/2014/main" id="{FC8FC451-248E-0671-4C28-ED587B78AECA}"/>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5E9411A1-F788-B8F8-7C95-73A413B89C68}"/>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2" name="Straight Connector 1">
            <a:extLst>
              <a:ext uri="{FF2B5EF4-FFF2-40B4-BE49-F238E27FC236}">
                <a16:creationId xmlns:a16="http://schemas.microsoft.com/office/drawing/2014/main" id="{53EC2DC9-8D87-8EF7-1A64-ABFF210D01B5}"/>
              </a:ext>
            </a:extLst>
          </p:cNvPr>
          <p:cNvCxnSpPr>
            <a:cxnSpLocks/>
          </p:cNvCxnSpPr>
          <p:nvPr/>
        </p:nvCxnSpPr>
        <p:spPr>
          <a:xfrm flipV="1">
            <a:off x="2634107" y="2557885"/>
            <a:ext cx="0" cy="3276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EFE7EBB-42ED-3F87-9008-3E40CF1F02FE}"/>
              </a:ext>
            </a:extLst>
          </p:cNvPr>
          <p:cNvCxnSpPr>
            <a:cxnSpLocks/>
          </p:cNvCxnSpPr>
          <p:nvPr/>
        </p:nvCxnSpPr>
        <p:spPr>
          <a:xfrm flipV="1">
            <a:off x="4996930" y="2557885"/>
            <a:ext cx="0" cy="3276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DC9AAF4-9065-9D5B-4EB7-B0F612B4ACCC}"/>
              </a:ext>
            </a:extLst>
          </p:cNvPr>
          <p:cNvCxnSpPr>
            <a:cxnSpLocks/>
          </p:cNvCxnSpPr>
          <p:nvPr/>
        </p:nvCxnSpPr>
        <p:spPr>
          <a:xfrm flipV="1">
            <a:off x="277994" y="2019782"/>
            <a:ext cx="0" cy="540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541785A-25A3-E028-D78A-A037D3E86A77}"/>
              </a:ext>
            </a:extLst>
          </p:cNvPr>
          <p:cNvSpPr txBox="1"/>
          <p:nvPr/>
        </p:nvSpPr>
        <p:spPr>
          <a:xfrm>
            <a:off x="199446" y="1959900"/>
            <a:ext cx="5585152" cy="338554"/>
          </a:xfrm>
          <a:prstGeom prst="rect">
            <a:avLst/>
          </a:prstGeom>
          <a:noFill/>
        </p:spPr>
        <p:txBody>
          <a:bodyPr wrap="square">
            <a:spAutoFit/>
          </a:bodyPr>
          <a:lstStyle/>
          <a:p>
            <a:pPr>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	Application of Entrepreneurship Competences (</a:t>
            </a:r>
            <a:r>
              <a:rPr lang="en-US" sz="1600" b="1" dirty="0" err="1">
                <a:solidFill>
                  <a:schemeClr val="bg1"/>
                </a:solidFill>
                <a:highlight>
                  <a:srgbClr val="7ABB57"/>
                </a:highlight>
                <a:latin typeface="Calibri" panose="020F0502020204030204" pitchFamily="34" charset="0"/>
                <a:cs typeface="Calibri" panose="020F0502020204030204" pitchFamily="34" charset="0"/>
              </a:rPr>
              <a:t>EntreComp</a:t>
            </a:r>
            <a:r>
              <a:rPr lang="en-US" sz="1600" b="1" dirty="0">
                <a:solidFill>
                  <a:schemeClr val="bg1"/>
                </a:solidFill>
                <a:highlight>
                  <a:srgbClr val="7ABB57"/>
                </a:highlight>
                <a:latin typeface="Calibri" panose="020F0502020204030204" pitchFamily="34" charset="0"/>
                <a:cs typeface="Calibri" panose="020F0502020204030204" pitchFamily="34" charset="0"/>
              </a:rPr>
              <a:t>)</a:t>
            </a:r>
            <a:r>
              <a:rPr lang="en-US" sz="1600" b="1" dirty="0">
                <a:solidFill>
                  <a:srgbClr val="7ABB57"/>
                </a:solidFill>
                <a:highlight>
                  <a:srgbClr val="7ABB57"/>
                </a:highlight>
                <a:latin typeface="Calibri" panose="020F0502020204030204" pitchFamily="34" charset="0"/>
                <a:cs typeface="Calibri" panose="020F0502020204030204" pitchFamily="34" charset="0"/>
              </a:rPr>
              <a:t>.</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3025529-66FC-4D4B-520F-25B25016C476}"/>
              </a:ext>
            </a:extLst>
          </p:cNvPr>
          <p:cNvSpPr/>
          <p:nvPr/>
        </p:nvSpPr>
        <p:spPr>
          <a:xfrm flipV="1">
            <a:off x="11846" y="1145548"/>
            <a:ext cx="7559674" cy="622119"/>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915F9E"/>
          </a:solidFill>
          <a:ln w="28891" cap="flat">
            <a:noFill/>
            <a:prstDash val="solid"/>
            <a:miter/>
          </a:ln>
        </p:spPr>
        <p:txBody>
          <a:bodyPr rtlCol="0" anchor="ctr"/>
          <a:lstStyle/>
          <a:p>
            <a:endParaRPr lang="en-US" dirty="0"/>
          </a:p>
        </p:txBody>
      </p:sp>
      <p:sp>
        <p:nvSpPr>
          <p:cNvPr id="50" name="TextBox 49">
            <a:extLst>
              <a:ext uri="{FF2B5EF4-FFF2-40B4-BE49-F238E27FC236}">
                <a16:creationId xmlns:a16="http://schemas.microsoft.com/office/drawing/2014/main" id="{3845A3A4-AB38-2E1F-EC28-20C76596172F}"/>
              </a:ext>
            </a:extLst>
          </p:cNvPr>
          <p:cNvSpPr txBox="1"/>
          <p:nvPr/>
        </p:nvSpPr>
        <p:spPr>
          <a:xfrm>
            <a:off x="544503" y="6853552"/>
            <a:ext cx="2058486" cy="2210220"/>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Basic understanding of the importance of digital skills in today's entrepreneurial landscape.</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Familiarity with essential digital tools, such as social media platforms, email marketing, and e-commerce platforms.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Ability to create a simple online presence for their business, such as setting up social media accounts and a basic website.</a:t>
            </a:r>
          </a:p>
          <a:p>
            <a:pPr marL="184150" indent="-184150">
              <a:lnSpc>
                <a:spcPts val="1080"/>
              </a:lnSpc>
              <a:buClr>
                <a:srgbClr val="7ABB57"/>
              </a:buClr>
              <a:buFont typeface="+mj-lt"/>
              <a:buAutoNum type="arabicPeriod"/>
            </a:pPr>
            <a:endParaRPr lang="en-GB" sz="1100" kern="100" dirty="0">
              <a:solidFill>
                <a:srgbClr val="0C2D45"/>
              </a:solidFill>
              <a:effectLst/>
              <a:latin typeface="Calibri" panose="020F0502020204030204" pitchFamily="34" charset="0"/>
              <a:cs typeface="Calibri" panose="020F0502020204030204" pitchFamily="34" charset="0"/>
            </a:endParaRPr>
          </a:p>
        </p:txBody>
      </p:sp>
      <p:cxnSp>
        <p:nvCxnSpPr>
          <p:cNvPr id="51" name="Straight Connector 50">
            <a:extLst>
              <a:ext uri="{FF2B5EF4-FFF2-40B4-BE49-F238E27FC236}">
                <a16:creationId xmlns:a16="http://schemas.microsoft.com/office/drawing/2014/main" id="{3B68345D-0BAA-A38E-8C6F-C28F8E4EC7C3}"/>
              </a:ext>
            </a:extLst>
          </p:cNvPr>
          <p:cNvCxnSpPr>
            <a:cxnSpLocks/>
          </p:cNvCxnSpPr>
          <p:nvPr/>
        </p:nvCxnSpPr>
        <p:spPr>
          <a:xfrm>
            <a:off x="311201" y="6605287"/>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57898514-1C6E-7FC0-5678-5437D9B9F0C9}"/>
              </a:ext>
            </a:extLst>
          </p:cNvPr>
          <p:cNvSpPr txBox="1"/>
          <p:nvPr/>
        </p:nvSpPr>
        <p:spPr>
          <a:xfrm>
            <a:off x="544502" y="6403675"/>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3" name="Graphic 11">
            <a:extLst>
              <a:ext uri="{FF2B5EF4-FFF2-40B4-BE49-F238E27FC236}">
                <a16:creationId xmlns:a16="http://schemas.microsoft.com/office/drawing/2014/main" id="{B131E8AA-ACCE-DEAF-3A5D-C3AD579D696C}"/>
              </a:ext>
            </a:extLst>
          </p:cNvPr>
          <p:cNvGrpSpPr/>
          <p:nvPr/>
        </p:nvGrpSpPr>
        <p:grpSpPr>
          <a:xfrm>
            <a:off x="568041" y="6507849"/>
            <a:ext cx="584807" cy="179396"/>
            <a:chOff x="4658278" y="6932880"/>
            <a:chExt cx="584807" cy="179396"/>
          </a:xfrm>
          <a:solidFill>
            <a:srgbClr val="0C2D45"/>
          </a:solidFill>
        </p:grpSpPr>
        <p:sp>
          <p:nvSpPr>
            <p:cNvPr id="54" name="Freeform 53">
              <a:extLst>
                <a:ext uri="{FF2B5EF4-FFF2-40B4-BE49-F238E27FC236}">
                  <a16:creationId xmlns:a16="http://schemas.microsoft.com/office/drawing/2014/main" id="{BA95BEC0-12BD-C47F-0A6B-CC24E66E0B99}"/>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F69BB58-8299-F926-99AE-A67B54AA13DC}"/>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5" name="Graphic 11">
              <a:extLst>
                <a:ext uri="{FF2B5EF4-FFF2-40B4-BE49-F238E27FC236}">
                  <a16:creationId xmlns:a16="http://schemas.microsoft.com/office/drawing/2014/main" id="{5A410A19-9DB2-61C8-4A44-DF12B106ACB4}"/>
                </a:ext>
              </a:extLst>
            </p:cNvPr>
            <p:cNvGrpSpPr/>
            <p:nvPr/>
          </p:nvGrpSpPr>
          <p:grpSpPr>
            <a:xfrm>
              <a:off x="4658278" y="6932880"/>
              <a:ext cx="179396" cy="179396"/>
              <a:chOff x="4658278" y="6932880"/>
              <a:chExt cx="179396" cy="179396"/>
            </a:xfrm>
            <a:grpFill/>
          </p:grpSpPr>
          <p:sp>
            <p:nvSpPr>
              <p:cNvPr id="66" name="Freeform 65">
                <a:extLst>
                  <a:ext uri="{FF2B5EF4-FFF2-40B4-BE49-F238E27FC236}">
                    <a16:creationId xmlns:a16="http://schemas.microsoft.com/office/drawing/2014/main" id="{69B7416C-AF74-03B1-AB71-4204E217B231}"/>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8B5AA13D-07D6-DDD3-4F18-F1F67AC7D1B6}"/>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68" name="TextBox 67">
            <a:extLst>
              <a:ext uri="{FF2B5EF4-FFF2-40B4-BE49-F238E27FC236}">
                <a16:creationId xmlns:a16="http://schemas.microsoft.com/office/drawing/2014/main" id="{1D9BD973-D202-94DC-10A7-D0C4394F7BCE}"/>
              </a:ext>
            </a:extLst>
          </p:cNvPr>
          <p:cNvSpPr txBox="1"/>
          <p:nvPr/>
        </p:nvSpPr>
        <p:spPr>
          <a:xfrm>
            <a:off x="2813042" y="6853552"/>
            <a:ext cx="2058487" cy="2492349"/>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effectively use digital tools for business operations, marketing, and communication.</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in online market research to identify opportunities, customer needs, and competition.</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Understanding of e-commerce, online sales strategies, and digital payment methods.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Awareness of the importance of data privacy and cybersecurity in digital entrepreneurship.</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915ACA33-4821-03D9-038D-5622002488FB}"/>
              </a:ext>
            </a:extLst>
          </p:cNvPr>
          <p:cNvSpPr txBox="1"/>
          <p:nvPr/>
        </p:nvSpPr>
        <p:spPr>
          <a:xfrm>
            <a:off x="2813042" y="6403675"/>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70" name="Graphic 11">
            <a:extLst>
              <a:ext uri="{FF2B5EF4-FFF2-40B4-BE49-F238E27FC236}">
                <a16:creationId xmlns:a16="http://schemas.microsoft.com/office/drawing/2014/main" id="{08ACDCDF-3641-166C-8FCD-863B063220BE}"/>
              </a:ext>
            </a:extLst>
          </p:cNvPr>
          <p:cNvGrpSpPr/>
          <p:nvPr/>
        </p:nvGrpSpPr>
        <p:grpSpPr>
          <a:xfrm>
            <a:off x="2847552" y="6507849"/>
            <a:ext cx="584807" cy="179396"/>
            <a:chOff x="5525753" y="6932880"/>
            <a:chExt cx="584807" cy="179396"/>
          </a:xfrm>
          <a:solidFill>
            <a:srgbClr val="0C2D45"/>
          </a:solidFill>
        </p:grpSpPr>
        <p:grpSp>
          <p:nvGrpSpPr>
            <p:cNvPr id="71" name="Graphic 11">
              <a:extLst>
                <a:ext uri="{FF2B5EF4-FFF2-40B4-BE49-F238E27FC236}">
                  <a16:creationId xmlns:a16="http://schemas.microsoft.com/office/drawing/2014/main" id="{0EA5AE1B-4E39-7392-202D-D468DD4204EA}"/>
                </a:ext>
              </a:extLst>
            </p:cNvPr>
            <p:cNvGrpSpPr/>
            <p:nvPr/>
          </p:nvGrpSpPr>
          <p:grpSpPr>
            <a:xfrm>
              <a:off x="5728754" y="6933470"/>
              <a:ext cx="178805" cy="178806"/>
              <a:chOff x="5728754" y="6933470"/>
              <a:chExt cx="178805" cy="178806"/>
            </a:xfrm>
            <a:grpFill/>
          </p:grpSpPr>
          <p:sp>
            <p:nvSpPr>
              <p:cNvPr id="76" name="Freeform 75">
                <a:extLst>
                  <a:ext uri="{FF2B5EF4-FFF2-40B4-BE49-F238E27FC236}">
                    <a16:creationId xmlns:a16="http://schemas.microsoft.com/office/drawing/2014/main" id="{49675C55-3C77-12EA-0542-8CD277516007}"/>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986631E-2787-44B5-17D4-E677DE69E706}"/>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72" name="Freeform 71">
              <a:extLst>
                <a:ext uri="{FF2B5EF4-FFF2-40B4-BE49-F238E27FC236}">
                  <a16:creationId xmlns:a16="http://schemas.microsoft.com/office/drawing/2014/main" id="{B81790E6-7518-AD78-5835-9C75C662FB6E}"/>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73" name="Graphic 11">
              <a:extLst>
                <a:ext uri="{FF2B5EF4-FFF2-40B4-BE49-F238E27FC236}">
                  <a16:creationId xmlns:a16="http://schemas.microsoft.com/office/drawing/2014/main" id="{92EED298-1B34-7C17-9113-9CE477B09061}"/>
                </a:ext>
              </a:extLst>
            </p:cNvPr>
            <p:cNvGrpSpPr/>
            <p:nvPr/>
          </p:nvGrpSpPr>
          <p:grpSpPr>
            <a:xfrm>
              <a:off x="5525753" y="6932880"/>
              <a:ext cx="179396" cy="179396"/>
              <a:chOff x="5525753" y="6932880"/>
              <a:chExt cx="179396" cy="179396"/>
            </a:xfrm>
            <a:grpFill/>
          </p:grpSpPr>
          <p:sp>
            <p:nvSpPr>
              <p:cNvPr id="74" name="Freeform 73">
                <a:extLst>
                  <a:ext uri="{FF2B5EF4-FFF2-40B4-BE49-F238E27FC236}">
                    <a16:creationId xmlns:a16="http://schemas.microsoft.com/office/drawing/2014/main" id="{CDEA298A-0C48-37F7-87F4-821D8B8DDAC2}"/>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E7CE3AFA-2ABC-B036-B1C4-9E7BD5D29F22}"/>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78" name="TextBox 77">
            <a:extLst>
              <a:ext uri="{FF2B5EF4-FFF2-40B4-BE49-F238E27FC236}">
                <a16:creationId xmlns:a16="http://schemas.microsoft.com/office/drawing/2014/main" id="{5BDE64DC-7FEA-6150-2766-0263F0D661D7}"/>
              </a:ext>
            </a:extLst>
          </p:cNvPr>
          <p:cNvSpPr txBox="1"/>
          <p:nvPr/>
        </p:nvSpPr>
        <p:spPr>
          <a:xfrm>
            <a:off x="5185730" y="6853552"/>
            <a:ext cx="2058487" cy="3479799"/>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Proficiency in using advanced digital tools and technologies, such as analytics, automation, and artificial intelligence, to optimize business operations and customer engagement.</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develop and execute comprehensive digital marketing strategies, including search engine optimization, pay-per-click advertising, and content marketing.</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in leveraging digital platforms to build a global customer base and expand into new markets.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Capability to mentor and guide other entrepreneurs in building digital skill sets and navigating the digital entrepreneurship landscape. </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cxnSp>
        <p:nvCxnSpPr>
          <p:cNvPr id="79" name="Straight Connector 78">
            <a:extLst>
              <a:ext uri="{FF2B5EF4-FFF2-40B4-BE49-F238E27FC236}">
                <a16:creationId xmlns:a16="http://schemas.microsoft.com/office/drawing/2014/main" id="{8DDAC437-3F9B-88E9-7F01-5CE59369C6F5}"/>
              </a:ext>
            </a:extLst>
          </p:cNvPr>
          <p:cNvCxnSpPr>
            <a:cxnSpLocks/>
          </p:cNvCxnSpPr>
          <p:nvPr/>
        </p:nvCxnSpPr>
        <p:spPr>
          <a:xfrm>
            <a:off x="11846" y="10173142"/>
            <a:ext cx="7065318"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6E581A8C-2A7A-C2A7-958C-DC94E0308B4D}"/>
              </a:ext>
            </a:extLst>
          </p:cNvPr>
          <p:cNvSpPr txBox="1"/>
          <p:nvPr/>
        </p:nvSpPr>
        <p:spPr>
          <a:xfrm>
            <a:off x="5185730" y="6403675"/>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81" name="Graphic 11">
            <a:extLst>
              <a:ext uri="{FF2B5EF4-FFF2-40B4-BE49-F238E27FC236}">
                <a16:creationId xmlns:a16="http://schemas.microsoft.com/office/drawing/2014/main" id="{B436AAF7-C2E4-AB7D-610F-B54F13FFF835}"/>
              </a:ext>
            </a:extLst>
          </p:cNvPr>
          <p:cNvGrpSpPr/>
          <p:nvPr/>
        </p:nvGrpSpPr>
        <p:grpSpPr>
          <a:xfrm>
            <a:off x="5205692" y="6507849"/>
            <a:ext cx="584807" cy="179396"/>
            <a:chOff x="6392638" y="6932880"/>
            <a:chExt cx="584807" cy="179396"/>
          </a:xfrm>
          <a:solidFill>
            <a:srgbClr val="915F9E"/>
          </a:solidFill>
        </p:grpSpPr>
        <p:grpSp>
          <p:nvGrpSpPr>
            <p:cNvPr id="85" name="Graphic 11">
              <a:extLst>
                <a:ext uri="{FF2B5EF4-FFF2-40B4-BE49-F238E27FC236}">
                  <a16:creationId xmlns:a16="http://schemas.microsoft.com/office/drawing/2014/main" id="{68C437EE-883B-8574-2FA7-DCE067B95B8C}"/>
                </a:ext>
              </a:extLst>
            </p:cNvPr>
            <p:cNvGrpSpPr/>
            <p:nvPr/>
          </p:nvGrpSpPr>
          <p:grpSpPr>
            <a:xfrm>
              <a:off x="6595639" y="6933470"/>
              <a:ext cx="178806" cy="178806"/>
              <a:chOff x="6595639" y="6933470"/>
              <a:chExt cx="178806" cy="178806"/>
            </a:xfrm>
            <a:grpFill/>
          </p:grpSpPr>
          <p:sp>
            <p:nvSpPr>
              <p:cNvPr id="92" name="Freeform 91">
                <a:extLst>
                  <a:ext uri="{FF2B5EF4-FFF2-40B4-BE49-F238E27FC236}">
                    <a16:creationId xmlns:a16="http://schemas.microsoft.com/office/drawing/2014/main" id="{CAF92FCA-B680-639A-0404-9EDDB0B80F62}"/>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B9EC7EB2-A2AB-4833-AF51-C9C70A8B4014}"/>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86" name="Graphic 11">
              <a:extLst>
                <a:ext uri="{FF2B5EF4-FFF2-40B4-BE49-F238E27FC236}">
                  <a16:creationId xmlns:a16="http://schemas.microsoft.com/office/drawing/2014/main" id="{1CE50D31-BCAF-3FF3-8A3F-5CFF8F97155E}"/>
                </a:ext>
              </a:extLst>
            </p:cNvPr>
            <p:cNvGrpSpPr/>
            <p:nvPr/>
          </p:nvGrpSpPr>
          <p:grpSpPr>
            <a:xfrm>
              <a:off x="6798050" y="6933470"/>
              <a:ext cx="179395" cy="178806"/>
              <a:chOff x="6798050" y="6933470"/>
              <a:chExt cx="179395" cy="178806"/>
            </a:xfrm>
            <a:grpFill/>
          </p:grpSpPr>
          <p:sp>
            <p:nvSpPr>
              <p:cNvPr id="90" name="Freeform 89">
                <a:extLst>
                  <a:ext uri="{FF2B5EF4-FFF2-40B4-BE49-F238E27FC236}">
                    <a16:creationId xmlns:a16="http://schemas.microsoft.com/office/drawing/2014/main" id="{0723D441-5867-FDDD-9CCF-4634715DBB4F}"/>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A55B215-E8D7-CD0D-1D42-C1504C40BDDC}"/>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87" name="Graphic 11">
              <a:extLst>
                <a:ext uri="{FF2B5EF4-FFF2-40B4-BE49-F238E27FC236}">
                  <a16:creationId xmlns:a16="http://schemas.microsoft.com/office/drawing/2014/main" id="{2FBB82BC-503C-B711-D7FD-E253E9A81130}"/>
                </a:ext>
              </a:extLst>
            </p:cNvPr>
            <p:cNvGrpSpPr/>
            <p:nvPr/>
          </p:nvGrpSpPr>
          <p:grpSpPr>
            <a:xfrm>
              <a:off x="6392638" y="6932880"/>
              <a:ext cx="179396" cy="179396"/>
              <a:chOff x="6392638" y="6932880"/>
              <a:chExt cx="179396" cy="179396"/>
            </a:xfrm>
            <a:grpFill/>
          </p:grpSpPr>
          <p:sp>
            <p:nvSpPr>
              <p:cNvPr id="88" name="Freeform 87">
                <a:extLst>
                  <a:ext uri="{FF2B5EF4-FFF2-40B4-BE49-F238E27FC236}">
                    <a16:creationId xmlns:a16="http://schemas.microsoft.com/office/drawing/2014/main" id="{1EBA4489-E64C-805C-3774-1A1EB1F7A1EF}"/>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65F7D7EB-6AC7-FC34-BBED-2270DDFEDC2D}"/>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94" name="Straight Connector 93">
            <a:extLst>
              <a:ext uri="{FF2B5EF4-FFF2-40B4-BE49-F238E27FC236}">
                <a16:creationId xmlns:a16="http://schemas.microsoft.com/office/drawing/2014/main" id="{78094FDE-41A6-BD9B-CF33-19583994D73C}"/>
              </a:ext>
            </a:extLst>
          </p:cNvPr>
          <p:cNvCxnSpPr>
            <a:cxnSpLocks/>
          </p:cNvCxnSpPr>
          <p:nvPr/>
        </p:nvCxnSpPr>
        <p:spPr>
          <a:xfrm flipV="1">
            <a:off x="2667314" y="6605288"/>
            <a:ext cx="0" cy="356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5EC24F5-F0B8-670E-07A9-1C201D2949A7}"/>
              </a:ext>
            </a:extLst>
          </p:cNvPr>
          <p:cNvCxnSpPr>
            <a:cxnSpLocks/>
          </p:cNvCxnSpPr>
          <p:nvPr/>
        </p:nvCxnSpPr>
        <p:spPr>
          <a:xfrm flipV="1">
            <a:off x="5030137" y="6605288"/>
            <a:ext cx="0" cy="356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71F984D-067B-F0A8-4A6A-94B6097A967A}"/>
              </a:ext>
            </a:extLst>
          </p:cNvPr>
          <p:cNvCxnSpPr>
            <a:cxnSpLocks/>
          </p:cNvCxnSpPr>
          <p:nvPr/>
        </p:nvCxnSpPr>
        <p:spPr>
          <a:xfrm flipV="1">
            <a:off x="311201" y="6054746"/>
            <a:ext cx="0" cy="540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4F7DBB2-9537-576D-5DEA-507C3B6AF835}"/>
              </a:ext>
            </a:extLst>
          </p:cNvPr>
          <p:cNvSpPr txBox="1"/>
          <p:nvPr/>
        </p:nvSpPr>
        <p:spPr>
          <a:xfrm>
            <a:off x="232653" y="6007303"/>
            <a:ext cx="4434265" cy="338554"/>
          </a:xfrm>
          <a:prstGeom prst="rect">
            <a:avLst/>
          </a:prstGeom>
          <a:noFill/>
        </p:spPr>
        <p:txBody>
          <a:bodyPr wrap="square">
            <a:spAutoFit/>
          </a:bodyPr>
          <a:lstStyle/>
          <a:p>
            <a:pPr>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	Digital Entrepreneurship Skill Set</a:t>
            </a:r>
            <a:r>
              <a:rPr lang="en-US" sz="1600" b="1" dirty="0">
                <a:solidFill>
                  <a:srgbClr val="7ABB57"/>
                </a:solidFill>
                <a:highlight>
                  <a:srgbClr val="7ABB57"/>
                </a:highlight>
                <a:latin typeface="Calibri" panose="020F0502020204030204" pitchFamily="34" charset="0"/>
                <a:cs typeface="Calibri" panose="020F0502020204030204" pitchFamily="34" charset="0"/>
              </a:rPr>
              <a:t>.</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110" name="Slide Number Placeholder 4">
            <a:extLst>
              <a:ext uri="{FF2B5EF4-FFF2-40B4-BE49-F238E27FC236}">
                <a16:creationId xmlns:a16="http://schemas.microsoft.com/office/drawing/2014/main" id="{367B5C9F-7367-E447-49DF-57E9DB59443E}"/>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38</a:t>
            </a:fld>
            <a:endParaRPr lang="en-US" dirty="0"/>
          </a:p>
        </p:txBody>
      </p:sp>
      <p:sp>
        <p:nvSpPr>
          <p:cNvPr id="7" name="TextBox 6">
            <a:extLst>
              <a:ext uri="{FF2B5EF4-FFF2-40B4-BE49-F238E27FC236}">
                <a16:creationId xmlns:a16="http://schemas.microsoft.com/office/drawing/2014/main" id="{43C9311E-9126-A4A6-8991-AA4587474905}"/>
              </a:ext>
            </a:extLst>
          </p:cNvPr>
          <p:cNvSpPr txBox="1"/>
          <p:nvPr/>
        </p:nvSpPr>
        <p:spPr>
          <a:xfrm>
            <a:off x="301420" y="672805"/>
            <a:ext cx="5584875" cy="1033488"/>
          </a:xfrm>
          <a:prstGeom prst="rect">
            <a:avLst/>
          </a:prstGeom>
          <a:noFill/>
        </p:spPr>
        <p:txBody>
          <a:bodyPr wrap="square">
            <a:spAutoFit/>
          </a:bodyPr>
          <a:lstStyle/>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BUSINESS PRACTICES</a:t>
            </a:r>
            <a:r>
              <a:rPr lang="de-DE" sz="2800" b="1" dirty="0">
                <a:solidFill>
                  <a:srgbClr val="7ABB57"/>
                </a:solidFill>
                <a:highlight>
                  <a:srgbClr val="7ABB57"/>
                </a:highlight>
                <a:latin typeface="Calibri" panose="020F0502020204030204" pitchFamily="34" charset="0"/>
                <a:cs typeface="Calibri" panose="020F0502020204030204" pitchFamily="34" charset="0"/>
              </a:rPr>
              <a:t>.</a:t>
            </a:r>
            <a:r>
              <a:rPr lang="de-DE" sz="2800" b="1" dirty="0">
                <a:solidFill>
                  <a:srgbClr val="E97924"/>
                </a:solidFill>
                <a:highlight>
                  <a:srgbClr val="7ABB57"/>
                </a:highlight>
                <a:latin typeface="Calibri" panose="020F0502020204030204" pitchFamily="34" charset="0"/>
                <a:cs typeface="Calibri" panose="020F0502020204030204" pitchFamily="34" charset="0"/>
              </a:rPr>
              <a:t> </a:t>
            </a:r>
          </a:p>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AND ATTITUDES</a:t>
            </a:r>
            <a:r>
              <a:rPr lang="de-DE" sz="2800" b="1" dirty="0">
                <a:solidFill>
                  <a:srgbClr val="7ABB57"/>
                </a:solidFill>
                <a:highlight>
                  <a:srgbClr val="7ABB57"/>
                </a:highlight>
                <a:latin typeface="Calibri" panose="020F0502020204030204" pitchFamily="34" charset="0"/>
                <a:cs typeface="Calibri" panose="020F0502020204030204" pitchFamily="34" charset="0"/>
              </a:rPr>
              <a:t> </a:t>
            </a:r>
            <a:r>
              <a:rPr lang="de-DE" sz="2800" b="1" dirty="0">
                <a:solidFill>
                  <a:schemeClr val="bg1"/>
                </a:solidFill>
                <a:highlight>
                  <a:srgbClr val="7ABB57"/>
                </a:highlight>
                <a:latin typeface="Calibri" panose="020F0502020204030204" pitchFamily="34" charset="0"/>
                <a:cs typeface="Calibri" panose="020F0502020204030204" pitchFamily="34" charset="0"/>
              </a:rPr>
              <a:t>FOR SUCCESS</a:t>
            </a:r>
            <a:r>
              <a:rPr lang="de-DE" sz="2800" b="1" dirty="0">
                <a:solidFill>
                  <a:srgbClr val="7ABB57"/>
                </a:solidFill>
                <a:highlight>
                  <a:srgbClr val="7ABB57"/>
                </a:highlight>
                <a:latin typeface="Calibri" panose="020F0502020204030204" pitchFamily="34" charset="0"/>
                <a:cs typeface="Calibri" panose="020F0502020204030204" pitchFamily="34" charset="0"/>
              </a:rPr>
              <a:t>. </a:t>
            </a:r>
            <a:r>
              <a:rPr lang="de-DE" sz="2800" b="1" dirty="0">
                <a:solidFill>
                  <a:srgbClr val="E97924"/>
                </a:solidFill>
                <a:highlight>
                  <a:srgbClr val="7ABB57"/>
                </a:highlight>
                <a:latin typeface="Calibri" panose="020F0502020204030204" pitchFamily="34" charset="0"/>
                <a:cs typeface="Calibri" panose="020F0502020204030204" pitchFamily="34" charset="0"/>
              </a:rPr>
              <a:t> </a:t>
            </a:r>
            <a:endParaRPr lang="de-DE" sz="2800" b="1" dirty="0">
              <a:solidFill>
                <a:schemeClr val="bg1"/>
              </a:solidFill>
              <a:highlight>
                <a:srgbClr val="7ABB57"/>
              </a:highlight>
              <a:latin typeface="Calibri" panose="020F0502020204030204" pitchFamily="34" charset="0"/>
              <a:cs typeface="Calibri" panose="020F0502020204030204" pitchFamily="34" charset="0"/>
            </a:endParaRPr>
          </a:p>
          <a:p>
            <a:pPr>
              <a:lnSpc>
                <a:spcPts val="2380"/>
              </a:lnSpc>
            </a:pPr>
            <a:endParaRPr lang="de-DE" sz="2800" b="1" dirty="0">
              <a:solidFill>
                <a:srgbClr val="7ABB57"/>
              </a:solidFill>
              <a:highlight>
                <a:srgbClr val="7ABB57"/>
              </a:highlight>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3B865E22-F0B8-A785-F442-9131A5387E25}"/>
              </a:ext>
            </a:extLst>
          </p:cNvPr>
          <p:cNvGrpSpPr/>
          <p:nvPr/>
        </p:nvGrpSpPr>
        <p:grpSpPr>
          <a:xfrm>
            <a:off x="6351095" y="216231"/>
            <a:ext cx="755624" cy="846710"/>
            <a:chOff x="744591" y="4352525"/>
            <a:chExt cx="943113" cy="1056801"/>
          </a:xfrm>
          <a:solidFill>
            <a:srgbClr val="0C2D45"/>
          </a:solidFill>
        </p:grpSpPr>
        <p:sp>
          <p:nvSpPr>
            <p:cNvPr id="15" name="Freeform 14">
              <a:extLst>
                <a:ext uri="{FF2B5EF4-FFF2-40B4-BE49-F238E27FC236}">
                  <a16:creationId xmlns:a16="http://schemas.microsoft.com/office/drawing/2014/main" id="{8EB393FF-EC45-318F-4D1A-600A805D326C}"/>
                </a:ext>
              </a:extLst>
            </p:cNvPr>
            <p:cNvSpPr/>
            <p:nvPr/>
          </p:nvSpPr>
          <p:spPr>
            <a:xfrm>
              <a:off x="1117281" y="4619980"/>
              <a:ext cx="203402" cy="193401"/>
            </a:xfrm>
            <a:custGeom>
              <a:avLst/>
              <a:gdLst>
                <a:gd name="connsiteX0" fmla="*/ 100689 w 203402"/>
                <a:gd name="connsiteY0" fmla="*/ 167512 h 193401"/>
                <a:gd name="connsiteX1" fmla="*/ 78934 w 203402"/>
                <a:gd name="connsiteY1" fmla="*/ 176053 h 193401"/>
                <a:gd name="connsiteX2" fmla="*/ 46991 w 203402"/>
                <a:gd name="connsiteY2" fmla="*/ 192309 h 193401"/>
                <a:gd name="connsiteX3" fmla="*/ 38730 w 203402"/>
                <a:gd name="connsiteY3" fmla="*/ 192584 h 193401"/>
                <a:gd name="connsiteX4" fmla="*/ 36802 w 203402"/>
                <a:gd name="connsiteY4" fmla="*/ 184319 h 193401"/>
                <a:gd name="connsiteX5" fmla="*/ 43136 w 203402"/>
                <a:gd name="connsiteY5" fmla="*/ 146849 h 193401"/>
                <a:gd name="connsiteX6" fmla="*/ 31019 w 203402"/>
                <a:gd name="connsiteY6" fmla="*/ 108552 h 193401"/>
                <a:gd name="connsiteX7" fmla="*/ 3757 w 203402"/>
                <a:gd name="connsiteY7" fmla="*/ 81828 h 193401"/>
                <a:gd name="connsiteX8" fmla="*/ 178 w 203402"/>
                <a:gd name="connsiteY8" fmla="*/ 73287 h 193401"/>
                <a:gd name="connsiteX9" fmla="*/ 8163 w 203402"/>
                <a:gd name="connsiteY9" fmla="*/ 68603 h 193401"/>
                <a:gd name="connsiteX10" fmla="*/ 48919 w 203402"/>
                <a:gd name="connsiteY10" fmla="*/ 62542 h 193401"/>
                <a:gd name="connsiteX11" fmla="*/ 76731 w 203402"/>
                <a:gd name="connsiteY11" fmla="*/ 41878 h 193401"/>
                <a:gd name="connsiteX12" fmla="*/ 94080 w 203402"/>
                <a:gd name="connsiteY12" fmla="*/ 6888 h 193401"/>
                <a:gd name="connsiteX13" fmla="*/ 101515 w 203402"/>
                <a:gd name="connsiteY13" fmla="*/ 0 h 193401"/>
                <a:gd name="connsiteX14" fmla="*/ 108950 w 203402"/>
                <a:gd name="connsiteY14" fmla="*/ 7163 h 193401"/>
                <a:gd name="connsiteX15" fmla="*/ 124921 w 203402"/>
                <a:gd name="connsiteY15" fmla="*/ 39398 h 193401"/>
                <a:gd name="connsiteX16" fmla="*/ 158242 w 203402"/>
                <a:gd name="connsiteY16" fmla="*/ 63368 h 193401"/>
                <a:gd name="connsiteX17" fmla="*/ 192938 w 203402"/>
                <a:gd name="connsiteY17" fmla="*/ 68327 h 193401"/>
                <a:gd name="connsiteX18" fmla="*/ 203403 w 203402"/>
                <a:gd name="connsiteY18" fmla="*/ 73287 h 193401"/>
                <a:gd name="connsiteX19" fmla="*/ 198171 w 203402"/>
                <a:gd name="connsiteY19" fmla="*/ 82654 h 193401"/>
                <a:gd name="connsiteX20" fmla="*/ 173112 w 203402"/>
                <a:gd name="connsiteY20" fmla="*/ 107175 h 193401"/>
                <a:gd name="connsiteX21" fmla="*/ 160169 w 203402"/>
                <a:gd name="connsiteY21" fmla="*/ 148226 h 193401"/>
                <a:gd name="connsiteX22" fmla="*/ 165952 w 203402"/>
                <a:gd name="connsiteY22" fmla="*/ 182666 h 193401"/>
                <a:gd name="connsiteX23" fmla="*/ 164300 w 203402"/>
                <a:gd name="connsiteY23" fmla="*/ 192860 h 193401"/>
                <a:gd name="connsiteX24" fmla="*/ 153836 w 203402"/>
                <a:gd name="connsiteY24" fmla="*/ 190931 h 193401"/>
                <a:gd name="connsiteX25" fmla="*/ 121066 w 203402"/>
                <a:gd name="connsiteY25" fmla="*/ 173849 h 193401"/>
                <a:gd name="connsiteX26" fmla="*/ 100689 w 203402"/>
                <a:gd name="connsiteY26" fmla="*/ 167512 h 19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3402" h="193401">
                  <a:moveTo>
                    <a:pt x="100689" y="167512"/>
                  </a:moveTo>
                  <a:cubicBezTo>
                    <a:pt x="93254" y="170267"/>
                    <a:pt x="85818" y="172747"/>
                    <a:pt x="78934" y="176053"/>
                  </a:cubicBezTo>
                  <a:cubicBezTo>
                    <a:pt x="68195" y="181288"/>
                    <a:pt x="57730" y="187349"/>
                    <a:pt x="46991" y="192309"/>
                  </a:cubicBezTo>
                  <a:cubicBezTo>
                    <a:pt x="44513" y="193411"/>
                    <a:pt x="40382" y="193962"/>
                    <a:pt x="38730" y="192584"/>
                  </a:cubicBezTo>
                  <a:cubicBezTo>
                    <a:pt x="37078" y="191207"/>
                    <a:pt x="36527" y="187074"/>
                    <a:pt x="36802" y="184319"/>
                  </a:cubicBezTo>
                  <a:cubicBezTo>
                    <a:pt x="38730" y="171645"/>
                    <a:pt x="40933" y="159247"/>
                    <a:pt x="43136" y="146849"/>
                  </a:cubicBezTo>
                  <a:cubicBezTo>
                    <a:pt x="45889" y="131971"/>
                    <a:pt x="42310" y="119022"/>
                    <a:pt x="31019" y="108552"/>
                  </a:cubicBezTo>
                  <a:cubicBezTo>
                    <a:pt x="21657" y="99736"/>
                    <a:pt x="12569" y="90920"/>
                    <a:pt x="3757" y="81828"/>
                  </a:cubicBezTo>
                  <a:cubicBezTo>
                    <a:pt x="1554" y="79624"/>
                    <a:pt x="-649" y="75491"/>
                    <a:pt x="178" y="73287"/>
                  </a:cubicBezTo>
                  <a:cubicBezTo>
                    <a:pt x="1004" y="71083"/>
                    <a:pt x="5134" y="69154"/>
                    <a:pt x="8163" y="68603"/>
                  </a:cubicBezTo>
                  <a:cubicBezTo>
                    <a:pt x="21657" y="66123"/>
                    <a:pt x="35150" y="64470"/>
                    <a:pt x="48919" y="62542"/>
                  </a:cubicBezTo>
                  <a:cubicBezTo>
                    <a:pt x="61861" y="60613"/>
                    <a:pt x="70948" y="53174"/>
                    <a:pt x="76731" y="41878"/>
                  </a:cubicBezTo>
                  <a:cubicBezTo>
                    <a:pt x="82514" y="30307"/>
                    <a:pt x="88021" y="18459"/>
                    <a:pt x="94080" y="6888"/>
                  </a:cubicBezTo>
                  <a:cubicBezTo>
                    <a:pt x="95732" y="3857"/>
                    <a:pt x="99036" y="0"/>
                    <a:pt x="101515" y="0"/>
                  </a:cubicBezTo>
                  <a:cubicBezTo>
                    <a:pt x="103993" y="0"/>
                    <a:pt x="107298" y="4133"/>
                    <a:pt x="108950" y="7163"/>
                  </a:cubicBezTo>
                  <a:cubicBezTo>
                    <a:pt x="114457" y="17633"/>
                    <a:pt x="119965" y="28654"/>
                    <a:pt x="124921" y="39398"/>
                  </a:cubicBezTo>
                  <a:cubicBezTo>
                    <a:pt x="131530" y="53725"/>
                    <a:pt x="142821" y="61440"/>
                    <a:pt x="158242" y="63368"/>
                  </a:cubicBezTo>
                  <a:cubicBezTo>
                    <a:pt x="169807" y="64746"/>
                    <a:pt x="181373" y="66399"/>
                    <a:pt x="192938" y="68327"/>
                  </a:cubicBezTo>
                  <a:cubicBezTo>
                    <a:pt x="196518" y="68878"/>
                    <a:pt x="199823" y="71634"/>
                    <a:pt x="203403" y="73287"/>
                  </a:cubicBezTo>
                  <a:cubicBezTo>
                    <a:pt x="201750" y="76317"/>
                    <a:pt x="200649" y="80175"/>
                    <a:pt x="198171" y="82654"/>
                  </a:cubicBezTo>
                  <a:cubicBezTo>
                    <a:pt x="190185" y="91195"/>
                    <a:pt x="181648" y="99185"/>
                    <a:pt x="173112" y="107175"/>
                  </a:cubicBezTo>
                  <a:cubicBezTo>
                    <a:pt x="160720" y="118471"/>
                    <a:pt x="156865" y="131971"/>
                    <a:pt x="160169" y="148226"/>
                  </a:cubicBezTo>
                  <a:cubicBezTo>
                    <a:pt x="162372" y="159523"/>
                    <a:pt x="164300" y="171094"/>
                    <a:pt x="165952" y="182666"/>
                  </a:cubicBezTo>
                  <a:cubicBezTo>
                    <a:pt x="166503" y="185972"/>
                    <a:pt x="164850" y="189553"/>
                    <a:pt x="164300" y="192860"/>
                  </a:cubicBezTo>
                  <a:cubicBezTo>
                    <a:pt x="160720" y="192309"/>
                    <a:pt x="156865" y="192309"/>
                    <a:pt x="153836" y="190931"/>
                  </a:cubicBezTo>
                  <a:cubicBezTo>
                    <a:pt x="142821" y="185421"/>
                    <a:pt x="132081" y="179084"/>
                    <a:pt x="121066" y="173849"/>
                  </a:cubicBezTo>
                  <a:cubicBezTo>
                    <a:pt x="114733" y="171370"/>
                    <a:pt x="108124" y="169992"/>
                    <a:pt x="100689" y="167512"/>
                  </a:cubicBezTo>
                  <a:close/>
                </a:path>
              </a:pathLst>
            </a:custGeom>
            <a:solidFill>
              <a:srgbClr val="7ABB57"/>
            </a:solidFill>
            <a:ln w="2749" cap="flat">
              <a:noFill/>
              <a:prstDash val="solid"/>
              <a:miter/>
            </a:ln>
          </p:spPr>
          <p:txBody>
            <a:bodyPr rtlCol="0" anchor="ctr"/>
            <a:lstStyle/>
            <a:p>
              <a:endParaRPr lang="en-US" dirty="0"/>
            </a:p>
          </p:txBody>
        </p:sp>
        <p:grpSp>
          <p:nvGrpSpPr>
            <p:cNvPr id="16" name="Graphic 2">
              <a:extLst>
                <a:ext uri="{FF2B5EF4-FFF2-40B4-BE49-F238E27FC236}">
                  <a16:creationId xmlns:a16="http://schemas.microsoft.com/office/drawing/2014/main" id="{0CA9CE02-DAF0-0166-08D0-4A14F822D477}"/>
                </a:ext>
              </a:extLst>
            </p:cNvPr>
            <p:cNvGrpSpPr/>
            <p:nvPr/>
          </p:nvGrpSpPr>
          <p:grpSpPr>
            <a:xfrm>
              <a:off x="744591" y="4352525"/>
              <a:ext cx="943113" cy="1056801"/>
              <a:chOff x="744591" y="4352525"/>
              <a:chExt cx="943113" cy="1056801"/>
            </a:xfrm>
            <a:grpFill/>
          </p:grpSpPr>
          <p:sp>
            <p:nvSpPr>
              <p:cNvPr id="17" name="Freeform 16">
                <a:extLst>
                  <a:ext uri="{FF2B5EF4-FFF2-40B4-BE49-F238E27FC236}">
                    <a16:creationId xmlns:a16="http://schemas.microsoft.com/office/drawing/2014/main" id="{1E8A87B9-32BF-F2BD-C1B3-183EFB908334}"/>
                  </a:ext>
                </a:extLst>
              </p:cNvPr>
              <p:cNvSpPr/>
              <p:nvPr/>
            </p:nvSpPr>
            <p:spPr>
              <a:xfrm>
                <a:off x="744591" y="4352525"/>
                <a:ext cx="943113" cy="1056801"/>
              </a:xfrm>
              <a:custGeom>
                <a:avLst/>
                <a:gdLst>
                  <a:gd name="connsiteX0" fmla="*/ 228298 w 943113"/>
                  <a:gd name="connsiteY0" fmla="*/ 1056251 h 1056801"/>
                  <a:gd name="connsiteX1" fmla="*/ 205992 w 943113"/>
                  <a:gd name="connsiteY1" fmla="*/ 1018506 h 1056801"/>
                  <a:gd name="connsiteX2" fmla="*/ 206268 w 943113"/>
                  <a:gd name="connsiteY2" fmla="*/ 960648 h 1056801"/>
                  <a:gd name="connsiteX3" fmla="*/ 240689 w 943113"/>
                  <a:gd name="connsiteY3" fmla="*/ 925933 h 1056801"/>
                  <a:gd name="connsiteX4" fmla="*/ 291633 w 943113"/>
                  <a:gd name="connsiteY4" fmla="*/ 925933 h 1056801"/>
                  <a:gd name="connsiteX5" fmla="*/ 291633 w 943113"/>
                  <a:gd name="connsiteY5" fmla="*/ 897830 h 1056801"/>
                  <a:gd name="connsiteX6" fmla="*/ 362404 w 943113"/>
                  <a:gd name="connsiteY6" fmla="*/ 826748 h 1056801"/>
                  <a:gd name="connsiteX7" fmla="*/ 364332 w 943113"/>
                  <a:gd name="connsiteY7" fmla="*/ 826748 h 1056801"/>
                  <a:gd name="connsiteX8" fmla="*/ 393246 w 943113"/>
                  <a:gd name="connsiteY8" fmla="*/ 824544 h 1056801"/>
                  <a:gd name="connsiteX9" fmla="*/ 403985 w 943113"/>
                  <a:gd name="connsiteY9" fmla="*/ 797544 h 1056801"/>
                  <a:gd name="connsiteX10" fmla="*/ 387463 w 943113"/>
                  <a:gd name="connsiteY10" fmla="*/ 652348 h 1056801"/>
                  <a:gd name="connsiteX11" fmla="*/ 376173 w 943113"/>
                  <a:gd name="connsiteY11" fmla="*/ 642980 h 1056801"/>
                  <a:gd name="connsiteX12" fmla="*/ 299344 w 943113"/>
                  <a:gd name="connsiteY12" fmla="*/ 601653 h 1056801"/>
                  <a:gd name="connsiteX13" fmla="*/ 281720 w 943113"/>
                  <a:gd name="connsiteY13" fmla="*/ 594214 h 1056801"/>
                  <a:gd name="connsiteX14" fmla="*/ 72437 w 943113"/>
                  <a:gd name="connsiteY14" fmla="*/ 449570 h 1056801"/>
                  <a:gd name="connsiteX15" fmla="*/ 1666 w 943113"/>
                  <a:gd name="connsiteY15" fmla="*/ 244863 h 1056801"/>
                  <a:gd name="connsiteX16" fmla="*/ 1115 w 943113"/>
                  <a:gd name="connsiteY16" fmla="*/ 183148 h 1056801"/>
                  <a:gd name="connsiteX17" fmla="*/ 53436 w 943113"/>
                  <a:gd name="connsiteY17" fmla="*/ 136586 h 1056801"/>
                  <a:gd name="connsiteX18" fmla="*/ 172948 w 943113"/>
                  <a:gd name="connsiteY18" fmla="*/ 136586 h 1056801"/>
                  <a:gd name="connsiteX19" fmla="*/ 184513 w 943113"/>
                  <a:gd name="connsiteY19" fmla="*/ 136586 h 1056801"/>
                  <a:gd name="connsiteX20" fmla="*/ 184513 w 943113"/>
                  <a:gd name="connsiteY20" fmla="*/ 119780 h 1056801"/>
                  <a:gd name="connsiteX21" fmla="*/ 160281 w 943113"/>
                  <a:gd name="connsiteY21" fmla="*/ 108484 h 1056801"/>
                  <a:gd name="connsiteX22" fmla="*/ 147889 w 943113"/>
                  <a:gd name="connsiteY22" fmla="*/ 82310 h 1056801"/>
                  <a:gd name="connsiteX23" fmla="*/ 147889 w 943113"/>
                  <a:gd name="connsiteY23" fmla="*/ 34921 h 1056801"/>
                  <a:gd name="connsiteX24" fmla="*/ 182586 w 943113"/>
                  <a:gd name="connsiteY24" fmla="*/ 207 h 1056801"/>
                  <a:gd name="connsiteX25" fmla="*/ 293010 w 943113"/>
                  <a:gd name="connsiteY25" fmla="*/ 207 h 1056801"/>
                  <a:gd name="connsiteX26" fmla="*/ 310909 w 943113"/>
                  <a:gd name="connsiteY26" fmla="*/ 15635 h 1056801"/>
                  <a:gd name="connsiteX27" fmla="*/ 293010 w 943113"/>
                  <a:gd name="connsiteY27" fmla="*/ 31064 h 1056801"/>
                  <a:gd name="connsiteX28" fmla="*/ 190021 w 943113"/>
                  <a:gd name="connsiteY28" fmla="*/ 31064 h 1056801"/>
                  <a:gd name="connsiteX29" fmla="*/ 178731 w 943113"/>
                  <a:gd name="connsiteY29" fmla="*/ 41809 h 1056801"/>
                  <a:gd name="connsiteX30" fmla="*/ 178731 w 943113"/>
                  <a:gd name="connsiteY30" fmla="*/ 77902 h 1056801"/>
                  <a:gd name="connsiteX31" fmla="*/ 186992 w 943113"/>
                  <a:gd name="connsiteY31" fmla="*/ 86442 h 1056801"/>
                  <a:gd name="connsiteX32" fmla="*/ 193050 w 943113"/>
                  <a:gd name="connsiteY32" fmla="*/ 86442 h 1056801"/>
                  <a:gd name="connsiteX33" fmla="*/ 749578 w 943113"/>
                  <a:gd name="connsiteY33" fmla="*/ 86442 h 1056801"/>
                  <a:gd name="connsiteX34" fmla="*/ 763897 w 943113"/>
                  <a:gd name="connsiteY34" fmla="*/ 71840 h 1056801"/>
                  <a:gd name="connsiteX35" fmla="*/ 764173 w 943113"/>
                  <a:gd name="connsiteY35" fmla="*/ 40983 h 1056801"/>
                  <a:gd name="connsiteX36" fmla="*/ 753984 w 943113"/>
                  <a:gd name="connsiteY36" fmla="*/ 31064 h 1056801"/>
                  <a:gd name="connsiteX37" fmla="*/ 667517 w 943113"/>
                  <a:gd name="connsiteY37" fmla="*/ 31340 h 1056801"/>
                  <a:gd name="connsiteX38" fmla="*/ 375897 w 943113"/>
                  <a:gd name="connsiteY38" fmla="*/ 31340 h 1056801"/>
                  <a:gd name="connsiteX39" fmla="*/ 365709 w 943113"/>
                  <a:gd name="connsiteY39" fmla="*/ 31064 h 1056801"/>
                  <a:gd name="connsiteX40" fmla="*/ 352766 w 943113"/>
                  <a:gd name="connsiteY40" fmla="*/ 15911 h 1056801"/>
                  <a:gd name="connsiteX41" fmla="*/ 365709 w 943113"/>
                  <a:gd name="connsiteY41" fmla="*/ 758 h 1056801"/>
                  <a:gd name="connsiteX42" fmla="*/ 375897 w 943113"/>
                  <a:gd name="connsiteY42" fmla="*/ 482 h 1056801"/>
                  <a:gd name="connsiteX43" fmla="*/ 754259 w 943113"/>
                  <a:gd name="connsiteY43" fmla="*/ 482 h 1056801"/>
                  <a:gd name="connsiteX44" fmla="*/ 795290 w 943113"/>
                  <a:gd name="connsiteY44" fmla="*/ 41534 h 1056801"/>
                  <a:gd name="connsiteX45" fmla="*/ 795290 w 943113"/>
                  <a:gd name="connsiteY45" fmla="*/ 75697 h 1056801"/>
                  <a:gd name="connsiteX46" fmla="*/ 758941 w 943113"/>
                  <a:gd name="connsiteY46" fmla="*/ 118402 h 1056801"/>
                  <a:gd name="connsiteX47" fmla="*/ 758941 w 943113"/>
                  <a:gd name="connsiteY47" fmla="*/ 137137 h 1056801"/>
                  <a:gd name="connsiteX48" fmla="*/ 769405 w 943113"/>
                  <a:gd name="connsiteY48" fmla="*/ 137137 h 1056801"/>
                  <a:gd name="connsiteX49" fmla="*/ 887815 w 943113"/>
                  <a:gd name="connsiteY49" fmla="*/ 137137 h 1056801"/>
                  <a:gd name="connsiteX50" fmla="*/ 942890 w 943113"/>
                  <a:gd name="connsiteY50" fmla="*/ 187556 h 1056801"/>
                  <a:gd name="connsiteX51" fmla="*/ 824479 w 943113"/>
                  <a:gd name="connsiteY51" fmla="*/ 503846 h 1056801"/>
                  <a:gd name="connsiteX52" fmla="*/ 656502 w 943113"/>
                  <a:gd name="connsiteY52" fmla="*/ 596143 h 1056801"/>
                  <a:gd name="connsiteX53" fmla="*/ 642733 w 943113"/>
                  <a:gd name="connsiteY53" fmla="*/ 602755 h 1056801"/>
                  <a:gd name="connsiteX54" fmla="*/ 565905 w 943113"/>
                  <a:gd name="connsiteY54" fmla="*/ 643807 h 1056801"/>
                  <a:gd name="connsiteX55" fmla="*/ 555991 w 943113"/>
                  <a:gd name="connsiteY55" fmla="*/ 651797 h 1056801"/>
                  <a:gd name="connsiteX56" fmla="*/ 538643 w 943113"/>
                  <a:gd name="connsiteY56" fmla="*/ 796717 h 1056801"/>
                  <a:gd name="connsiteX57" fmla="*/ 549658 w 943113"/>
                  <a:gd name="connsiteY57" fmla="*/ 824819 h 1056801"/>
                  <a:gd name="connsiteX58" fmla="*/ 579673 w 943113"/>
                  <a:gd name="connsiteY58" fmla="*/ 827024 h 1056801"/>
                  <a:gd name="connsiteX59" fmla="*/ 651545 w 943113"/>
                  <a:gd name="connsiteY59" fmla="*/ 899208 h 1056801"/>
                  <a:gd name="connsiteX60" fmla="*/ 651545 w 943113"/>
                  <a:gd name="connsiteY60" fmla="*/ 926484 h 1056801"/>
                  <a:gd name="connsiteX61" fmla="*/ 699460 w 943113"/>
                  <a:gd name="connsiteY61" fmla="*/ 926484 h 1056801"/>
                  <a:gd name="connsiteX62" fmla="*/ 736911 w 943113"/>
                  <a:gd name="connsiteY62" fmla="*/ 964505 h 1056801"/>
                  <a:gd name="connsiteX63" fmla="*/ 737186 w 943113"/>
                  <a:gd name="connsiteY63" fmla="*/ 1019057 h 1056801"/>
                  <a:gd name="connsiteX64" fmla="*/ 715157 w 943113"/>
                  <a:gd name="connsiteY64" fmla="*/ 1056802 h 1056801"/>
                  <a:gd name="connsiteX65" fmla="*/ 228298 w 943113"/>
                  <a:gd name="connsiteY65" fmla="*/ 1056251 h 1056801"/>
                  <a:gd name="connsiteX66" fmla="*/ 216181 w 943113"/>
                  <a:gd name="connsiteY66" fmla="*/ 117851 h 1056801"/>
                  <a:gd name="connsiteX67" fmla="*/ 216181 w 943113"/>
                  <a:gd name="connsiteY67" fmla="*/ 127494 h 1056801"/>
                  <a:gd name="connsiteX68" fmla="*/ 216457 w 943113"/>
                  <a:gd name="connsiteY68" fmla="*/ 371875 h 1056801"/>
                  <a:gd name="connsiteX69" fmla="*/ 220312 w 943113"/>
                  <a:gd name="connsiteY69" fmla="*/ 417059 h 1056801"/>
                  <a:gd name="connsiteX70" fmla="*/ 518265 w 943113"/>
                  <a:gd name="connsiteY70" fmla="*/ 624245 h 1056801"/>
                  <a:gd name="connsiteX71" fmla="*/ 727273 w 943113"/>
                  <a:gd name="connsiteY71" fmla="*/ 370222 h 1056801"/>
                  <a:gd name="connsiteX72" fmla="*/ 727273 w 943113"/>
                  <a:gd name="connsiteY72" fmla="*/ 128045 h 1056801"/>
                  <a:gd name="connsiteX73" fmla="*/ 727273 w 943113"/>
                  <a:gd name="connsiteY73" fmla="*/ 118127 h 1056801"/>
                  <a:gd name="connsiteX74" fmla="*/ 216181 w 943113"/>
                  <a:gd name="connsiteY74" fmla="*/ 117851 h 1056801"/>
                  <a:gd name="connsiteX75" fmla="*/ 701939 w 943113"/>
                  <a:gd name="connsiteY75" fmla="*/ 546275 h 1056801"/>
                  <a:gd name="connsiteX76" fmla="*/ 705794 w 943113"/>
                  <a:gd name="connsiteY76" fmla="*/ 545173 h 1056801"/>
                  <a:gd name="connsiteX77" fmla="*/ 827784 w 943113"/>
                  <a:gd name="connsiteY77" fmla="*/ 454529 h 1056801"/>
                  <a:gd name="connsiteX78" fmla="*/ 912323 w 943113"/>
                  <a:gd name="connsiteY78" fmla="*/ 191689 h 1056801"/>
                  <a:gd name="connsiteX79" fmla="*/ 886989 w 943113"/>
                  <a:gd name="connsiteY79" fmla="*/ 167443 h 1056801"/>
                  <a:gd name="connsiteX80" fmla="*/ 766376 w 943113"/>
                  <a:gd name="connsiteY80" fmla="*/ 167443 h 1056801"/>
                  <a:gd name="connsiteX81" fmla="*/ 758665 w 943113"/>
                  <a:gd name="connsiteY81" fmla="*/ 168270 h 1056801"/>
                  <a:gd name="connsiteX82" fmla="*/ 758665 w 943113"/>
                  <a:gd name="connsiteY82" fmla="*/ 208771 h 1056801"/>
                  <a:gd name="connsiteX83" fmla="*/ 837422 w 943113"/>
                  <a:gd name="connsiteY83" fmla="*/ 208771 h 1056801"/>
                  <a:gd name="connsiteX84" fmla="*/ 869365 w 943113"/>
                  <a:gd name="connsiteY84" fmla="*/ 242934 h 1056801"/>
                  <a:gd name="connsiteX85" fmla="*/ 861655 w 943113"/>
                  <a:gd name="connsiteY85" fmla="*/ 291700 h 1056801"/>
                  <a:gd name="connsiteX86" fmla="*/ 843205 w 943113"/>
                  <a:gd name="connsiteY86" fmla="*/ 305200 h 1056801"/>
                  <a:gd name="connsiteX87" fmla="*/ 831915 w 943113"/>
                  <a:gd name="connsiteY87" fmla="*/ 284537 h 1056801"/>
                  <a:gd name="connsiteX88" fmla="*/ 839350 w 943113"/>
                  <a:gd name="connsiteY88" fmla="*/ 240179 h 1056801"/>
                  <a:gd name="connsiteX89" fmla="*/ 756462 w 943113"/>
                  <a:gd name="connsiteY89" fmla="*/ 240179 h 1056801"/>
                  <a:gd name="connsiteX90" fmla="*/ 756462 w 943113"/>
                  <a:gd name="connsiteY90" fmla="*/ 425875 h 1056801"/>
                  <a:gd name="connsiteX91" fmla="*/ 770782 w 943113"/>
                  <a:gd name="connsiteY91" fmla="*/ 410447 h 1056801"/>
                  <a:gd name="connsiteX92" fmla="*/ 808232 w 943113"/>
                  <a:gd name="connsiteY92" fmla="*/ 352864 h 1056801"/>
                  <a:gd name="connsiteX93" fmla="*/ 824755 w 943113"/>
                  <a:gd name="connsiteY93" fmla="*/ 343497 h 1056801"/>
                  <a:gd name="connsiteX94" fmla="*/ 837697 w 943113"/>
                  <a:gd name="connsiteY94" fmla="*/ 356170 h 1056801"/>
                  <a:gd name="connsiteX95" fmla="*/ 834668 w 943113"/>
                  <a:gd name="connsiteY95" fmla="*/ 369671 h 1056801"/>
                  <a:gd name="connsiteX96" fmla="*/ 743795 w 943113"/>
                  <a:gd name="connsiteY96" fmla="*/ 477121 h 1056801"/>
                  <a:gd name="connsiteX97" fmla="*/ 736085 w 943113"/>
                  <a:gd name="connsiteY97" fmla="*/ 483733 h 1056801"/>
                  <a:gd name="connsiteX98" fmla="*/ 701939 w 943113"/>
                  <a:gd name="connsiteY98" fmla="*/ 546275 h 1056801"/>
                  <a:gd name="connsiteX99" fmla="*/ 705518 w 943113"/>
                  <a:gd name="connsiteY99" fmla="*/ 957617 h 1056801"/>
                  <a:gd name="connsiteX100" fmla="*/ 237936 w 943113"/>
                  <a:gd name="connsiteY100" fmla="*/ 957617 h 1056801"/>
                  <a:gd name="connsiteX101" fmla="*/ 237936 w 943113"/>
                  <a:gd name="connsiteY101" fmla="*/ 1024567 h 1056801"/>
                  <a:gd name="connsiteX102" fmla="*/ 705518 w 943113"/>
                  <a:gd name="connsiteY102" fmla="*/ 1024567 h 1056801"/>
                  <a:gd name="connsiteX103" fmla="*/ 705518 w 943113"/>
                  <a:gd name="connsiteY103" fmla="*/ 957617 h 1056801"/>
                  <a:gd name="connsiteX104" fmla="*/ 184789 w 943113"/>
                  <a:gd name="connsiteY104" fmla="*/ 167443 h 1056801"/>
                  <a:gd name="connsiteX105" fmla="*/ 173774 w 943113"/>
                  <a:gd name="connsiteY105" fmla="*/ 167443 h 1056801"/>
                  <a:gd name="connsiteX106" fmla="*/ 58393 w 943113"/>
                  <a:gd name="connsiteY106" fmla="*/ 167443 h 1056801"/>
                  <a:gd name="connsiteX107" fmla="*/ 30855 w 943113"/>
                  <a:gd name="connsiteY107" fmla="*/ 194719 h 1056801"/>
                  <a:gd name="connsiteX108" fmla="*/ 41044 w 943113"/>
                  <a:gd name="connsiteY108" fmla="*/ 299139 h 1056801"/>
                  <a:gd name="connsiteX109" fmla="*/ 229399 w 943113"/>
                  <a:gd name="connsiteY109" fmla="*/ 541316 h 1056801"/>
                  <a:gd name="connsiteX110" fmla="*/ 241791 w 943113"/>
                  <a:gd name="connsiteY110" fmla="*/ 546826 h 1056801"/>
                  <a:gd name="connsiteX111" fmla="*/ 207369 w 943113"/>
                  <a:gd name="connsiteY111" fmla="*/ 483458 h 1056801"/>
                  <a:gd name="connsiteX112" fmla="*/ 201311 w 943113"/>
                  <a:gd name="connsiteY112" fmla="*/ 477948 h 1056801"/>
                  <a:gd name="connsiteX113" fmla="*/ 74089 w 943113"/>
                  <a:gd name="connsiteY113" fmla="*/ 242934 h 1056801"/>
                  <a:gd name="connsiteX114" fmla="*/ 105757 w 943113"/>
                  <a:gd name="connsiteY114" fmla="*/ 208771 h 1056801"/>
                  <a:gd name="connsiteX115" fmla="*/ 159454 w 943113"/>
                  <a:gd name="connsiteY115" fmla="*/ 208771 h 1056801"/>
                  <a:gd name="connsiteX116" fmla="*/ 185064 w 943113"/>
                  <a:gd name="connsiteY116" fmla="*/ 208771 h 1056801"/>
                  <a:gd name="connsiteX117" fmla="*/ 184789 w 943113"/>
                  <a:gd name="connsiteY117" fmla="*/ 167443 h 1056801"/>
                  <a:gd name="connsiteX118" fmla="*/ 322750 w 943113"/>
                  <a:gd name="connsiteY118" fmla="*/ 925106 h 1056801"/>
                  <a:gd name="connsiteX119" fmla="*/ 620704 w 943113"/>
                  <a:gd name="connsiteY119" fmla="*/ 925106 h 1056801"/>
                  <a:gd name="connsiteX120" fmla="*/ 620704 w 943113"/>
                  <a:gd name="connsiteY120" fmla="*/ 898382 h 1056801"/>
                  <a:gd name="connsiteX121" fmla="*/ 580224 w 943113"/>
                  <a:gd name="connsiteY121" fmla="*/ 857606 h 1056801"/>
                  <a:gd name="connsiteX122" fmla="*/ 460712 w 943113"/>
                  <a:gd name="connsiteY122" fmla="*/ 857606 h 1056801"/>
                  <a:gd name="connsiteX123" fmla="*/ 359650 w 943113"/>
                  <a:gd name="connsiteY123" fmla="*/ 857606 h 1056801"/>
                  <a:gd name="connsiteX124" fmla="*/ 322750 w 943113"/>
                  <a:gd name="connsiteY124" fmla="*/ 894524 h 1056801"/>
                  <a:gd name="connsiteX125" fmla="*/ 322750 w 943113"/>
                  <a:gd name="connsiteY125" fmla="*/ 925106 h 1056801"/>
                  <a:gd name="connsiteX126" fmla="*/ 516613 w 943113"/>
                  <a:gd name="connsiteY126" fmla="*/ 825921 h 1056801"/>
                  <a:gd name="connsiteX127" fmla="*/ 516888 w 943113"/>
                  <a:gd name="connsiteY127" fmla="*/ 657583 h 1056801"/>
                  <a:gd name="connsiteX128" fmla="*/ 426566 w 943113"/>
                  <a:gd name="connsiteY128" fmla="*/ 657583 h 1056801"/>
                  <a:gd name="connsiteX129" fmla="*/ 427117 w 943113"/>
                  <a:gd name="connsiteY129" fmla="*/ 825921 h 1056801"/>
                  <a:gd name="connsiteX130" fmla="*/ 516613 w 943113"/>
                  <a:gd name="connsiteY130" fmla="*/ 825921 h 1056801"/>
                  <a:gd name="connsiteX131" fmla="*/ 104380 w 943113"/>
                  <a:gd name="connsiteY131" fmla="*/ 240179 h 1056801"/>
                  <a:gd name="connsiteX132" fmla="*/ 186716 w 943113"/>
                  <a:gd name="connsiteY132" fmla="*/ 425875 h 1056801"/>
                  <a:gd name="connsiteX133" fmla="*/ 186716 w 943113"/>
                  <a:gd name="connsiteY133" fmla="*/ 240179 h 1056801"/>
                  <a:gd name="connsiteX134" fmla="*/ 104380 w 943113"/>
                  <a:gd name="connsiteY134" fmla="*/ 240179 h 105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943113" h="1056801">
                    <a:moveTo>
                      <a:pt x="228298" y="1056251"/>
                    </a:moveTo>
                    <a:cubicBezTo>
                      <a:pt x="211500" y="1049363"/>
                      <a:pt x="205442" y="1036414"/>
                      <a:pt x="205992" y="1018506"/>
                    </a:cubicBezTo>
                    <a:cubicBezTo>
                      <a:pt x="206819" y="999220"/>
                      <a:pt x="205992" y="979934"/>
                      <a:pt x="206268" y="960648"/>
                    </a:cubicBezTo>
                    <a:cubicBezTo>
                      <a:pt x="206268" y="936678"/>
                      <a:pt x="217007" y="925933"/>
                      <a:pt x="240689" y="925933"/>
                    </a:cubicBezTo>
                    <a:cubicBezTo>
                      <a:pt x="257212" y="925933"/>
                      <a:pt x="273459" y="925933"/>
                      <a:pt x="291633" y="925933"/>
                    </a:cubicBezTo>
                    <a:cubicBezTo>
                      <a:pt x="291633" y="916014"/>
                      <a:pt x="291633" y="906923"/>
                      <a:pt x="291633" y="897830"/>
                    </a:cubicBezTo>
                    <a:cubicBezTo>
                      <a:pt x="291909" y="854299"/>
                      <a:pt x="319171" y="827024"/>
                      <a:pt x="362404" y="826748"/>
                    </a:cubicBezTo>
                    <a:cubicBezTo>
                      <a:pt x="362955" y="826748"/>
                      <a:pt x="363781" y="826748"/>
                      <a:pt x="364332" y="826748"/>
                    </a:cubicBezTo>
                    <a:cubicBezTo>
                      <a:pt x="374245" y="826472"/>
                      <a:pt x="386637" y="829503"/>
                      <a:pt x="393246" y="824544"/>
                    </a:cubicBezTo>
                    <a:cubicBezTo>
                      <a:pt x="399855" y="819585"/>
                      <a:pt x="400956" y="806911"/>
                      <a:pt x="403985" y="797544"/>
                    </a:cubicBezTo>
                    <a:cubicBezTo>
                      <a:pt x="421058" y="746573"/>
                      <a:pt x="416377" y="698083"/>
                      <a:pt x="387463" y="652348"/>
                    </a:cubicBezTo>
                    <a:cubicBezTo>
                      <a:pt x="384985" y="648490"/>
                      <a:pt x="380579" y="644633"/>
                      <a:pt x="376173" y="642980"/>
                    </a:cubicBezTo>
                    <a:cubicBezTo>
                      <a:pt x="348635" y="632786"/>
                      <a:pt x="323026" y="619011"/>
                      <a:pt x="299344" y="601653"/>
                    </a:cubicBezTo>
                    <a:cubicBezTo>
                      <a:pt x="294387" y="598071"/>
                      <a:pt x="287778" y="595867"/>
                      <a:pt x="281720" y="594214"/>
                    </a:cubicBezTo>
                    <a:cubicBezTo>
                      <a:pt x="195804" y="569418"/>
                      <a:pt x="124207" y="523958"/>
                      <a:pt x="72437" y="449570"/>
                    </a:cubicBezTo>
                    <a:cubicBezTo>
                      <a:pt x="29754" y="388130"/>
                      <a:pt x="7724" y="318976"/>
                      <a:pt x="1666" y="244863"/>
                    </a:cubicBezTo>
                    <a:cubicBezTo>
                      <a:pt x="14" y="224475"/>
                      <a:pt x="-812" y="203536"/>
                      <a:pt x="1115" y="183148"/>
                    </a:cubicBezTo>
                    <a:cubicBezTo>
                      <a:pt x="3593" y="154770"/>
                      <a:pt x="24797" y="136861"/>
                      <a:pt x="53436" y="136586"/>
                    </a:cubicBezTo>
                    <a:cubicBezTo>
                      <a:pt x="93365" y="136310"/>
                      <a:pt x="133019" y="136586"/>
                      <a:pt x="172948" y="136586"/>
                    </a:cubicBezTo>
                    <a:cubicBezTo>
                      <a:pt x="176528" y="136586"/>
                      <a:pt x="180383" y="136586"/>
                      <a:pt x="184513" y="136586"/>
                    </a:cubicBezTo>
                    <a:cubicBezTo>
                      <a:pt x="184513" y="129974"/>
                      <a:pt x="184513" y="124188"/>
                      <a:pt x="184513" y="119780"/>
                    </a:cubicBezTo>
                    <a:cubicBezTo>
                      <a:pt x="175977" y="115922"/>
                      <a:pt x="167440" y="113443"/>
                      <a:pt x="160281" y="108484"/>
                    </a:cubicBezTo>
                    <a:cubicBezTo>
                      <a:pt x="151744" y="102698"/>
                      <a:pt x="148164" y="93055"/>
                      <a:pt x="147889" y="82310"/>
                    </a:cubicBezTo>
                    <a:cubicBezTo>
                      <a:pt x="147889" y="66605"/>
                      <a:pt x="147613" y="50626"/>
                      <a:pt x="147889" y="34921"/>
                    </a:cubicBezTo>
                    <a:cubicBezTo>
                      <a:pt x="148164" y="15084"/>
                      <a:pt x="162759" y="207"/>
                      <a:pt x="182586" y="207"/>
                    </a:cubicBezTo>
                    <a:cubicBezTo>
                      <a:pt x="219486" y="-69"/>
                      <a:pt x="256110" y="-69"/>
                      <a:pt x="293010" y="207"/>
                    </a:cubicBezTo>
                    <a:cubicBezTo>
                      <a:pt x="304300" y="207"/>
                      <a:pt x="310909" y="6268"/>
                      <a:pt x="310909" y="15635"/>
                    </a:cubicBezTo>
                    <a:cubicBezTo>
                      <a:pt x="310909" y="25003"/>
                      <a:pt x="304300" y="31064"/>
                      <a:pt x="293010" y="31064"/>
                    </a:cubicBezTo>
                    <a:cubicBezTo>
                      <a:pt x="258589" y="31064"/>
                      <a:pt x="224167" y="31340"/>
                      <a:pt x="190021" y="31064"/>
                    </a:cubicBezTo>
                    <a:cubicBezTo>
                      <a:pt x="181760" y="31064"/>
                      <a:pt x="178180" y="32993"/>
                      <a:pt x="178731" y="41809"/>
                    </a:cubicBezTo>
                    <a:cubicBezTo>
                      <a:pt x="179557" y="53932"/>
                      <a:pt x="179006" y="65779"/>
                      <a:pt x="178731" y="77902"/>
                    </a:cubicBezTo>
                    <a:cubicBezTo>
                      <a:pt x="178455" y="83963"/>
                      <a:pt x="180658" y="86993"/>
                      <a:pt x="186992" y="86442"/>
                    </a:cubicBezTo>
                    <a:cubicBezTo>
                      <a:pt x="188919" y="86167"/>
                      <a:pt x="191122" y="86442"/>
                      <a:pt x="193050" y="86442"/>
                    </a:cubicBezTo>
                    <a:cubicBezTo>
                      <a:pt x="378651" y="86442"/>
                      <a:pt x="564252" y="86442"/>
                      <a:pt x="749578" y="86442"/>
                    </a:cubicBezTo>
                    <a:cubicBezTo>
                      <a:pt x="763897" y="86442"/>
                      <a:pt x="763897" y="86442"/>
                      <a:pt x="763897" y="71840"/>
                    </a:cubicBezTo>
                    <a:cubicBezTo>
                      <a:pt x="763897" y="61646"/>
                      <a:pt x="763347" y="51177"/>
                      <a:pt x="764173" y="40983"/>
                    </a:cubicBezTo>
                    <a:cubicBezTo>
                      <a:pt x="764724" y="32993"/>
                      <a:pt x="761419" y="31064"/>
                      <a:pt x="753984" y="31064"/>
                    </a:cubicBezTo>
                    <a:cubicBezTo>
                      <a:pt x="725070" y="31340"/>
                      <a:pt x="696156" y="31340"/>
                      <a:pt x="667517" y="31340"/>
                    </a:cubicBezTo>
                    <a:cubicBezTo>
                      <a:pt x="570310" y="31340"/>
                      <a:pt x="473104" y="31340"/>
                      <a:pt x="375897" y="31340"/>
                    </a:cubicBezTo>
                    <a:cubicBezTo>
                      <a:pt x="372593" y="31340"/>
                      <a:pt x="369013" y="31615"/>
                      <a:pt x="365709" y="31064"/>
                    </a:cubicBezTo>
                    <a:cubicBezTo>
                      <a:pt x="357723" y="29411"/>
                      <a:pt x="352766" y="23901"/>
                      <a:pt x="352766" y="15911"/>
                    </a:cubicBezTo>
                    <a:cubicBezTo>
                      <a:pt x="352766" y="7921"/>
                      <a:pt x="357447" y="2411"/>
                      <a:pt x="365709" y="758"/>
                    </a:cubicBezTo>
                    <a:cubicBezTo>
                      <a:pt x="369013" y="207"/>
                      <a:pt x="372593" y="482"/>
                      <a:pt x="375897" y="482"/>
                    </a:cubicBezTo>
                    <a:cubicBezTo>
                      <a:pt x="502018" y="482"/>
                      <a:pt x="628139" y="482"/>
                      <a:pt x="754259" y="482"/>
                    </a:cubicBezTo>
                    <a:cubicBezTo>
                      <a:pt x="782347" y="482"/>
                      <a:pt x="795290" y="13431"/>
                      <a:pt x="795290" y="41534"/>
                    </a:cubicBezTo>
                    <a:cubicBezTo>
                      <a:pt x="795290" y="52830"/>
                      <a:pt x="795290" y="64126"/>
                      <a:pt x="795290" y="75697"/>
                    </a:cubicBezTo>
                    <a:cubicBezTo>
                      <a:pt x="795290" y="102422"/>
                      <a:pt x="786203" y="113443"/>
                      <a:pt x="758941" y="118402"/>
                    </a:cubicBezTo>
                    <a:cubicBezTo>
                      <a:pt x="758941" y="123912"/>
                      <a:pt x="758941" y="129698"/>
                      <a:pt x="758941" y="137137"/>
                    </a:cubicBezTo>
                    <a:cubicBezTo>
                      <a:pt x="762245" y="137137"/>
                      <a:pt x="765825" y="137137"/>
                      <a:pt x="769405" y="137137"/>
                    </a:cubicBezTo>
                    <a:cubicBezTo>
                      <a:pt x="808783" y="137137"/>
                      <a:pt x="848437" y="137137"/>
                      <a:pt x="887815" y="137137"/>
                    </a:cubicBezTo>
                    <a:cubicBezTo>
                      <a:pt x="919758" y="137137"/>
                      <a:pt x="942064" y="155872"/>
                      <a:pt x="942890" y="187556"/>
                    </a:cubicBezTo>
                    <a:cubicBezTo>
                      <a:pt x="946194" y="308782"/>
                      <a:pt x="913149" y="417059"/>
                      <a:pt x="824479" y="503846"/>
                    </a:cubicBezTo>
                    <a:cubicBezTo>
                      <a:pt x="777391" y="550132"/>
                      <a:pt x="719563" y="578234"/>
                      <a:pt x="656502" y="596143"/>
                    </a:cubicBezTo>
                    <a:cubicBezTo>
                      <a:pt x="651821" y="597520"/>
                      <a:pt x="646864" y="599725"/>
                      <a:pt x="642733" y="602755"/>
                    </a:cubicBezTo>
                    <a:cubicBezTo>
                      <a:pt x="619051" y="620113"/>
                      <a:pt x="593442" y="633613"/>
                      <a:pt x="565905" y="643807"/>
                    </a:cubicBezTo>
                    <a:cubicBezTo>
                      <a:pt x="562049" y="645184"/>
                      <a:pt x="558194" y="648490"/>
                      <a:pt x="555991" y="651797"/>
                    </a:cubicBezTo>
                    <a:cubicBezTo>
                      <a:pt x="527077" y="697256"/>
                      <a:pt x="521845" y="745747"/>
                      <a:pt x="538643" y="796717"/>
                    </a:cubicBezTo>
                    <a:cubicBezTo>
                      <a:pt x="541947" y="806360"/>
                      <a:pt x="543049" y="819585"/>
                      <a:pt x="549658" y="824819"/>
                    </a:cubicBezTo>
                    <a:cubicBezTo>
                      <a:pt x="556542" y="829779"/>
                      <a:pt x="569484" y="827024"/>
                      <a:pt x="579673" y="827024"/>
                    </a:cubicBezTo>
                    <a:cubicBezTo>
                      <a:pt x="624284" y="827299"/>
                      <a:pt x="651270" y="854299"/>
                      <a:pt x="651545" y="899208"/>
                    </a:cubicBezTo>
                    <a:cubicBezTo>
                      <a:pt x="651545" y="907749"/>
                      <a:pt x="651545" y="916290"/>
                      <a:pt x="651545" y="926484"/>
                    </a:cubicBezTo>
                    <a:cubicBezTo>
                      <a:pt x="668068" y="926484"/>
                      <a:pt x="683764" y="926484"/>
                      <a:pt x="699460" y="926484"/>
                    </a:cubicBezTo>
                    <a:cubicBezTo>
                      <a:pt x="727548" y="926484"/>
                      <a:pt x="736911" y="936127"/>
                      <a:pt x="736911" y="964505"/>
                    </a:cubicBezTo>
                    <a:cubicBezTo>
                      <a:pt x="736911" y="982689"/>
                      <a:pt x="736360" y="1000873"/>
                      <a:pt x="737186" y="1019057"/>
                    </a:cubicBezTo>
                    <a:cubicBezTo>
                      <a:pt x="738012" y="1036689"/>
                      <a:pt x="731954" y="1049639"/>
                      <a:pt x="715157" y="1056802"/>
                    </a:cubicBezTo>
                    <a:cubicBezTo>
                      <a:pt x="552687" y="1056251"/>
                      <a:pt x="390492" y="1056251"/>
                      <a:pt x="228298" y="1056251"/>
                    </a:cubicBezTo>
                    <a:close/>
                    <a:moveTo>
                      <a:pt x="216181" y="117851"/>
                    </a:moveTo>
                    <a:cubicBezTo>
                      <a:pt x="216181" y="121433"/>
                      <a:pt x="216181" y="124463"/>
                      <a:pt x="216181" y="127494"/>
                    </a:cubicBezTo>
                    <a:cubicBezTo>
                      <a:pt x="216181" y="209046"/>
                      <a:pt x="215906" y="290323"/>
                      <a:pt x="216457" y="371875"/>
                    </a:cubicBezTo>
                    <a:cubicBezTo>
                      <a:pt x="216457" y="387028"/>
                      <a:pt x="218109" y="402181"/>
                      <a:pt x="220312" y="417059"/>
                    </a:cubicBezTo>
                    <a:cubicBezTo>
                      <a:pt x="242342" y="554816"/>
                      <a:pt x="381129" y="651246"/>
                      <a:pt x="518265" y="624245"/>
                    </a:cubicBezTo>
                    <a:cubicBezTo>
                      <a:pt x="641907" y="599725"/>
                      <a:pt x="726998" y="496407"/>
                      <a:pt x="727273" y="370222"/>
                    </a:cubicBezTo>
                    <a:cubicBezTo>
                      <a:pt x="727548" y="289496"/>
                      <a:pt x="727273" y="208771"/>
                      <a:pt x="727273" y="128045"/>
                    </a:cubicBezTo>
                    <a:cubicBezTo>
                      <a:pt x="727273" y="124739"/>
                      <a:pt x="727273" y="121433"/>
                      <a:pt x="727273" y="118127"/>
                    </a:cubicBezTo>
                    <a:cubicBezTo>
                      <a:pt x="556266" y="117851"/>
                      <a:pt x="386637" y="117851"/>
                      <a:pt x="216181" y="117851"/>
                    </a:cubicBezTo>
                    <a:close/>
                    <a:moveTo>
                      <a:pt x="701939" y="546275"/>
                    </a:moveTo>
                    <a:cubicBezTo>
                      <a:pt x="702765" y="545999"/>
                      <a:pt x="704417" y="545724"/>
                      <a:pt x="705794" y="545173"/>
                    </a:cubicBezTo>
                    <a:cubicBezTo>
                      <a:pt x="753433" y="524234"/>
                      <a:pt x="794739" y="494478"/>
                      <a:pt x="827784" y="454529"/>
                    </a:cubicBezTo>
                    <a:cubicBezTo>
                      <a:pt x="890569" y="378212"/>
                      <a:pt x="913976" y="288945"/>
                      <a:pt x="912323" y="191689"/>
                    </a:cubicBezTo>
                    <a:cubicBezTo>
                      <a:pt x="912048" y="174607"/>
                      <a:pt x="904062" y="167443"/>
                      <a:pt x="886989" y="167443"/>
                    </a:cubicBezTo>
                    <a:cubicBezTo>
                      <a:pt x="846785" y="167443"/>
                      <a:pt x="806580" y="167443"/>
                      <a:pt x="766376" y="167443"/>
                    </a:cubicBezTo>
                    <a:cubicBezTo>
                      <a:pt x="763622" y="167443"/>
                      <a:pt x="761144" y="167995"/>
                      <a:pt x="758665" y="168270"/>
                    </a:cubicBezTo>
                    <a:cubicBezTo>
                      <a:pt x="758665" y="182046"/>
                      <a:pt x="758665" y="194995"/>
                      <a:pt x="758665" y="208771"/>
                    </a:cubicBezTo>
                    <a:cubicBezTo>
                      <a:pt x="785377" y="208771"/>
                      <a:pt x="811262" y="208495"/>
                      <a:pt x="837422" y="208771"/>
                    </a:cubicBezTo>
                    <a:cubicBezTo>
                      <a:pt x="858350" y="209046"/>
                      <a:pt x="871293" y="222271"/>
                      <a:pt x="869365" y="242934"/>
                    </a:cubicBezTo>
                    <a:cubicBezTo>
                      <a:pt x="867713" y="259190"/>
                      <a:pt x="864684" y="275445"/>
                      <a:pt x="861655" y="291700"/>
                    </a:cubicBezTo>
                    <a:cubicBezTo>
                      <a:pt x="859727" y="302170"/>
                      <a:pt x="852292" y="307129"/>
                      <a:pt x="843205" y="305200"/>
                    </a:cubicBezTo>
                    <a:cubicBezTo>
                      <a:pt x="834117" y="303547"/>
                      <a:pt x="829987" y="295557"/>
                      <a:pt x="831915" y="284537"/>
                    </a:cubicBezTo>
                    <a:cubicBezTo>
                      <a:pt x="834393" y="269935"/>
                      <a:pt x="836871" y="255608"/>
                      <a:pt x="839350" y="240179"/>
                    </a:cubicBezTo>
                    <a:cubicBezTo>
                      <a:pt x="811812" y="240179"/>
                      <a:pt x="785377" y="240179"/>
                      <a:pt x="756462" y="240179"/>
                    </a:cubicBezTo>
                    <a:cubicBezTo>
                      <a:pt x="756462" y="302721"/>
                      <a:pt x="756462" y="364711"/>
                      <a:pt x="756462" y="425875"/>
                    </a:cubicBezTo>
                    <a:cubicBezTo>
                      <a:pt x="760318" y="421743"/>
                      <a:pt x="766651" y="416508"/>
                      <a:pt x="770782" y="410447"/>
                    </a:cubicBezTo>
                    <a:cubicBezTo>
                      <a:pt x="783724" y="391436"/>
                      <a:pt x="796116" y="372150"/>
                      <a:pt x="808232" y="352864"/>
                    </a:cubicBezTo>
                    <a:cubicBezTo>
                      <a:pt x="812363" y="346527"/>
                      <a:pt x="817595" y="341017"/>
                      <a:pt x="824755" y="343497"/>
                    </a:cubicBezTo>
                    <a:cubicBezTo>
                      <a:pt x="829987" y="345425"/>
                      <a:pt x="835219" y="350936"/>
                      <a:pt x="837697" y="356170"/>
                    </a:cubicBezTo>
                    <a:cubicBezTo>
                      <a:pt x="839350" y="359477"/>
                      <a:pt x="836596" y="365538"/>
                      <a:pt x="834668" y="369671"/>
                    </a:cubicBezTo>
                    <a:cubicBezTo>
                      <a:pt x="813465" y="413202"/>
                      <a:pt x="783174" y="449019"/>
                      <a:pt x="743795" y="477121"/>
                    </a:cubicBezTo>
                    <a:cubicBezTo>
                      <a:pt x="741042" y="479049"/>
                      <a:pt x="737737" y="480978"/>
                      <a:pt x="736085" y="483733"/>
                    </a:cubicBezTo>
                    <a:cubicBezTo>
                      <a:pt x="724519" y="504397"/>
                      <a:pt x="713229" y="525336"/>
                      <a:pt x="701939" y="546275"/>
                    </a:cubicBezTo>
                    <a:close/>
                    <a:moveTo>
                      <a:pt x="705518" y="957617"/>
                    </a:moveTo>
                    <a:cubicBezTo>
                      <a:pt x="549107" y="957617"/>
                      <a:pt x="393521" y="957617"/>
                      <a:pt x="237936" y="957617"/>
                    </a:cubicBezTo>
                    <a:cubicBezTo>
                      <a:pt x="237936" y="980485"/>
                      <a:pt x="237936" y="1002526"/>
                      <a:pt x="237936" y="1024567"/>
                    </a:cubicBezTo>
                    <a:cubicBezTo>
                      <a:pt x="394072" y="1024567"/>
                      <a:pt x="549658" y="1024567"/>
                      <a:pt x="705518" y="1024567"/>
                    </a:cubicBezTo>
                    <a:cubicBezTo>
                      <a:pt x="705518" y="1001975"/>
                      <a:pt x="705518" y="980209"/>
                      <a:pt x="705518" y="957617"/>
                    </a:cubicBezTo>
                    <a:close/>
                    <a:moveTo>
                      <a:pt x="184789" y="167443"/>
                    </a:moveTo>
                    <a:cubicBezTo>
                      <a:pt x="180383" y="167443"/>
                      <a:pt x="177078" y="167443"/>
                      <a:pt x="173774" y="167443"/>
                    </a:cubicBezTo>
                    <a:cubicBezTo>
                      <a:pt x="135222" y="167443"/>
                      <a:pt x="96669" y="167443"/>
                      <a:pt x="58393" y="167443"/>
                    </a:cubicBezTo>
                    <a:cubicBezTo>
                      <a:pt x="38290" y="167443"/>
                      <a:pt x="31406" y="174331"/>
                      <a:pt x="30855" y="194719"/>
                    </a:cubicBezTo>
                    <a:cubicBezTo>
                      <a:pt x="29754" y="229985"/>
                      <a:pt x="33334" y="264700"/>
                      <a:pt x="41044" y="299139"/>
                    </a:cubicBezTo>
                    <a:cubicBezTo>
                      <a:pt x="66103" y="409069"/>
                      <a:pt x="126410" y="491723"/>
                      <a:pt x="229399" y="541316"/>
                    </a:cubicBezTo>
                    <a:cubicBezTo>
                      <a:pt x="233530" y="543244"/>
                      <a:pt x="237936" y="545173"/>
                      <a:pt x="241791" y="546826"/>
                    </a:cubicBezTo>
                    <a:cubicBezTo>
                      <a:pt x="230225" y="525336"/>
                      <a:pt x="218935" y="504397"/>
                      <a:pt x="207369" y="483458"/>
                    </a:cubicBezTo>
                    <a:cubicBezTo>
                      <a:pt x="206268" y="481254"/>
                      <a:pt x="203514" y="479601"/>
                      <a:pt x="201311" y="477948"/>
                    </a:cubicBezTo>
                    <a:cubicBezTo>
                      <a:pt x="120627" y="420365"/>
                      <a:pt x="84278" y="338537"/>
                      <a:pt x="74089" y="242934"/>
                    </a:cubicBezTo>
                    <a:cubicBezTo>
                      <a:pt x="71886" y="222271"/>
                      <a:pt x="84828" y="208771"/>
                      <a:pt x="105757" y="208771"/>
                    </a:cubicBezTo>
                    <a:cubicBezTo>
                      <a:pt x="123656" y="208495"/>
                      <a:pt x="141555" y="208771"/>
                      <a:pt x="159454" y="208771"/>
                    </a:cubicBezTo>
                    <a:cubicBezTo>
                      <a:pt x="167991" y="208771"/>
                      <a:pt x="176252" y="208771"/>
                      <a:pt x="185064" y="208771"/>
                    </a:cubicBezTo>
                    <a:cubicBezTo>
                      <a:pt x="184789" y="194444"/>
                      <a:pt x="184789" y="181770"/>
                      <a:pt x="184789" y="167443"/>
                    </a:cubicBezTo>
                    <a:close/>
                    <a:moveTo>
                      <a:pt x="322750" y="925106"/>
                    </a:moveTo>
                    <a:cubicBezTo>
                      <a:pt x="422160" y="925106"/>
                      <a:pt x="520743" y="925106"/>
                      <a:pt x="620704" y="925106"/>
                    </a:cubicBezTo>
                    <a:cubicBezTo>
                      <a:pt x="620704" y="916014"/>
                      <a:pt x="620704" y="907198"/>
                      <a:pt x="620704" y="898382"/>
                    </a:cubicBezTo>
                    <a:cubicBezTo>
                      <a:pt x="620428" y="871381"/>
                      <a:pt x="607210" y="857881"/>
                      <a:pt x="580224" y="857606"/>
                    </a:cubicBezTo>
                    <a:cubicBezTo>
                      <a:pt x="540295" y="857606"/>
                      <a:pt x="500641" y="857606"/>
                      <a:pt x="460712" y="857606"/>
                    </a:cubicBezTo>
                    <a:cubicBezTo>
                      <a:pt x="427117" y="857606"/>
                      <a:pt x="393246" y="857330"/>
                      <a:pt x="359650" y="857606"/>
                    </a:cubicBezTo>
                    <a:cubicBezTo>
                      <a:pt x="337345" y="857881"/>
                      <a:pt x="323301" y="872208"/>
                      <a:pt x="322750" y="894524"/>
                    </a:cubicBezTo>
                    <a:cubicBezTo>
                      <a:pt x="322475" y="904167"/>
                      <a:pt x="322750" y="913810"/>
                      <a:pt x="322750" y="925106"/>
                    </a:cubicBezTo>
                    <a:close/>
                    <a:moveTo>
                      <a:pt x="516613" y="825921"/>
                    </a:moveTo>
                    <a:cubicBezTo>
                      <a:pt x="492931" y="768615"/>
                      <a:pt x="491829" y="712410"/>
                      <a:pt x="516888" y="657583"/>
                    </a:cubicBezTo>
                    <a:cubicBezTo>
                      <a:pt x="486597" y="657583"/>
                      <a:pt x="456857" y="657583"/>
                      <a:pt x="426566" y="657583"/>
                    </a:cubicBezTo>
                    <a:cubicBezTo>
                      <a:pt x="451900" y="712410"/>
                      <a:pt x="450248" y="768890"/>
                      <a:pt x="427117" y="825921"/>
                    </a:cubicBezTo>
                    <a:cubicBezTo>
                      <a:pt x="457408" y="825921"/>
                      <a:pt x="485496" y="825921"/>
                      <a:pt x="516613" y="825921"/>
                    </a:cubicBezTo>
                    <a:close/>
                    <a:moveTo>
                      <a:pt x="104380" y="240179"/>
                    </a:moveTo>
                    <a:cubicBezTo>
                      <a:pt x="112641" y="312364"/>
                      <a:pt x="136323" y="376007"/>
                      <a:pt x="186716" y="425875"/>
                    </a:cubicBezTo>
                    <a:cubicBezTo>
                      <a:pt x="186716" y="364711"/>
                      <a:pt x="186716" y="302721"/>
                      <a:pt x="186716" y="240179"/>
                    </a:cubicBezTo>
                    <a:cubicBezTo>
                      <a:pt x="157802" y="240179"/>
                      <a:pt x="131917" y="240179"/>
                      <a:pt x="104380" y="240179"/>
                    </a:cubicBezTo>
                    <a:close/>
                  </a:path>
                </a:pathLst>
              </a:custGeom>
              <a:grpFill/>
              <a:ln w="2749"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26DE2DD6-E8B1-A4C2-CC24-FD079F7A7270}"/>
                  </a:ext>
                </a:extLst>
              </p:cNvPr>
              <p:cNvSpPr/>
              <p:nvPr/>
            </p:nvSpPr>
            <p:spPr>
              <a:xfrm>
                <a:off x="1083111" y="4582511"/>
                <a:ext cx="267075" cy="258431"/>
              </a:xfrm>
              <a:custGeom>
                <a:avLst/>
                <a:gdLst>
                  <a:gd name="connsiteX0" fmla="*/ 192412 w 267075"/>
                  <a:gd name="connsiteY0" fmla="*/ 258432 h 258431"/>
                  <a:gd name="connsiteX1" fmla="*/ 169831 w 267075"/>
                  <a:gd name="connsiteY1" fmla="*/ 249615 h 258431"/>
                  <a:gd name="connsiteX2" fmla="*/ 141743 w 267075"/>
                  <a:gd name="connsiteY2" fmla="*/ 234738 h 258431"/>
                  <a:gd name="connsiteX3" fmla="*/ 124670 w 267075"/>
                  <a:gd name="connsiteY3" fmla="*/ 235013 h 258431"/>
                  <a:gd name="connsiteX4" fmla="*/ 93002 w 267075"/>
                  <a:gd name="connsiteY4" fmla="*/ 251819 h 258431"/>
                  <a:gd name="connsiteX5" fmla="*/ 52247 w 267075"/>
                  <a:gd name="connsiteY5" fmla="*/ 249615 h 258431"/>
                  <a:gd name="connsiteX6" fmla="*/ 37928 w 267075"/>
                  <a:gd name="connsiteY6" fmla="*/ 211319 h 258431"/>
                  <a:gd name="connsiteX7" fmla="*/ 44261 w 267075"/>
                  <a:gd name="connsiteY7" fmla="*/ 175778 h 258431"/>
                  <a:gd name="connsiteX8" fmla="*/ 38754 w 267075"/>
                  <a:gd name="connsiteY8" fmla="*/ 159522 h 258431"/>
                  <a:gd name="connsiteX9" fmla="*/ 12043 w 267075"/>
                  <a:gd name="connsiteY9" fmla="*/ 133624 h 258431"/>
                  <a:gd name="connsiteX10" fmla="*/ 2129 w 267075"/>
                  <a:gd name="connsiteY10" fmla="*/ 95052 h 258431"/>
                  <a:gd name="connsiteX11" fmla="*/ 32145 w 267075"/>
                  <a:gd name="connsiteY11" fmla="*/ 70256 h 258431"/>
                  <a:gd name="connsiteX12" fmla="*/ 68770 w 267075"/>
                  <a:gd name="connsiteY12" fmla="*/ 65021 h 258431"/>
                  <a:gd name="connsiteX13" fmla="*/ 84190 w 267075"/>
                  <a:gd name="connsiteY13" fmla="*/ 53725 h 258431"/>
                  <a:gd name="connsiteX14" fmla="*/ 100162 w 267075"/>
                  <a:gd name="connsiteY14" fmla="*/ 21490 h 258431"/>
                  <a:gd name="connsiteX15" fmla="*/ 133758 w 267075"/>
                  <a:gd name="connsiteY15" fmla="*/ 0 h 258431"/>
                  <a:gd name="connsiteX16" fmla="*/ 167353 w 267075"/>
                  <a:gd name="connsiteY16" fmla="*/ 21490 h 258431"/>
                  <a:gd name="connsiteX17" fmla="*/ 183600 w 267075"/>
                  <a:gd name="connsiteY17" fmla="*/ 54827 h 258431"/>
                  <a:gd name="connsiteX18" fmla="*/ 198470 w 267075"/>
                  <a:gd name="connsiteY18" fmla="*/ 65021 h 258431"/>
                  <a:gd name="connsiteX19" fmla="*/ 236196 w 267075"/>
                  <a:gd name="connsiteY19" fmla="*/ 70531 h 258431"/>
                  <a:gd name="connsiteX20" fmla="*/ 265110 w 267075"/>
                  <a:gd name="connsiteY20" fmla="*/ 95328 h 258431"/>
                  <a:gd name="connsiteX21" fmla="*/ 256298 w 267075"/>
                  <a:gd name="connsiteY21" fmla="*/ 132522 h 258431"/>
                  <a:gd name="connsiteX22" fmla="*/ 228210 w 267075"/>
                  <a:gd name="connsiteY22" fmla="*/ 159798 h 258431"/>
                  <a:gd name="connsiteX23" fmla="*/ 222978 w 267075"/>
                  <a:gd name="connsiteY23" fmla="*/ 176053 h 258431"/>
                  <a:gd name="connsiteX24" fmla="*/ 229587 w 267075"/>
                  <a:gd name="connsiteY24" fmla="*/ 214625 h 258431"/>
                  <a:gd name="connsiteX25" fmla="*/ 192412 w 267075"/>
                  <a:gd name="connsiteY25" fmla="*/ 258432 h 258431"/>
                  <a:gd name="connsiteX26" fmla="*/ 132656 w 267075"/>
                  <a:gd name="connsiteY26" fmla="*/ 199196 h 258431"/>
                  <a:gd name="connsiteX27" fmla="*/ 152483 w 267075"/>
                  <a:gd name="connsiteY27" fmla="*/ 206084 h 258431"/>
                  <a:gd name="connsiteX28" fmla="*/ 185252 w 267075"/>
                  <a:gd name="connsiteY28" fmla="*/ 223166 h 258431"/>
                  <a:gd name="connsiteX29" fmla="*/ 195716 w 267075"/>
                  <a:gd name="connsiteY29" fmla="*/ 225095 h 258431"/>
                  <a:gd name="connsiteX30" fmla="*/ 197369 w 267075"/>
                  <a:gd name="connsiteY30" fmla="*/ 214901 h 258431"/>
                  <a:gd name="connsiteX31" fmla="*/ 191586 w 267075"/>
                  <a:gd name="connsiteY31" fmla="*/ 180462 h 258431"/>
                  <a:gd name="connsiteX32" fmla="*/ 204528 w 267075"/>
                  <a:gd name="connsiteY32" fmla="*/ 139410 h 258431"/>
                  <a:gd name="connsiteX33" fmla="*/ 229587 w 267075"/>
                  <a:gd name="connsiteY33" fmla="*/ 114889 h 258431"/>
                  <a:gd name="connsiteX34" fmla="*/ 234819 w 267075"/>
                  <a:gd name="connsiteY34" fmla="*/ 105522 h 258431"/>
                  <a:gd name="connsiteX35" fmla="*/ 224355 w 267075"/>
                  <a:gd name="connsiteY35" fmla="*/ 100563 h 258431"/>
                  <a:gd name="connsiteX36" fmla="*/ 189658 w 267075"/>
                  <a:gd name="connsiteY36" fmla="*/ 95603 h 258431"/>
                  <a:gd name="connsiteX37" fmla="*/ 156338 w 267075"/>
                  <a:gd name="connsiteY37" fmla="*/ 71634 h 258431"/>
                  <a:gd name="connsiteX38" fmla="*/ 140366 w 267075"/>
                  <a:gd name="connsiteY38" fmla="*/ 39398 h 258431"/>
                  <a:gd name="connsiteX39" fmla="*/ 132931 w 267075"/>
                  <a:gd name="connsiteY39" fmla="*/ 32235 h 258431"/>
                  <a:gd name="connsiteX40" fmla="*/ 125496 w 267075"/>
                  <a:gd name="connsiteY40" fmla="*/ 39123 h 258431"/>
                  <a:gd name="connsiteX41" fmla="*/ 108148 w 267075"/>
                  <a:gd name="connsiteY41" fmla="*/ 74113 h 258431"/>
                  <a:gd name="connsiteX42" fmla="*/ 80335 w 267075"/>
                  <a:gd name="connsiteY42" fmla="*/ 94777 h 258431"/>
                  <a:gd name="connsiteX43" fmla="*/ 39580 w 267075"/>
                  <a:gd name="connsiteY43" fmla="*/ 100838 h 258431"/>
                  <a:gd name="connsiteX44" fmla="*/ 31594 w 267075"/>
                  <a:gd name="connsiteY44" fmla="*/ 105522 h 258431"/>
                  <a:gd name="connsiteX45" fmla="*/ 35174 w 267075"/>
                  <a:gd name="connsiteY45" fmla="*/ 114063 h 258431"/>
                  <a:gd name="connsiteX46" fmla="*/ 62436 w 267075"/>
                  <a:gd name="connsiteY46" fmla="*/ 140787 h 258431"/>
                  <a:gd name="connsiteX47" fmla="*/ 74552 w 267075"/>
                  <a:gd name="connsiteY47" fmla="*/ 179084 h 258431"/>
                  <a:gd name="connsiteX48" fmla="*/ 68219 w 267075"/>
                  <a:gd name="connsiteY48" fmla="*/ 216554 h 258431"/>
                  <a:gd name="connsiteX49" fmla="*/ 70146 w 267075"/>
                  <a:gd name="connsiteY49" fmla="*/ 224819 h 258431"/>
                  <a:gd name="connsiteX50" fmla="*/ 78408 w 267075"/>
                  <a:gd name="connsiteY50" fmla="*/ 224544 h 258431"/>
                  <a:gd name="connsiteX51" fmla="*/ 110351 w 267075"/>
                  <a:gd name="connsiteY51" fmla="*/ 208288 h 258431"/>
                  <a:gd name="connsiteX52" fmla="*/ 132656 w 267075"/>
                  <a:gd name="connsiteY52" fmla="*/ 199196 h 25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7075" h="258431">
                    <a:moveTo>
                      <a:pt x="192412" y="258432"/>
                    </a:moveTo>
                    <a:cubicBezTo>
                      <a:pt x="184977" y="255677"/>
                      <a:pt x="176991" y="253197"/>
                      <a:pt x="169831" y="249615"/>
                    </a:cubicBezTo>
                    <a:cubicBezTo>
                      <a:pt x="160193" y="245207"/>
                      <a:pt x="150831" y="240248"/>
                      <a:pt x="141743" y="234738"/>
                    </a:cubicBezTo>
                    <a:cubicBezTo>
                      <a:pt x="135685" y="231156"/>
                      <a:pt x="130453" y="231432"/>
                      <a:pt x="124670" y="235013"/>
                    </a:cubicBezTo>
                    <a:cubicBezTo>
                      <a:pt x="114206" y="241075"/>
                      <a:pt x="103467" y="246309"/>
                      <a:pt x="93002" y="251819"/>
                    </a:cubicBezTo>
                    <a:cubicBezTo>
                      <a:pt x="78958" y="258983"/>
                      <a:pt x="65190" y="259258"/>
                      <a:pt x="52247" y="249615"/>
                    </a:cubicBezTo>
                    <a:cubicBezTo>
                      <a:pt x="39580" y="240248"/>
                      <a:pt x="34899" y="227299"/>
                      <a:pt x="37928" y="211319"/>
                    </a:cubicBezTo>
                    <a:cubicBezTo>
                      <a:pt x="40131" y="199472"/>
                      <a:pt x="41783" y="187625"/>
                      <a:pt x="44261" y="175778"/>
                    </a:cubicBezTo>
                    <a:cubicBezTo>
                      <a:pt x="45638" y="168890"/>
                      <a:pt x="43986" y="164206"/>
                      <a:pt x="38754" y="159522"/>
                    </a:cubicBezTo>
                    <a:cubicBezTo>
                      <a:pt x="29667" y="151257"/>
                      <a:pt x="20855" y="142441"/>
                      <a:pt x="12043" y="133624"/>
                    </a:cubicBezTo>
                    <a:cubicBezTo>
                      <a:pt x="1028" y="122879"/>
                      <a:pt x="-2827" y="109654"/>
                      <a:pt x="2129" y="95052"/>
                    </a:cubicBezTo>
                    <a:cubicBezTo>
                      <a:pt x="6811" y="80726"/>
                      <a:pt x="17000" y="72460"/>
                      <a:pt x="32145" y="70256"/>
                    </a:cubicBezTo>
                    <a:cubicBezTo>
                      <a:pt x="44261" y="68327"/>
                      <a:pt x="56378" y="66123"/>
                      <a:pt x="68770" y="65021"/>
                    </a:cubicBezTo>
                    <a:cubicBezTo>
                      <a:pt x="76755" y="64195"/>
                      <a:pt x="80886" y="60888"/>
                      <a:pt x="84190" y="53725"/>
                    </a:cubicBezTo>
                    <a:cubicBezTo>
                      <a:pt x="89147" y="42705"/>
                      <a:pt x="94655" y="32235"/>
                      <a:pt x="100162" y="21490"/>
                    </a:cubicBezTo>
                    <a:cubicBezTo>
                      <a:pt x="107046" y="7714"/>
                      <a:pt x="118061" y="0"/>
                      <a:pt x="133758" y="0"/>
                    </a:cubicBezTo>
                    <a:cubicBezTo>
                      <a:pt x="149454" y="0"/>
                      <a:pt x="160469" y="7714"/>
                      <a:pt x="167353" y="21490"/>
                    </a:cubicBezTo>
                    <a:cubicBezTo>
                      <a:pt x="172860" y="32511"/>
                      <a:pt x="178643" y="43531"/>
                      <a:pt x="183600" y="54827"/>
                    </a:cubicBezTo>
                    <a:cubicBezTo>
                      <a:pt x="186629" y="61715"/>
                      <a:pt x="191310" y="64195"/>
                      <a:pt x="198470" y="65021"/>
                    </a:cubicBezTo>
                    <a:cubicBezTo>
                      <a:pt x="211137" y="66399"/>
                      <a:pt x="223529" y="68603"/>
                      <a:pt x="236196" y="70531"/>
                    </a:cubicBezTo>
                    <a:cubicBezTo>
                      <a:pt x="250791" y="73011"/>
                      <a:pt x="260429" y="81552"/>
                      <a:pt x="265110" y="95328"/>
                    </a:cubicBezTo>
                    <a:cubicBezTo>
                      <a:pt x="269516" y="109103"/>
                      <a:pt x="266487" y="122053"/>
                      <a:pt x="256298" y="132522"/>
                    </a:cubicBezTo>
                    <a:cubicBezTo>
                      <a:pt x="247211" y="141890"/>
                      <a:pt x="237848" y="150982"/>
                      <a:pt x="228210" y="159798"/>
                    </a:cubicBezTo>
                    <a:cubicBezTo>
                      <a:pt x="222978" y="164482"/>
                      <a:pt x="221601" y="169441"/>
                      <a:pt x="222978" y="176053"/>
                    </a:cubicBezTo>
                    <a:cubicBezTo>
                      <a:pt x="225732" y="188727"/>
                      <a:pt x="227660" y="201676"/>
                      <a:pt x="229587" y="214625"/>
                    </a:cubicBezTo>
                    <a:cubicBezTo>
                      <a:pt x="232341" y="237217"/>
                      <a:pt x="215543" y="256779"/>
                      <a:pt x="192412" y="258432"/>
                    </a:cubicBezTo>
                    <a:close/>
                    <a:moveTo>
                      <a:pt x="132656" y="199196"/>
                    </a:moveTo>
                    <a:cubicBezTo>
                      <a:pt x="139816" y="201676"/>
                      <a:pt x="146700" y="203054"/>
                      <a:pt x="152483" y="206084"/>
                    </a:cubicBezTo>
                    <a:cubicBezTo>
                      <a:pt x="163498" y="211319"/>
                      <a:pt x="174237" y="217656"/>
                      <a:pt x="185252" y="223166"/>
                    </a:cubicBezTo>
                    <a:cubicBezTo>
                      <a:pt x="188281" y="224544"/>
                      <a:pt x="192137" y="224544"/>
                      <a:pt x="195716" y="225095"/>
                    </a:cubicBezTo>
                    <a:cubicBezTo>
                      <a:pt x="196267" y="221513"/>
                      <a:pt x="197644" y="218207"/>
                      <a:pt x="197369" y="214901"/>
                    </a:cubicBezTo>
                    <a:cubicBezTo>
                      <a:pt x="195716" y="203329"/>
                      <a:pt x="194064" y="191758"/>
                      <a:pt x="191586" y="180462"/>
                    </a:cubicBezTo>
                    <a:cubicBezTo>
                      <a:pt x="188281" y="164206"/>
                      <a:pt x="192137" y="150706"/>
                      <a:pt x="204528" y="139410"/>
                    </a:cubicBezTo>
                    <a:cubicBezTo>
                      <a:pt x="213065" y="131696"/>
                      <a:pt x="221601" y="123430"/>
                      <a:pt x="229587" y="114889"/>
                    </a:cubicBezTo>
                    <a:cubicBezTo>
                      <a:pt x="232066" y="112410"/>
                      <a:pt x="232892" y="108828"/>
                      <a:pt x="234819" y="105522"/>
                    </a:cubicBezTo>
                    <a:cubicBezTo>
                      <a:pt x="231515" y="103869"/>
                      <a:pt x="228210" y="101114"/>
                      <a:pt x="224355" y="100563"/>
                    </a:cubicBezTo>
                    <a:cubicBezTo>
                      <a:pt x="212790" y="98358"/>
                      <a:pt x="201224" y="96981"/>
                      <a:pt x="189658" y="95603"/>
                    </a:cubicBezTo>
                    <a:cubicBezTo>
                      <a:pt x="174237" y="93675"/>
                      <a:pt x="162947" y="85960"/>
                      <a:pt x="156338" y="71634"/>
                    </a:cubicBezTo>
                    <a:cubicBezTo>
                      <a:pt x="151381" y="60613"/>
                      <a:pt x="146149" y="49868"/>
                      <a:pt x="140366" y="39398"/>
                    </a:cubicBezTo>
                    <a:cubicBezTo>
                      <a:pt x="138714" y="36368"/>
                      <a:pt x="135685" y="32511"/>
                      <a:pt x="132931" y="32235"/>
                    </a:cubicBezTo>
                    <a:cubicBezTo>
                      <a:pt x="130453" y="32235"/>
                      <a:pt x="126873" y="36092"/>
                      <a:pt x="125496" y="39123"/>
                    </a:cubicBezTo>
                    <a:cubicBezTo>
                      <a:pt x="119438" y="50694"/>
                      <a:pt x="113931" y="62542"/>
                      <a:pt x="108148" y="74113"/>
                    </a:cubicBezTo>
                    <a:cubicBezTo>
                      <a:pt x="102365" y="85685"/>
                      <a:pt x="93278" y="92848"/>
                      <a:pt x="80335" y="94777"/>
                    </a:cubicBezTo>
                    <a:cubicBezTo>
                      <a:pt x="66842" y="96981"/>
                      <a:pt x="53073" y="98634"/>
                      <a:pt x="39580" y="100838"/>
                    </a:cubicBezTo>
                    <a:cubicBezTo>
                      <a:pt x="36551" y="101389"/>
                      <a:pt x="32420" y="103318"/>
                      <a:pt x="31594" y="105522"/>
                    </a:cubicBezTo>
                    <a:cubicBezTo>
                      <a:pt x="30768" y="107726"/>
                      <a:pt x="32971" y="111859"/>
                      <a:pt x="35174" y="114063"/>
                    </a:cubicBezTo>
                    <a:cubicBezTo>
                      <a:pt x="43986" y="123155"/>
                      <a:pt x="53073" y="131971"/>
                      <a:pt x="62436" y="140787"/>
                    </a:cubicBezTo>
                    <a:cubicBezTo>
                      <a:pt x="73726" y="151257"/>
                      <a:pt x="77306" y="164206"/>
                      <a:pt x="74552" y="179084"/>
                    </a:cubicBezTo>
                    <a:cubicBezTo>
                      <a:pt x="72349" y="191482"/>
                      <a:pt x="70146" y="204156"/>
                      <a:pt x="68219" y="216554"/>
                    </a:cubicBezTo>
                    <a:cubicBezTo>
                      <a:pt x="67943" y="219309"/>
                      <a:pt x="68494" y="223442"/>
                      <a:pt x="70146" y="224819"/>
                    </a:cubicBezTo>
                    <a:cubicBezTo>
                      <a:pt x="71799" y="226197"/>
                      <a:pt x="75929" y="225646"/>
                      <a:pt x="78408" y="224544"/>
                    </a:cubicBezTo>
                    <a:cubicBezTo>
                      <a:pt x="89147" y="219309"/>
                      <a:pt x="99611" y="213248"/>
                      <a:pt x="110351" y="208288"/>
                    </a:cubicBezTo>
                    <a:cubicBezTo>
                      <a:pt x="117786" y="204431"/>
                      <a:pt x="125221" y="201952"/>
                      <a:pt x="132656" y="199196"/>
                    </a:cubicBezTo>
                    <a:close/>
                  </a:path>
                </a:pathLst>
              </a:custGeom>
              <a:grpFill/>
              <a:ln w="2749"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137251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FC18D65C-34B3-C08E-D19E-1AF2F938DB9C}"/>
              </a:ext>
            </a:extLst>
          </p:cNvPr>
          <p:cNvSpPr txBox="1"/>
          <p:nvPr/>
        </p:nvSpPr>
        <p:spPr>
          <a:xfrm>
            <a:off x="511296" y="2684229"/>
            <a:ext cx="2058486" cy="2492349"/>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Basic understanding of the concept of investor readiness and its importance in attracting external funding.</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Awareness of different types of investors and funding sources available, such as angel investors, venture capitalists, crowdfunding platforms, and government grants.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Ability to articulate a simple and compelling value proposition for their business that considers cultural and market differences.</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57" name="Straight Connector 56">
            <a:extLst>
              <a:ext uri="{FF2B5EF4-FFF2-40B4-BE49-F238E27FC236}">
                <a16:creationId xmlns:a16="http://schemas.microsoft.com/office/drawing/2014/main" id="{8CF1C255-822E-C883-8B85-467928312681}"/>
              </a:ext>
            </a:extLst>
          </p:cNvPr>
          <p:cNvCxnSpPr>
            <a:cxnSpLocks/>
          </p:cNvCxnSpPr>
          <p:nvPr/>
        </p:nvCxnSpPr>
        <p:spPr>
          <a:xfrm>
            <a:off x="277994" y="2435964"/>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97A8C1E-AF4D-E550-8C3A-D3201996A4BE}"/>
              </a:ext>
            </a:extLst>
          </p:cNvPr>
          <p:cNvSpPr txBox="1"/>
          <p:nvPr/>
        </p:nvSpPr>
        <p:spPr>
          <a:xfrm>
            <a:off x="511295" y="2234352"/>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9" name="Graphic 11">
            <a:extLst>
              <a:ext uri="{FF2B5EF4-FFF2-40B4-BE49-F238E27FC236}">
                <a16:creationId xmlns:a16="http://schemas.microsoft.com/office/drawing/2014/main" id="{637F590D-8696-3836-60D7-AEA9FCB2E105}"/>
              </a:ext>
            </a:extLst>
          </p:cNvPr>
          <p:cNvGrpSpPr/>
          <p:nvPr/>
        </p:nvGrpSpPr>
        <p:grpSpPr>
          <a:xfrm>
            <a:off x="534834" y="2338526"/>
            <a:ext cx="584807" cy="179396"/>
            <a:chOff x="4658278" y="6932880"/>
            <a:chExt cx="584807" cy="179396"/>
          </a:xfrm>
          <a:solidFill>
            <a:srgbClr val="0C2D45"/>
          </a:solidFill>
        </p:grpSpPr>
        <p:sp>
          <p:nvSpPr>
            <p:cNvPr id="60" name="Freeform 59">
              <a:extLst>
                <a:ext uri="{FF2B5EF4-FFF2-40B4-BE49-F238E27FC236}">
                  <a16:creationId xmlns:a16="http://schemas.microsoft.com/office/drawing/2014/main" id="{C3B35064-052A-07F4-CF63-AA45DF4CE942}"/>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22576AB2-8088-FE70-7845-8721C2DFB8B7}"/>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2" name="Graphic 11">
              <a:extLst>
                <a:ext uri="{FF2B5EF4-FFF2-40B4-BE49-F238E27FC236}">
                  <a16:creationId xmlns:a16="http://schemas.microsoft.com/office/drawing/2014/main" id="{6A55C0E7-5678-C3F4-63CB-30EBA2E7EC48}"/>
                </a:ext>
              </a:extLst>
            </p:cNvPr>
            <p:cNvGrpSpPr/>
            <p:nvPr/>
          </p:nvGrpSpPr>
          <p:grpSpPr>
            <a:xfrm>
              <a:off x="4658278" y="6932880"/>
              <a:ext cx="179396" cy="179396"/>
              <a:chOff x="4658278" y="6932880"/>
              <a:chExt cx="179396" cy="179396"/>
            </a:xfrm>
            <a:grpFill/>
          </p:grpSpPr>
          <p:sp>
            <p:nvSpPr>
              <p:cNvPr id="63" name="Freeform 62">
                <a:extLst>
                  <a:ext uri="{FF2B5EF4-FFF2-40B4-BE49-F238E27FC236}">
                    <a16:creationId xmlns:a16="http://schemas.microsoft.com/office/drawing/2014/main" id="{0DA3227B-AF5B-FC97-31FE-0E730F1D8F2D}"/>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B1DE9178-446D-31CD-9C79-699AD341B1D1}"/>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82" name="TextBox 81">
            <a:extLst>
              <a:ext uri="{FF2B5EF4-FFF2-40B4-BE49-F238E27FC236}">
                <a16:creationId xmlns:a16="http://schemas.microsoft.com/office/drawing/2014/main" id="{8FC28E6E-E28B-A20F-ED78-9BD1DD0B497E}"/>
              </a:ext>
            </a:extLst>
          </p:cNvPr>
          <p:cNvSpPr txBox="1"/>
          <p:nvPr/>
        </p:nvSpPr>
        <p:spPr>
          <a:xfrm>
            <a:off x="2779835" y="2684229"/>
            <a:ext cx="2250302" cy="3197670"/>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develop a solid business plan tailored to the market, considering local market trends, customer preferences, and competition.</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in preparing and delivering a compelling pitch to potential investors, highlighting the problem, solution, market opportunity, and multicultural team.</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Understanding of the investment process, including local due diligence requirements, legal documentation, and negotiations.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identify and target appropriate investors, considering factors such as cultural fit, industry focus, and stage of investment.</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sp>
        <p:nvSpPr>
          <p:cNvPr id="84" name="TextBox 83">
            <a:extLst>
              <a:ext uri="{FF2B5EF4-FFF2-40B4-BE49-F238E27FC236}">
                <a16:creationId xmlns:a16="http://schemas.microsoft.com/office/drawing/2014/main" id="{1F480AB3-41EC-EE7A-F724-A2DDED02A502}"/>
              </a:ext>
            </a:extLst>
          </p:cNvPr>
          <p:cNvSpPr txBox="1"/>
          <p:nvPr/>
        </p:nvSpPr>
        <p:spPr>
          <a:xfrm>
            <a:off x="2779835" y="2234352"/>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99" name="Graphic 11">
            <a:extLst>
              <a:ext uri="{FF2B5EF4-FFF2-40B4-BE49-F238E27FC236}">
                <a16:creationId xmlns:a16="http://schemas.microsoft.com/office/drawing/2014/main" id="{5EB5BCD7-9A02-9795-62B3-394F8F8F52A2}"/>
              </a:ext>
            </a:extLst>
          </p:cNvPr>
          <p:cNvGrpSpPr/>
          <p:nvPr/>
        </p:nvGrpSpPr>
        <p:grpSpPr>
          <a:xfrm>
            <a:off x="2814345" y="2338526"/>
            <a:ext cx="584807" cy="179396"/>
            <a:chOff x="5525753" y="6932880"/>
            <a:chExt cx="584807" cy="179396"/>
          </a:xfrm>
          <a:solidFill>
            <a:srgbClr val="0C2D45"/>
          </a:solidFill>
        </p:grpSpPr>
        <p:grpSp>
          <p:nvGrpSpPr>
            <p:cNvPr id="100" name="Graphic 11">
              <a:extLst>
                <a:ext uri="{FF2B5EF4-FFF2-40B4-BE49-F238E27FC236}">
                  <a16:creationId xmlns:a16="http://schemas.microsoft.com/office/drawing/2014/main" id="{D0BB8772-417E-C42F-A163-E2800C73B7F1}"/>
                </a:ext>
              </a:extLst>
            </p:cNvPr>
            <p:cNvGrpSpPr/>
            <p:nvPr/>
          </p:nvGrpSpPr>
          <p:grpSpPr>
            <a:xfrm>
              <a:off x="5728754" y="6933470"/>
              <a:ext cx="178805" cy="178806"/>
              <a:chOff x="5728754" y="6933470"/>
              <a:chExt cx="178805" cy="178806"/>
            </a:xfrm>
            <a:grpFill/>
          </p:grpSpPr>
          <p:sp>
            <p:nvSpPr>
              <p:cNvPr id="105" name="Freeform 104">
                <a:extLst>
                  <a:ext uri="{FF2B5EF4-FFF2-40B4-BE49-F238E27FC236}">
                    <a16:creationId xmlns:a16="http://schemas.microsoft.com/office/drawing/2014/main" id="{78757A1B-FF8A-CCC1-6656-52DE3BDA1DAE}"/>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E5EBF736-2925-5097-3A27-8FA29547CC0E}"/>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101" name="Freeform 100">
              <a:extLst>
                <a:ext uri="{FF2B5EF4-FFF2-40B4-BE49-F238E27FC236}">
                  <a16:creationId xmlns:a16="http://schemas.microsoft.com/office/drawing/2014/main" id="{C1F7765A-9CE0-A349-952B-B1CAB87C8370}"/>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102" name="Graphic 11">
              <a:extLst>
                <a:ext uri="{FF2B5EF4-FFF2-40B4-BE49-F238E27FC236}">
                  <a16:creationId xmlns:a16="http://schemas.microsoft.com/office/drawing/2014/main" id="{32637506-EF2E-328D-0960-1335FD85FD3C}"/>
                </a:ext>
              </a:extLst>
            </p:cNvPr>
            <p:cNvGrpSpPr/>
            <p:nvPr/>
          </p:nvGrpSpPr>
          <p:grpSpPr>
            <a:xfrm>
              <a:off x="5525753" y="6932880"/>
              <a:ext cx="179396" cy="179396"/>
              <a:chOff x="5525753" y="6932880"/>
              <a:chExt cx="179396" cy="179396"/>
            </a:xfrm>
            <a:grpFill/>
          </p:grpSpPr>
          <p:sp>
            <p:nvSpPr>
              <p:cNvPr id="103" name="Freeform 102">
                <a:extLst>
                  <a:ext uri="{FF2B5EF4-FFF2-40B4-BE49-F238E27FC236}">
                    <a16:creationId xmlns:a16="http://schemas.microsoft.com/office/drawing/2014/main" id="{C2EB2CE7-5BFD-4558-E47B-7A91EE4121BF}"/>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F99E150-F478-2021-6078-62D81654B069}"/>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107" name="TextBox 106">
            <a:extLst>
              <a:ext uri="{FF2B5EF4-FFF2-40B4-BE49-F238E27FC236}">
                <a16:creationId xmlns:a16="http://schemas.microsoft.com/office/drawing/2014/main" id="{3F29B93B-8577-3EF7-FBC7-D650286E9524}"/>
              </a:ext>
            </a:extLst>
          </p:cNvPr>
          <p:cNvSpPr txBox="1"/>
          <p:nvPr/>
        </p:nvSpPr>
        <p:spPr>
          <a:xfrm>
            <a:off x="5152523" y="2684229"/>
            <a:ext cx="2142348" cy="3197670"/>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Proficiency in managing investor relations, including effective cross-cultural communication, updates, and managing expectations.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navigate complex investment negotiations, considering factors such as local valuation practices, equity ownership, and investor rights.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Capability to strategically plan and execute fundraising rounds, taking into account local funding cycles, amount, and type of funding required.</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in leveraging investor networks for business growth, including introductions to potential customers, partners, and other investors.</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108" name="Straight Connector 107">
            <a:extLst>
              <a:ext uri="{FF2B5EF4-FFF2-40B4-BE49-F238E27FC236}">
                <a16:creationId xmlns:a16="http://schemas.microsoft.com/office/drawing/2014/main" id="{624944EE-1F8B-D75E-ED20-BEC67484FB5D}"/>
              </a:ext>
            </a:extLst>
          </p:cNvPr>
          <p:cNvCxnSpPr>
            <a:cxnSpLocks/>
          </p:cNvCxnSpPr>
          <p:nvPr/>
        </p:nvCxnSpPr>
        <p:spPr>
          <a:xfrm>
            <a:off x="-23427" y="5749358"/>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02738E1-5189-6AC4-82C7-943E1C657A1E}"/>
              </a:ext>
            </a:extLst>
          </p:cNvPr>
          <p:cNvSpPr txBox="1"/>
          <p:nvPr/>
        </p:nvSpPr>
        <p:spPr>
          <a:xfrm>
            <a:off x="5152523" y="2234352"/>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133" name="Graphic 11">
            <a:extLst>
              <a:ext uri="{FF2B5EF4-FFF2-40B4-BE49-F238E27FC236}">
                <a16:creationId xmlns:a16="http://schemas.microsoft.com/office/drawing/2014/main" id="{281E4E3B-87DD-4411-3920-1B5902AF2386}"/>
              </a:ext>
            </a:extLst>
          </p:cNvPr>
          <p:cNvGrpSpPr/>
          <p:nvPr/>
        </p:nvGrpSpPr>
        <p:grpSpPr>
          <a:xfrm>
            <a:off x="5172485" y="2338526"/>
            <a:ext cx="584807" cy="179396"/>
            <a:chOff x="6392638" y="6932880"/>
            <a:chExt cx="584807" cy="179396"/>
          </a:xfrm>
          <a:solidFill>
            <a:srgbClr val="915F9E"/>
          </a:solidFill>
        </p:grpSpPr>
        <p:grpSp>
          <p:nvGrpSpPr>
            <p:cNvPr id="134" name="Graphic 11">
              <a:extLst>
                <a:ext uri="{FF2B5EF4-FFF2-40B4-BE49-F238E27FC236}">
                  <a16:creationId xmlns:a16="http://schemas.microsoft.com/office/drawing/2014/main" id="{7DC79B7D-18FB-E585-1326-28AB75AC7464}"/>
                </a:ext>
              </a:extLst>
            </p:cNvPr>
            <p:cNvGrpSpPr/>
            <p:nvPr/>
          </p:nvGrpSpPr>
          <p:grpSpPr>
            <a:xfrm>
              <a:off x="6595639" y="6933470"/>
              <a:ext cx="178806" cy="178806"/>
              <a:chOff x="6595639" y="6933470"/>
              <a:chExt cx="178806" cy="178806"/>
            </a:xfrm>
            <a:grpFill/>
          </p:grpSpPr>
          <p:sp>
            <p:nvSpPr>
              <p:cNvPr id="141" name="Freeform 140">
                <a:extLst>
                  <a:ext uri="{FF2B5EF4-FFF2-40B4-BE49-F238E27FC236}">
                    <a16:creationId xmlns:a16="http://schemas.microsoft.com/office/drawing/2014/main" id="{FBDF2655-DD1B-2EF7-8158-563E03961E70}"/>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8F95266D-45F1-356C-E680-15B6EFF983E5}"/>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5" name="Graphic 11">
              <a:extLst>
                <a:ext uri="{FF2B5EF4-FFF2-40B4-BE49-F238E27FC236}">
                  <a16:creationId xmlns:a16="http://schemas.microsoft.com/office/drawing/2014/main" id="{380EC912-5269-0046-8CAA-DDE1701E3662}"/>
                </a:ext>
              </a:extLst>
            </p:cNvPr>
            <p:cNvGrpSpPr/>
            <p:nvPr/>
          </p:nvGrpSpPr>
          <p:grpSpPr>
            <a:xfrm>
              <a:off x="6798050" y="6933470"/>
              <a:ext cx="179395" cy="178806"/>
              <a:chOff x="6798050" y="6933470"/>
              <a:chExt cx="179395" cy="178806"/>
            </a:xfrm>
            <a:grpFill/>
          </p:grpSpPr>
          <p:sp>
            <p:nvSpPr>
              <p:cNvPr id="139" name="Freeform 138">
                <a:extLst>
                  <a:ext uri="{FF2B5EF4-FFF2-40B4-BE49-F238E27FC236}">
                    <a16:creationId xmlns:a16="http://schemas.microsoft.com/office/drawing/2014/main" id="{6E8730D4-ED77-871B-9BEA-5D571201938C}"/>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B0754FD7-F028-6F9B-2864-97F589EA2073}"/>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6" name="Graphic 11">
              <a:extLst>
                <a:ext uri="{FF2B5EF4-FFF2-40B4-BE49-F238E27FC236}">
                  <a16:creationId xmlns:a16="http://schemas.microsoft.com/office/drawing/2014/main" id="{DAF0D40E-AF55-DA4D-EE1B-B5D340384CC9}"/>
                </a:ext>
              </a:extLst>
            </p:cNvPr>
            <p:cNvGrpSpPr/>
            <p:nvPr/>
          </p:nvGrpSpPr>
          <p:grpSpPr>
            <a:xfrm>
              <a:off x="6392638" y="6932880"/>
              <a:ext cx="179396" cy="179396"/>
              <a:chOff x="6392638" y="6932880"/>
              <a:chExt cx="179396" cy="179396"/>
            </a:xfrm>
            <a:grpFill/>
          </p:grpSpPr>
          <p:sp>
            <p:nvSpPr>
              <p:cNvPr id="137" name="Freeform 136">
                <a:extLst>
                  <a:ext uri="{FF2B5EF4-FFF2-40B4-BE49-F238E27FC236}">
                    <a16:creationId xmlns:a16="http://schemas.microsoft.com/office/drawing/2014/main" id="{FC8FC451-248E-0671-4C28-ED587B78AECA}"/>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5E9411A1-F788-B8F8-7C95-73A413B89C68}"/>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2" name="Straight Connector 1">
            <a:extLst>
              <a:ext uri="{FF2B5EF4-FFF2-40B4-BE49-F238E27FC236}">
                <a16:creationId xmlns:a16="http://schemas.microsoft.com/office/drawing/2014/main" id="{53EC2DC9-8D87-8EF7-1A64-ABFF210D01B5}"/>
              </a:ext>
            </a:extLst>
          </p:cNvPr>
          <p:cNvCxnSpPr>
            <a:cxnSpLocks/>
          </p:cNvCxnSpPr>
          <p:nvPr/>
        </p:nvCxnSpPr>
        <p:spPr>
          <a:xfrm flipV="1">
            <a:off x="2634107" y="2435965"/>
            <a:ext cx="0" cy="3276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EFE7EBB-42ED-3F87-9008-3E40CF1F02FE}"/>
              </a:ext>
            </a:extLst>
          </p:cNvPr>
          <p:cNvCxnSpPr>
            <a:cxnSpLocks/>
          </p:cNvCxnSpPr>
          <p:nvPr/>
        </p:nvCxnSpPr>
        <p:spPr>
          <a:xfrm flipV="1">
            <a:off x="4996930" y="2435965"/>
            <a:ext cx="0" cy="3276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DC9AAF4-9065-9D5B-4EB7-B0F612B4ACCC}"/>
              </a:ext>
            </a:extLst>
          </p:cNvPr>
          <p:cNvCxnSpPr>
            <a:cxnSpLocks/>
          </p:cNvCxnSpPr>
          <p:nvPr/>
        </p:nvCxnSpPr>
        <p:spPr>
          <a:xfrm flipV="1">
            <a:off x="277994" y="1897862"/>
            <a:ext cx="0" cy="540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541785A-25A3-E028-D78A-A037D3E86A77}"/>
              </a:ext>
            </a:extLst>
          </p:cNvPr>
          <p:cNvSpPr txBox="1"/>
          <p:nvPr/>
        </p:nvSpPr>
        <p:spPr>
          <a:xfrm>
            <a:off x="199446" y="1837980"/>
            <a:ext cx="4679269" cy="338554"/>
          </a:xfrm>
          <a:prstGeom prst="rect">
            <a:avLst/>
          </a:prstGeom>
          <a:noFill/>
        </p:spPr>
        <p:txBody>
          <a:bodyPr wrap="square">
            <a:spAutoFit/>
          </a:bodyPr>
          <a:lstStyle/>
          <a:p>
            <a:pPr>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	Investor Relations and Funding Strategy</a:t>
            </a:r>
            <a:r>
              <a:rPr lang="en-US" sz="1600" b="1" dirty="0">
                <a:solidFill>
                  <a:srgbClr val="7ABB57"/>
                </a:solidFill>
                <a:highlight>
                  <a:srgbClr val="7ABB57"/>
                </a:highlight>
                <a:latin typeface="Calibri" panose="020F0502020204030204" pitchFamily="34" charset="0"/>
                <a:cs typeface="Calibri" panose="020F0502020204030204" pitchFamily="34" charset="0"/>
              </a:rPr>
              <a:t>.</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3025529-66FC-4D4B-520F-25B25016C476}"/>
              </a:ext>
            </a:extLst>
          </p:cNvPr>
          <p:cNvSpPr/>
          <p:nvPr/>
        </p:nvSpPr>
        <p:spPr>
          <a:xfrm flipV="1">
            <a:off x="11846" y="1145548"/>
            <a:ext cx="7559674" cy="622119"/>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915F9E"/>
          </a:solidFill>
          <a:ln w="28891" cap="flat">
            <a:noFill/>
            <a:prstDash val="solid"/>
            <a:miter/>
          </a:ln>
        </p:spPr>
        <p:txBody>
          <a:bodyPr rtlCol="0" anchor="ctr"/>
          <a:lstStyle/>
          <a:p>
            <a:endParaRPr lang="en-US" dirty="0"/>
          </a:p>
        </p:txBody>
      </p:sp>
      <p:sp>
        <p:nvSpPr>
          <p:cNvPr id="50" name="TextBox 49">
            <a:extLst>
              <a:ext uri="{FF2B5EF4-FFF2-40B4-BE49-F238E27FC236}">
                <a16:creationId xmlns:a16="http://schemas.microsoft.com/office/drawing/2014/main" id="{3845A3A4-AB38-2E1F-EC28-20C76596172F}"/>
              </a:ext>
            </a:extLst>
          </p:cNvPr>
          <p:cNvSpPr txBox="1"/>
          <p:nvPr/>
        </p:nvSpPr>
        <p:spPr>
          <a:xfrm>
            <a:off x="544503" y="6690992"/>
            <a:ext cx="2058486" cy="3056606"/>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Basic understanding of what social sustainability in business means, including the concept of social responsibility, ethical business practices, and community engagement.</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Awareness of the importance of social sustainability for building a positive brand image and gaining trust from consumers and stakeholders.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Ability to identify simple ways to integrate socially responsible practices into their business, such as fair employment policies, community involvement, and ethical sourcing.</a:t>
            </a:r>
          </a:p>
          <a:p>
            <a:pPr marL="184150" indent="-184150">
              <a:lnSpc>
                <a:spcPts val="1080"/>
              </a:lnSpc>
              <a:buClr>
                <a:srgbClr val="7ABB57"/>
              </a:buClr>
              <a:buFont typeface="+mj-lt"/>
              <a:buAutoNum type="arabicPeriod"/>
            </a:pPr>
            <a:endParaRPr lang="en-GB" sz="1100" kern="100" dirty="0">
              <a:solidFill>
                <a:srgbClr val="0C2D45"/>
              </a:solidFill>
              <a:effectLst/>
              <a:latin typeface="Calibri" panose="020F0502020204030204" pitchFamily="34" charset="0"/>
              <a:cs typeface="Calibri" panose="020F0502020204030204" pitchFamily="34" charset="0"/>
            </a:endParaRPr>
          </a:p>
          <a:p>
            <a:pPr marL="184150" indent="-184150">
              <a:lnSpc>
                <a:spcPts val="1080"/>
              </a:lnSpc>
              <a:buClr>
                <a:srgbClr val="7ABB57"/>
              </a:buClr>
              <a:buFont typeface="+mj-lt"/>
              <a:buAutoNum type="arabicPeriod"/>
            </a:pPr>
            <a:endParaRPr lang="en-GB" sz="1100" kern="100" dirty="0">
              <a:solidFill>
                <a:srgbClr val="0C2D45"/>
              </a:solidFill>
              <a:effectLst/>
              <a:latin typeface="Calibri" panose="020F0502020204030204" pitchFamily="34" charset="0"/>
              <a:cs typeface="Calibri" panose="020F0502020204030204" pitchFamily="34" charset="0"/>
            </a:endParaRPr>
          </a:p>
        </p:txBody>
      </p:sp>
      <p:cxnSp>
        <p:nvCxnSpPr>
          <p:cNvPr id="51" name="Straight Connector 50">
            <a:extLst>
              <a:ext uri="{FF2B5EF4-FFF2-40B4-BE49-F238E27FC236}">
                <a16:creationId xmlns:a16="http://schemas.microsoft.com/office/drawing/2014/main" id="{3B68345D-0BAA-A38E-8C6F-C28F8E4EC7C3}"/>
              </a:ext>
            </a:extLst>
          </p:cNvPr>
          <p:cNvCxnSpPr>
            <a:cxnSpLocks/>
          </p:cNvCxnSpPr>
          <p:nvPr/>
        </p:nvCxnSpPr>
        <p:spPr>
          <a:xfrm>
            <a:off x="311201" y="6442727"/>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57898514-1C6E-7FC0-5678-5437D9B9F0C9}"/>
              </a:ext>
            </a:extLst>
          </p:cNvPr>
          <p:cNvSpPr txBox="1"/>
          <p:nvPr/>
        </p:nvSpPr>
        <p:spPr>
          <a:xfrm>
            <a:off x="544502" y="6241115"/>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3" name="Graphic 11">
            <a:extLst>
              <a:ext uri="{FF2B5EF4-FFF2-40B4-BE49-F238E27FC236}">
                <a16:creationId xmlns:a16="http://schemas.microsoft.com/office/drawing/2014/main" id="{B131E8AA-ACCE-DEAF-3A5D-C3AD579D696C}"/>
              </a:ext>
            </a:extLst>
          </p:cNvPr>
          <p:cNvGrpSpPr/>
          <p:nvPr/>
        </p:nvGrpSpPr>
        <p:grpSpPr>
          <a:xfrm>
            <a:off x="568041" y="6345289"/>
            <a:ext cx="584807" cy="179396"/>
            <a:chOff x="4658278" y="6932880"/>
            <a:chExt cx="584807" cy="179396"/>
          </a:xfrm>
          <a:solidFill>
            <a:srgbClr val="0C2D45"/>
          </a:solidFill>
        </p:grpSpPr>
        <p:sp>
          <p:nvSpPr>
            <p:cNvPr id="54" name="Freeform 53">
              <a:extLst>
                <a:ext uri="{FF2B5EF4-FFF2-40B4-BE49-F238E27FC236}">
                  <a16:creationId xmlns:a16="http://schemas.microsoft.com/office/drawing/2014/main" id="{BA95BEC0-12BD-C47F-0A6B-CC24E66E0B99}"/>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F69BB58-8299-F926-99AE-A67B54AA13DC}"/>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5" name="Graphic 11">
              <a:extLst>
                <a:ext uri="{FF2B5EF4-FFF2-40B4-BE49-F238E27FC236}">
                  <a16:creationId xmlns:a16="http://schemas.microsoft.com/office/drawing/2014/main" id="{5A410A19-9DB2-61C8-4A44-DF12B106ACB4}"/>
                </a:ext>
              </a:extLst>
            </p:cNvPr>
            <p:cNvGrpSpPr/>
            <p:nvPr/>
          </p:nvGrpSpPr>
          <p:grpSpPr>
            <a:xfrm>
              <a:off x="4658278" y="6932880"/>
              <a:ext cx="179396" cy="179396"/>
              <a:chOff x="4658278" y="6932880"/>
              <a:chExt cx="179396" cy="179396"/>
            </a:xfrm>
            <a:grpFill/>
          </p:grpSpPr>
          <p:sp>
            <p:nvSpPr>
              <p:cNvPr id="66" name="Freeform 65">
                <a:extLst>
                  <a:ext uri="{FF2B5EF4-FFF2-40B4-BE49-F238E27FC236}">
                    <a16:creationId xmlns:a16="http://schemas.microsoft.com/office/drawing/2014/main" id="{69B7416C-AF74-03B1-AB71-4204E217B231}"/>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8B5AA13D-07D6-DDD3-4F18-F1F67AC7D1B6}"/>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68" name="TextBox 67">
            <a:extLst>
              <a:ext uri="{FF2B5EF4-FFF2-40B4-BE49-F238E27FC236}">
                <a16:creationId xmlns:a16="http://schemas.microsoft.com/office/drawing/2014/main" id="{1D9BD973-D202-94DC-10A7-D0C4394F7BCE}"/>
              </a:ext>
            </a:extLst>
          </p:cNvPr>
          <p:cNvSpPr txBox="1"/>
          <p:nvPr/>
        </p:nvSpPr>
        <p:spPr>
          <a:xfrm>
            <a:off x="2813042" y="6690992"/>
            <a:ext cx="2058487" cy="3338735"/>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analyse the specific social and cultural needs and tailor their business practices to address these needs.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in developing and implementing comprehensive social sustainability policies and initiatives that align with the values and expectations of the community.</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effectively communicate their social sustainability efforts to customers, investors, and other stakeholders, enhancing their business reputation.</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Understanding of the legal and regulatory requirements related to social responsibility and ethical business practices.</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915ACA33-4821-03D9-038D-5622002488FB}"/>
              </a:ext>
            </a:extLst>
          </p:cNvPr>
          <p:cNvSpPr txBox="1"/>
          <p:nvPr/>
        </p:nvSpPr>
        <p:spPr>
          <a:xfrm>
            <a:off x="2813042" y="6241115"/>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70" name="Graphic 11">
            <a:extLst>
              <a:ext uri="{FF2B5EF4-FFF2-40B4-BE49-F238E27FC236}">
                <a16:creationId xmlns:a16="http://schemas.microsoft.com/office/drawing/2014/main" id="{08ACDCDF-3641-166C-8FCD-863B063220BE}"/>
              </a:ext>
            </a:extLst>
          </p:cNvPr>
          <p:cNvGrpSpPr/>
          <p:nvPr/>
        </p:nvGrpSpPr>
        <p:grpSpPr>
          <a:xfrm>
            <a:off x="2847552" y="6345289"/>
            <a:ext cx="584807" cy="179396"/>
            <a:chOff x="5525753" y="6932880"/>
            <a:chExt cx="584807" cy="179396"/>
          </a:xfrm>
          <a:solidFill>
            <a:srgbClr val="0C2D45"/>
          </a:solidFill>
        </p:grpSpPr>
        <p:grpSp>
          <p:nvGrpSpPr>
            <p:cNvPr id="71" name="Graphic 11">
              <a:extLst>
                <a:ext uri="{FF2B5EF4-FFF2-40B4-BE49-F238E27FC236}">
                  <a16:creationId xmlns:a16="http://schemas.microsoft.com/office/drawing/2014/main" id="{0EA5AE1B-4E39-7392-202D-D468DD4204EA}"/>
                </a:ext>
              </a:extLst>
            </p:cNvPr>
            <p:cNvGrpSpPr/>
            <p:nvPr/>
          </p:nvGrpSpPr>
          <p:grpSpPr>
            <a:xfrm>
              <a:off x="5728754" y="6933470"/>
              <a:ext cx="178805" cy="178806"/>
              <a:chOff x="5728754" y="6933470"/>
              <a:chExt cx="178805" cy="178806"/>
            </a:xfrm>
            <a:grpFill/>
          </p:grpSpPr>
          <p:sp>
            <p:nvSpPr>
              <p:cNvPr id="76" name="Freeform 75">
                <a:extLst>
                  <a:ext uri="{FF2B5EF4-FFF2-40B4-BE49-F238E27FC236}">
                    <a16:creationId xmlns:a16="http://schemas.microsoft.com/office/drawing/2014/main" id="{49675C55-3C77-12EA-0542-8CD277516007}"/>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986631E-2787-44B5-17D4-E677DE69E706}"/>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72" name="Freeform 71">
              <a:extLst>
                <a:ext uri="{FF2B5EF4-FFF2-40B4-BE49-F238E27FC236}">
                  <a16:creationId xmlns:a16="http://schemas.microsoft.com/office/drawing/2014/main" id="{B81790E6-7518-AD78-5835-9C75C662FB6E}"/>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73" name="Graphic 11">
              <a:extLst>
                <a:ext uri="{FF2B5EF4-FFF2-40B4-BE49-F238E27FC236}">
                  <a16:creationId xmlns:a16="http://schemas.microsoft.com/office/drawing/2014/main" id="{92EED298-1B34-7C17-9113-9CE477B09061}"/>
                </a:ext>
              </a:extLst>
            </p:cNvPr>
            <p:cNvGrpSpPr/>
            <p:nvPr/>
          </p:nvGrpSpPr>
          <p:grpSpPr>
            <a:xfrm>
              <a:off x="5525753" y="6932880"/>
              <a:ext cx="179396" cy="179396"/>
              <a:chOff x="5525753" y="6932880"/>
              <a:chExt cx="179396" cy="179396"/>
            </a:xfrm>
            <a:grpFill/>
          </p:grpSpPr>
          <p:sp>
            <p:nvSpPr>
              <p:cNvPr id="74" name="Freeform 73">
                <a:extLst>
                  <a:ext uri="{FF2B5EF4-FFF2-40B4-BE49-F238E27FC236}">
                    <a16:creationId xmlns:a16="http://schemas.microsoft.com/office/drawing/2014/main" id="{CDEA298A-0C48-37F7-87F4-821D8B8DDAC2}"/>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E7CE3AFA-2ABC-B036-B1C4-9E7BD5D29F22}"/>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78" name="TextBox 77">
            <a:extLst>
              <a:ext uri="{FF2B5EF4-FFF2-40B4-BE49-F238E27FC236}">
                <a16:creationId xmlns:a16="http://schemas.microsoft.com/office/drawing/2014/main" id="{5BDE64DC-7FEA-6150-2766-0263F0D661D7}"/>
              </a:ext>
            </a:extLst>
          </p:cNvPr>
          <p:cNvSpPr txBox="1"/>
          <p:nvPr/>
        </p:nvSpPr>
        <p:spPr>
          <a:xfrm>
            <a:off x="5185730" y="6701152"/>
            <a:ext cx="2058487" cy="3761927"/>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Proficiency in continuously monitoring and evaluating the impact of their social sustainability initiatives on the community and adjusting their efforts as needed.</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leverage their social sustainability initiatives to establish strong partnerships and collaborations with local organizations, businesses, and government entities.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Capability to incorporate social sustainability principles into their long-term business strategy, creating a lasting positive impact on the community.</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in fostering a company culture that prioritizes social responsibility and ethical business practices, inspiring employees and stakeholders to support their social sustainability efforts. </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cxnSp>
        <p:nvCxnSpPr>
          <p:cNvPr id="79" name="Straight Connector 78">
            <a:extLst>
              <a:ext uri="{FF2B5EF4-FFF2-40B4-BE49-F238E27FC236}">
                <a16:creationId xmlns:a16="http://schemas.microsoft.com/office/drawing/2014/main" id="{8DDAC437-3F9B-88E9-7F01-5CE59369C6F5}"/>
              </a:ext>
            </a:extLst>
          </p:cNvPr>
          <p:cNvCxnSpPr>
            <a:cxnSpLocks/>
          </p:cNvCxnSpPr>
          <p:nvPr/>
        </p:nvCxnSpPr>
        <p:spPr>
          <a:xfrm>
            <a:off x="0" y="10315382"/>
            <a:ext cx="7065318"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6E581A8C-2A7A-C2A7-958C-DC94E0308B4D}"/>
              </a:ext>
            </a:extLst>
          </p:cNvPr>
          <p:cNvSpPr txBox="1"/>
          <p:nvPr/>
        </p:nvSpPr>
        <p:spPr>
          <a:xfrm>
            <a:off x="5185730" y="6241115"/>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81" name="Graphic 11">
            <a:extLst>
              <a:ext uri="{FF2B5EF4-FFF2-40B4-BE49-F238E27FC236}">
                <a16:creationId xmlns:a16="http://schemas.microsoft.com/office/drawing/2014/main" id="{B436AAF7-C2E4-AB7D-610F-B54F13FFF835}"/>
              </a:ext>
            </a:extLst>
          </p:cNvPr>
          <p:cNvGrpSpPr/>
          <p:nvPr/>
        </p:nvGrpSpPr>
        <p:grpSpPr>
          <a:xfrm>
            <a:off x="5205692" y="6345289"/>
            <a:ext cx="584807" cy="179396"/>
            <a:chOff x="6392638" y="6932880"/>
            <a:chExt cx="584807" cy="179396"/>
          </a:xfrm>
          <a:solidFill>
            <a:srgbClr val="915F9E"/>
          </a:solidFill>
        </p:grpSpPr>
        <p:grpSp>
          <p:nvGrpSpPr>
            <p:cNvPr id="85" name="Graphic 11">
              <a:extLst>
                <a:ext uri="{FF2B5EF4-FFF2-40B4-BE49-F238E27FC236}">
                  <a16:creationId xmlns:a16="http://schemas.microsoft.com/office/drawing/2014/main" id="{68C437EE-883B-8574-2FA7-DCE067B95B8C}"/>
                </a:ext>
              </a:extLst>
            </p:cNvPr>
            <p:cNvGrpSpPr/>
            <p:nvPr/>
          </p:nvGrpSpPr>
          <p:grpSpPr>
            <a:xfrm>
              <a:off x="6595639" y="6933470"/>
              <a:ext cx="178806" cy="178806"/>
              <a:chOff x="6595639" y="6933470"/>
              <a:chExt cx="178806" cy="178806"/>
            </a:xfrm>
            <a:grpFill/>
          </p:grpSpPr>
          <p:sp>
            <p:nvSpPr>
              <p:cNvPr id="92" name="Freeform 91">
                <a:extLst>
                  <a:ext uri="{FF2B5EF4-FFF2-40B4-BE49-F238E27FC236}">
                    <a16:creationId xmlns:a16="http://schemas.microsoft.com/office/drawing/2014/main" id="{CAF92FCA-B680-639A-0404-9EDDB0B80F62}"/>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B9EC7EB2-A2AB-4833-AF51-C9C70A8B4014}"/>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86" name="Graphic 11">
              <a:extLst>
                <a:ext uri="{FF2B5EF4-FFF2-40B4-BE49-F238E27FC236}">
                  <a16:creationId xmlns:a16="http://schemas.microsoft.com/office/drawing/2014/main" id="{1CE50D31-BCAF-3FF3-8A3F-5CFF8F97155E}"/>
                </a:ext>
              </a:extLst>
            </p:cNvPr>
            <p:cNvGrpSpPr/>
            <p:nvPr/>
          </p:nvGrpSpPr>
          <p:grpSpPr>
            <a:xfrm>
              <a:off x="6798050" y="6933470"/>
              <a:ext cx="179395" cy="178806"/>
              <a:chOff x="6798050" y="6933470"/>
              <a:chExt cx="179395" cy="178806"/>
            </a:xfrm>
            <a:grpFill/>
          </p:grpSpPr>
          <p:sp>
            <p:nvSpPr>
              <p:cNvPr id="90" name="Freeform 89">
                <a:extLst>
                  <a:ext uri="{FF2B5EF4-FFF2-40B4-BE49-F238E27FC236}">
                    <a16:creationId xmlns:a16="http://schemas.microsoft.com/office/drawing/2014/main" id="{0723D441-5867-FDDD-9CCF-4634715DBB4F}"/>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A55B215-E8D7-CD0D-1D42-C1504C40BDDC}"/>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87" name="Graphic 11">
              <a:extLst>
                <a:ext uri="{FF2B5EF4-FFF2-40B4-BE49-F238E27FC236}">
                  <a16:creationId xmlns:a16="http://schemas.microsoft.com/office/drawing/2014/main" id="{2FBB82BC-503C-B711-D7FD-E253E9A81130}"/>
                </a:ext>
              </a:extLst>
            </p:cNvPr>
            <p:cNvGrpSpPr/>
            <p:nvPr/>
          </p:nvGrpSpPr>
          <p:grpSpPr>
            <a:xfrm>
              <a:off x="6392638" y="6932880"/>
              <a:ext cx="179396" cy="179396"/>
              <a:chOff x="6392638" y="6932880"/>
              <a:chExt cx="179396" cy="179396"/>
            </a:xfrm>
            <a:grpFill/>
          </p:grpSpPr>
          <p:sp>
            <p:nvSpPr>
              <p:cNvPr id="88" name="Freeform 87">
                <a:extLst>
                  <a:ext uri="{FF2B5EF4-FFF2-40B4-BE49-F238E27FC236}">
                    <a16:creationId xmlns:a16="http://schemas.microsoft.com/office/drawing/2014/main" id="{1EBA4489-E64C-805C-3774-1A1EB1F7A1EF}"/>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65F7D7EB-6AC7-FC34-BBED-2270DDFEDC2D}"/>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94" name="Straight Connector 93">
            <a:extLst>
              <a:ext uri="{FF2B5EF4-FFF2-40B4-BE49-F238E27FC236}">
                <a16:creationId xmlns:a16="http://schemas.microsoft.com/office/drawing/2014/main" id="{78094FDE-41A6-BD9B-CF33-19583994D73C}"/>
              </a:ext>
            </a:extLst>
          </p:cNvPr>
          <p:cNvCxnSpPr>
            <a:cxnSpLocks/>
          </p:cNvCxnSpPr>
          <p:nvPr/>
        </p:nvCxnSpPr>
        <p:spPr>
          <a:xfrm flipV="1">
            <a:off x="2667314" y="6442728"/>
            <a:ext cx="0" cy="3852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5EC24F5-F0B8-670E-07A9-1C201D2949A7}"/>
              </a:ext>
            </a:extLst>
          </p:cNvPr>
          <p:cNvCxnSpPr>
            <a:cxnSpLocks/>
          </p:cNvCxnSpPr>
          <p:nvPr/>
        </p:nvCxnSpPr>
        <p:spPr>
          <a:xfrm flipV="1">
            <a:off x="5030137" y="6442728"/>
            <a:ext cx="0" cy="3852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71F984D-067B-F0A8-4A6A-94B6097A967A}"/>
              </a:ext>
            </a:extLst>
          </p:cNvPr>
          <p:cNvCxnSpPr>
            <a:cxnSpLocks/>
          </p:cNvCxnSpPr>
          <p:nvPr/>
        </p:nvCxnSpPr>
        <p:spPr>
          <a:xfrm flipV="1">
            <a:off x="311201" y="5892186"/>
            <a:ext cx="0" cy="540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4F7DBB2-9537-576D-5DEA-507C3B6AF835}"/>
              </a:ext>
            </a:extLst>
          </p:cNvPr>
          <p:cNvSpPr txBox="1"/>
          <p:nvPr/>
        </p:nvSpPr>
        <p:spPr>
          <a:xfrm>
            <a:off x="232653" y="5844743"/>
            <a:ext cx="4434265" cy="338554"/>
          </a:xfrm>
          <a:prstGeom prst="rect">
            <a:avLst/>
          </a:prstGeom>
          <a:noFill/>
        </p:spPr>
        <p:txBody>
          <a:bodyPr wrap="square">
            <a:spAutoFit/>
          </a:bodyPr>
          <a:lstStyle/>
          <a:p>
            <a:pPr>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	Social Sustainable Business Practices</a:t>
            </a:r>
            <a:r>
              <a:rPr lang="en-US" sz="1600" b="1" dirty="0">
                <a:solidFill>
                  <a:srgbClr val="7ABB57"/>
                </a:solidFill>
                <a:highlight>
                  <a:srgbClr val="7ABB57"/>
                </a:highlight>
                <a:latin typeface="Calibri" panose="020F0502020204030204" pitchFamily="34" charset="0"/>
                <a:cs typeface="Calibri" panose="020F0502020204030204" pitchFamily="34" charset="0"/>
              </a:rPr>
              <a:t>.</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110" name="Slide Number Placeholder 4">
            <a:extLst>
              <a:ext uri="{FF2B5EF4-FFF2-40B4-BE49-F238E27FC236}">
                <a16:creationId xmlns:a16="http://schemas.microsoft.com/office/drawing/2014/main" id="{367B5C9F-7367-E447-49DF-57E9DB59443E}"/>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39</a:t>
            </a:fld>
            <a:endParaRPr lang="en-US" dirty="0"/>
          </a:p>
        </p:txBody>
      </p:sp>
      <p:sp>
        <p:nvSpPr>
          <p:cNvPr id="7" name="TextBox 6">
            <a:extLst>
              <a:ext uri="{FF2B5EF4-FFF2-40B4-BE49-F238E27FC236}">
                <a16:creationId xmlns:a16="http://schemas.microsoft.com/office/drawing/2014/main" id="{43C9311E-9126-A4A6-8991-AA4587474905}"/>
              </a:ext>
            </a:extLst>
          </p:cNvPr>
          <p:cNvSpPr txBox="1"/>
          <p:nvPr/>
        </p:nvSpPr>
        <p:spPr>
          <a:xfrm>
            <a:off x="301420" y="672805"/>
            <a:ext cx="5584875" cy="1033488"/>
          </a:xfrm>
          <a:prstGeom prst="rect">
            <a:avLst/>
          </a:prstGeom>
          <a:noFill/>
        </p:spPr>
        <p:txBody>
          <a:bodyPr wrap="square">
            <a:spAutoFit/>
          </a:bodyPr>
          <a:lstStyle/>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BUSINESS PRACTICES</a:t>
            </a:r>
            <a:r>
              <a:rPr lang="de-DE" sz="2800" b="1" dirty="0">
                <a:solidFill>
                  <a:srgbClr val="7ABB57"/>
                </a:solidFill>
                <a:highlight>
                  <a:srgbClr val="7ABB57"/>
                </a:highlight>
                <a:latin typeface="Calibri" panose="020F0502020204030204" pitchFamily="34" charset="0"/>
                <a:cs typeface="Calibri" panose="020F0502020204030204" pitchFamily="34" charset="0"/>
              </a:rPr>
              <a:t>.</a:t>
            </a:r>
            <a:r>
              <a:rPr lang="de-DE" sz="2800" b="1" dirty="0">
                <a:solidFill>
                  <a:srgbClr val="E97924"/>
                </a:solidFill>
                <a:highlight>
                  <a:srgbClr val="7ABB57"/>
                </a:highlight>
                <a:latin typeface="Calibri" panose="020F0502020204030204" pitchFamily="34" charset="0"/>
                <a:cs typeface="Calibri" panose="020F0502020204030204" pitchFamily="34" charset="0"/>
              </a:rPr>
              <a:t> </a:t>
            </a:r>
          </a:p>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AND ATTITUDES</a:t>
            </a:r>
            <a:r>
              <a:rPr lang="de-DE" sz="2800" b="1" dirty="0">
                <a:solidFill>
                  <a:srgbClr val="7ABB57"/>
                </a:solidFill>
                <a:highlight>
                  <a:srgbClr val="7ABB57"/>
                </a:highlight>
                <a:latin typeface="Calibri" panose="020F0502020204030204" pitchFamily="34" charset="0"/>
                <a:cs typeface="Calibri" panose="020F0502020204030204" pitchFamily="34" charset="0"/>
              </a:rPr>
              <a:t> </a:t>
            </a:r>
            <a:r>
              <a:rPr lang="de-DE" sz="2800" b="1" dirty="0">
                <a:solidFill>
                  <a:schemeClr val="bg1"/>
                </a:solidFill>
                <a:highlight>
                  <a:srgbClr val="7ABB57"/>
                </a:highlight>
                <a:latin typeface="Calibri" panose="020F0502020204030204" pitchFamily="34" charset="0"/>
                <a:cs typeface="Calibri" panose="020F0502020204030204" pitchFamily="34" charset="0"/>
              </a:rPr>
              <a:t>FOR SUCCESS</a:t>
            </a:r>
            <a:r>
              <a:rPr lang="de-DE" sz="2800" b="1" dirty="0">
                <a:solidFill>
                  <a:srgbClr val="7ABB57"/>
                </a:solidFill>
                <a:highlight>
                  <a:srgbClr val="7ABB57"/>
                </a:highlight>
                <a:latin typeface="Calibri" panose="020F0502020204030204" pitchFamily="34" charset="0"/>
                <a:cs typeface="Calibri" panose="020F0502020204030204" pitchFamily="34" charset="0"/>
              </a:rPr>
              <a:t>. </a:t>
            </a:r>
            <a:r>
              <a:rPr lang="de-DE" sz="2800" b="1" dirty="0">
                <a:solidFill>
                  <a:srgbClr val="E97924"/>
                </a:solidFill>
                <a:highlight>
                  <a:srgbClr val="7ABB57"/>
                </a:highlight>
                <a:latin typeface="Calibri" panose="020F0502020204030204" pitchFamily="34" charset="0"/>
                <a:cs typeface="Calibri" panose="020F0502020204030204" pitchFamily="34" charset="0"/>
              </a:rPr>
              <a:t> </a:t>
            </a:r>
            <a:endParaRPr lang="de-DE" sz="2800" b="1" dirty="0">
              <a:solidFill>
                <a:schemeClr val="bg1"/>
              </a:solidFill>
              <a:highlight>
                <a:srgbClr val="7ABB57"/>
              </a:highlight>
              <a:latin typeface="Calibri" panose="020F0502020204030204" pitchFamily="34" charset="0"/>
              <a:cs typeface="Calibri" panose="020F0502020204030204" pitchFamily="34" charset="0"/>
            </a:endParaRPr>
          </a:p>
          <a:p>
            <a:pPr>
              <a:lnSpc>
                <a:spcPts val="2380"/>
              </a:lnSpc>
            </a:pPr>
            <a:endParaRPr lang="de-DE" sz="2800" b="1" dirty="0">
              <a:solidFill>
                <a:srgbClr val="7ABB57"/>
              </a:solidFill>
              <a:highlight>
                <a:srgbClr val="7ABB57"/>
              </a:highlight>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D0773C86-3FCA-0E7C-3C53-2C8EA2E994EE}"/>
              </a:ext>
            </a:extLst>
          </p:cNvPr>
          <p:cNvGrpSpPr/>
          <p:nvPr/>
        </p:nvGrpSpPr>
        <p:grpSpPr>
          <a:xfrm>
            <a:off x="6351095" y="216231"/>
            <a:ext cx="755624" cy="846710"/>
            <a:chOff x="744591" y="4352525"/>
            <a:chExt cx="943113" cy="1056801"/>
          </a:xfrm>
          <a:solidFill>
            <a:srgbClr val="0C2D45"/>
          </a:solidFill>
        </p:grpSpPr>
        <p:sp>
          <p:nvSpPr>
            <p:cNvPr id="9" name="Freeform 8">
              <a:extLst>
                <a:ext uri="{FF2B5EF4-FFF2-40B4-BE49-F238E27FC236}">
                  <a16:creationId xmlns:a16="http://schemas.microsoft.com/office/drawing/2014/main" id="{CB818855-6FF5-9BA1-73A2-8029BE87EF57}"/>
                </a:ext>
              </a:extLst>
            </p:cNvPr>
            <p:cNvSpPr/>
            <p:nvPr/>
          </p:nvSpPr>
          <p:spPr>
            <a:xfrm>
              <a:off x="1117281" y="4619980"/>
              <a:ext cx="203402" cy="193401"/>
            </a:xfrm>
            <a:custGeom>
              <a:avLst/>
              <a:gdLst>
                <a:gd name="connsiteX0" fmla="*/ 100689 w 203402"/>
                <a:gd name="connsiteY0" fmla="*/ 167512 h 193401"/>
                <a:gd name="connsiteX1" fmla="*/ 78934 w 203402"/>
                <a:gd name="connsiteY1" fmla="*/ 176053 h 193401"/>
                <a:gd name="connsiteX2" fmla="*/ 46991 w 203402"/>
                <a:gd name="connsiteY2" fmla="*/ 192309 h 193401"/>
                <a:gd name="connsiteX3" fmla="*/ 38730 w 203402"/>
                <a:gd name="connsiteY3" fmla="*/ 192584 h 193401"/>
                <a:gd name="connsiteX4" fmla="*/ 36802 w 203402"/>
                <a:gd name="connsiteY4" fmla="*/ 184319 h 193401"/>
                <a:gd name="connsiteX5" fmla="*/ 43136 w 203402"/>
                <a:gd name="connsiteY5" fmla="*/ 146849 h 193401"/>
                <a:gd name="connsiteX6" fmla="*/ 31019 w 203402"/>
                <a:gd name="connsiteY6" fmla="*/ 108552 h 193401"/>
                <a:gd name="connsiteX7" fmla="*/ 3757 w 203402"/>
                <a:gd name="connsiteY7" fmla="*/ 81828 h 193401"/>
                <a:gd name="connsiteX8" fmla="*/ 178 w 203402"/>
                <a:gd name="connsiteY8" fmla="*/ 73287 h 193401"/>
                <a:gd name="connsiteX9" fmla="*/ 8163 w 203402"/>
                <a:gd name="connsiteY9" fmla="*/ 68603 h 193401"/>
                <a:gd name="connsiteX10" fmla="*/ 48919 w 203402"/>
                <a:gd name="connsiteY10" fmla="*/ 62542 h 193401"/>
                <a:gd name="connsiteX11" fmla="*/ 76731 w 203402"/>
                <a:gd name="connsiteY11" fmla="*/ 41878 h 193401"/>
                <a:gd name="connsiteX12" fmla="*/ 94080 w 203402"/>
                <a:gd name="connsiteY12" fmla="*/ 6888 h 193401"/>
                <a:gd name="connsiteX13" fmla="*/ 101515 w 203402"/>
                <a:gd name="connsiteY13" fmla="*/ 0 h 193401"/>
                <a:gd name="connsiteX14" fmla="*/ 108950 w 203402"/>
                <a:gd name="connsiteY14" fmla="*/ 7163 h 193401"/>
                <a:gd name="connsiteX15" fmla="*/ 124921 w 203402"/>
                <a:gd name="connsiteY15" fmla="*/ 39398 h 193401"/>
                <a:gd name="connsiteX16" fmla="*/ 158242 w 203402"/>
                <a:gd name="connsiteY16" fmla="*/ 63368 h 193401"/>
                <a:gd name="connsiteX17" fmla="*/ 192938 w 203402"/>
                <a:gd name="connsiteY17" fmla="*/ 68327 h 193401"/>
                <a:gd name="connsiteX18" fmla="*/ 203403 w 203402"/>
                <a:gd name="connsiteY18" fmla="*/ 73287 h 193401"/>
                <a:gd name="connsiteX19" fmla="*/ 198171 w 203402"/>
                <a:gd name="connsiteY19" fmla="*/ 82654 h 193401"/>
                <a:gd name="connsiteX20" fmla="*/ 173112 w 203402"/>
                <a:gd name="connsiteY20" fmla="*/ 107175 h 193401"/>
                <a:gd name="connsiteX21" fmla="*/ 160169 w 203402"/>
                <a:gd name="connsiteY21" fmla="*/ 148226 h 193401"/>
                <a:gd name="connsiteX22" fmla="*/ 165952 w 203402"/>
                <a:gd name="connsiteY22" fmla="*/ 182666 h 193401"/>
                <a:gd name="connsiteX23" fmla="*/ 164300 w 203402"/>
                <a:gd name="connsiteY23" fmla="*/ 192860 h 193401"/>
                <a:gd name="connsiteX24" fmla="*/ 153836 w 203402"/>
                <a:gd name="connsiteY24" fmla="*/ 190931 h 193401"/>
                <a:gd name="connsiteX25" fmla="*/ 121066 w 203402"/>
                <a:gd name="connsiteY25" fmla="*/ 173849 h 193401"/>
                <a:gd name="connsiteX26" fmla="*/ 100689 w 203402"/>
                <a:gd name="connsiteY26" fmla="*/ 167512 h 19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3402" h="193401">
                  <a:moveTo>
                    <a:pt x="100689" y="167512"/>
                  </a:moveTo>
                  <a:cubicBezTo>
                    <a:pt x="93254" y="170267"/>
                    <a:pt x="85818" y="172747"/>
                    <a:pt x="78934" y="176053"/>
                  </a:cubicBezTo>
                  <a:cubicBezTo>
                    <a:pt x="68195" y="181288"/>
                    <a:pt x="57730" y="187349"/>
                    <a:pt x="46991" y="192309"/>
                  </a:cubicBezTo>
                  <a:cubicBezTo>
                    <a:pt x="44513" y="193411"/>
                    <a:pt x="40382" y="193962"/>
                    <a:pt x="38730" y="192584"/>
                  </a:cubicBezTo>
                  <a:cubicBezTo>
                    <a:pt x="37078" y="191207"/>
                    <a:pt x="36527" y="187074"/>
                    <a:pt x="36802" y="184319"/>
                  </a:cubicBezTo>
                  <a:cubicBezTo>
                    <a:pt x="38730" y="171645"/>
                    <a:pt x="40933" y="159247"/>
                    <a:pt x="43136" y="146849"/>
                  </a:cubicBezTo>
                  <a:cubicBezTo>
                    <a:pt x="45889" y="131971"/>
                    <a:pt x="42310" y="119022"/>
                    <a:pt x="31019" y="108552"/>
                  </a:cubicBezTo>
                  <a:cubicBezTo>
                    <a:pt x="21657" y="99736"/>
                    <a:pt x="12569" y="90920"/>
                    <a:pt x="3757" y="81828"/>
                  </a:cubicBezTo>
                  <a:cubicBezTo>
                    <a:pt x="1554" y="79624"/>
                    <a:pt x="-649" y="75491"/>
                    <a:pt x="178" y="73287"/>
                  </a:cubicBezTo>
                  <a:cubicBezTo>
                    <a:pt x="1004" y="71083"/>
                    <a:pt x="5134" y="69154"/>
                    <a:pt x="8163" y="68603"/>
                  </a:cubicBezTo>
                  <a:cubicBezTo>
                    <a:pt x="21657" y="66123"/>
                    <a:pt x="35150" y="64470"/>
                    <a:pt x="48919" y="62542"/>
                  </a:cubicBezTo>
                  <a:cubicBezTo>
                    <a:pt x="61861" y="60613"/>
                    <a:pt x="70948" y="53174"/>
                    <a:pt x="76731" y="41878"/>
                  </a:cubicBezTo>
                  <a:cubicBezTo>
                    <a:pt x="82514" y="30307"/>
                    <a:pt x="88021" y="18459"/>
                    <a:pt x="94080" y="6888"/>
                  </a:cubicBezTo>
                  <a:cubicBezTo>
                    <a:pt x="95732" y="3857"/>
                    <a:pt x="99036" y="0"/>
                    <a:pt x="101515" y="0"/>
                  </a:cubicBezTo>
                  <a:cubicBezTo>
                    <a:pt x="103993" y="0"/>
                    <a:pt x="107298" y="4133"/>
                    <a:pt x="108950" y="7163"/>
                  </a:cubicBezTo>
                  <a:cubicBezTo>
                    <a:pt x="114457" y="17633"/>
                    <a:pt x="119965" y="28654"/>
                    <a:pt x="124921" y="39398"/>
                  </a:cubicBezTo>
                  <a:cubicBezTo>
                    <a:pt x="131530" y="53725"/>
                    <a:pt x="142821" y="61440"/>
                    <a:pt x="158242" y="63368"/>
                  </a:cubicBezTo>
                  <a:cubicBezTo>
                    <a:pt x="169807" y="64746"/>
                    <a:pt x="181373" y="66399"/>
                    <a:pt x="192938" y="68327"/>
                  </a:cubicBezTo>
                  <a:cubicBezTo>
                    <a:pt x="196518" y="68878"/>
                    <a:pt x="199823" y="71634"/>
                    <a:pt x="203403" y="73287"/>
                  </a:cubicBezTo>
                  <a:cubicBezTo>
                    <a:pt x="201750" y="76317"/>
                    <a:pt x="200649" y="80175"/>
                    <a:pt x="198171" y="82654"/>
                  </a:cubicBezTo>
                  <a:cubicBezTo>
                    <a:pt x="190185" y="91195"/>
                    <a:pt x="181648" y="99185"/>
                    <a:pt x="173112" y="107175"/>
                  </a:cubicBezTo>
                  <a:cubicBezTo>
                    <a:pt x="160720" y="118471"/>
                    <a:pt x="156865" y="131971"/>
                    <a:pt x="160169" y="148226"/>
                  </a:cubicBezTo>
                  <a:cubicBezTo>
                    <a:pt x="162372" y="159523"/>
                    <a:pt x="164300" y="171094"/>
                    <a:pt x="165952" y="182666"/>
                  </a:cubicBezTo>
                  <a:cubicBezTo>
                    <a:pt x="166503" y="185972"/>
                    <a:pt x="164850" y="189553"/>
                    <a:pt x="164300" y="192860"/>
                  </a:cubicBezTo>
                  <a:cubicBezTo>
                    <a:pt x="160720" y="192309"/>
                    <a:pt x="156865" y="192309"/>
                    <a:pt x="153836" y="190931"/>
                  </a:cubicBezTo>
                  <a:cubicBezTo>
                    <a:pt x="142821" y="185421"/>
                    <a:pt x="132081" y="179084"/>
                    <a:pt x="121066" y="173849"/>
                  </a:cubicBezTo>
                  <a:cubicBezTo>
                    <a:pt x="114733" y="171370"/>
                    <a:pt x="108124" y="169992"/>
                    <a:pt x="100689" y="167512"/>
                  </a:cubicBezTo>
                  <a:close/>
                </a:path>
              </a:pathLst>
            </a:custGeom>
            <a:solidFill>
              <a:srgbClr val="7ABB57"/>
            </a:solidFill>
            <a:ln w="2749" cap="flat">
              <a:noFill/>
              <a:prstDash val="solid"/>
              <a:miter/>
            </a:ln>
          </p:spPr>
          <p:txBody>
            <a:bodyPr rtlCol="0" anchor="ctr"/>
            <a:lstStyle/>
            <a:p>
              <a:endParaRPr lang="en-US" dirty="0"/>
            </a:p>
          </p:txBody>
        </p:sp>
        <p:grpSp>
          <p:nvGrpSpPr>
            <p:cNvPr id="10" name="Graphic 2">
              <a:extLst>
                <a:ext uri="{FF2B5EF4-FFF2-40B4-BE49-F238E27FC236}">
                  <a16:creationId xmlns:a16="http://schemas.microsoft.com/office/drawing/2014/main" id="{53FA275B-996B-A68C-F5D8-912BF7915548}"/>
                </a:ext>
              </a:extLst>
            </p:cNvPr>
            <p:cNvGrpSpPr/>
            <p:nvPr/>
          </p:nvGrpSpPr>
          <p:grpSpPr>
            <a:xfrm>
              <a:off x="744591" y="4352525"/>
              <a:ext cx="943113" cy="1056801"/>
              <a:chOff x="744591" y="4352525"/>
              <a:chExt cx="943113" cy="1056801"/>
            </a:xfrm>
            <a:grpFill/>
          </p:grpSpPr>
          <p:sp>
            <p:nvSpPr>
              <p:cNvPr id="11" name="Freeform 10">
                <a:extLst>
                  <a:ext uri="{FF2B5EF4-FFF2-40B4-BE49-F238E27FC236}">
                    <a16:creationId xmlns:a16="http://schemas.microsoft.com/office/drawing/2014/main" id="{5F7C6404-9ED2-6329-A516-C992AF1CD6C5}"/>
                  </a:ext>
                </a:extLst>
              </p:cNvPr>
              <p:cNvSpPr/>
              <p:nvPr/>
            </p:nvSpPr>
            <p:spPr>
              <a:xfrm>
                <a:off x="744591" y="4352525"/>
                <a:ext cx="943113" cy="1056801"/>
              </a:xfrm>
              <a:custGeom>
                <a:avLst/>
                <a:gdLst>
                  <a:gd name="connsiteX0" fmla="*/ 228298 w 943113"/>
                  <a:gd name="connsiteY0" fmla="*/ 1056251 h 1056801"/>
                  <a:gd name="connsiteX1" fmla="*/ 205992 w 943113"/>
                  <a:gd name="connsiteY1" fmla="*/ 1018506 h 1056801"/>
                  <a:gd name="connsiteX2" fmla="*/ 206268 w 943113"/>
                  <a:gd name="connsiteY2" fmla="*/ 960648 h 1056801"/>
                  <a:gd name="connsiteX3" fmla="*/ 240689 w 943113"/>
                  <a:gd name="connsiteY3" fmla="*/ 925933 h 1056801"/>
                  <a:gd name="connsiteX4" fmla="*/ 291633 w 943113"/>
                  <a:gd name="connsiteY4" fmla="*/ 925933 h 1056801"/>
                  <a:gd name="connsiteX5" fmla="*/ 291633 w 943113"/>
                  <a:gd name="connsiteY5" fmla="*/ 897830 h 1056801"/>
                  <a:gd name="connsiteX6" fmla="*/ 362404 w 943113"/>
                  <a:gd name="connsiteY6" fmla="*/ 826748 h 1056801"/>
                  <a:gd name="connsiteX7" fmla="*/ 364332 w 943113"/>
                  <a:gd name="connsiteY7" fmla="*/ 826748 h 1056801"/>
                  <a:gd name="connsiteX8" fmla="*/ 393246 w 943113"/>
                  <a:gd name="connsiteY8" fmla="*/ 824544 h 1056801"/>
                  <a:gd name="connsiteX9" fmla="*/ 403985 w 943113"/>
                  <a:gd name="connsiteY9" fmla="*/ 797544 h 1056801"/>
                  <a:gd name="connsiteX10" fmla="*/ 387463 w 943113"/>
                  <a:gd name="connsiteY10" fmla="*/ 652348 h 1056801"/>
                  <a:gd name="connsiteX11" fmla="*/ 376173 w 943113"/>
                  <a:gd name="connsiteY11" fmla="*/ 642980 h 1056801"/>
                  <a:gd name="connsiteX12" fmla="*/ 299344 w 943113"/>
                  <a:gd name="connsiteY12" fmla="*/ 601653 h 1056801"/>
                  <a:gd name="connsiteX13" fmla="*/ 281720 w 943113"/>
                  <a:gd name="connsiteY13" fmla="*/ 594214 h 1056801"/>
                  <a:gd name="connsiteX14" fmla="*/ 72437 w 943113"/>
                  <a:gd name="connsiteY14" fmla="*/ 449570 h 1056801"/>
                  <a:gd name="connsiteX15" fmla="*/ 1666 w 943113"/>
                  <a:gd name="connsiteY15" fmla="*/ 244863 h 1056801"/>
                  <a:gd name="connsiteX16" fmla="*/ 1115 w 943113"/>
                  <a:gd name="connsiteY16" fmla="*/ 183148 h 1056801"/>
                  <a:gd name="connsiteX17" fmla="*/ 53436 w 943113"/>
                  <a:gd name="connsiteY17" fmla="*/ 136586 h 1056801"/>
                  <a:gd name="connsiteX18" fmla="*/ 172948 w 943113"/>
                  <a:gd name="connsiteY18" fmla="*/ 136586 h 1056801"/>
                  <a:gd name="connsiteX19" fmla="*/ 184513 w 943113"/>
                  <a:gd name="connsiteY19" fmla="*/ 136586 h 1056801"/>
                  <a:gd name="connsiteX20" fmla="*/ 184513 w 943113"/>
                  <a:gd name="connsiteY20" fmla="*/ 119780 h 1056801"/>
                  <a:gd name="connsiteX21" fmla="*/ 160281 w 943113"/>
                  <a:gd name="connsiteY21" fmla="*/ 108484 h 1056801"/>
                  <a:gd name="connsiteX22" fmla="*/ 147889 w 943113"/>
                  <a:gd name="connsiteY22" fmla="*/ 82310 h 1056801"/>
                  <a:gd name="connsiteX23" fmla="*/ 147889 w 943113"/>
                  <a:gd name="connsiteY23" fmla="*/ 34921 h 1056801"/>
                  <a:gd name="connsiteX24" fmla="*/ 182586 w 943113"/>
                  <a:gd name="connsiteY24" fmla="*/ 207 h 1056801"/>
                  <a:gd name="connsiteX25" fmla="*/ 293010 w 943113"/>
                  <a:gd name="connsiteY25" fmla="*/ 207 h 1056801"/>
                  <a:gd name="connsiteX26" fmla="*/ 310909 w 943113"/>
                  <a:gd name="connsiteY26" fmla="*/ 15635 h 1056801"/>
                  <a:gd name="connsiteX27" fmla="*/ 293010 w 943113"/>
                  <a:gd name="connsiteY27" fmla="*/ 31064 h 1056801"/>
                  <a:gd name="connsiteX28" fmla="*/ 190021 w 943113"/>
                  <a:gd name="connsiteY28" fmla="*/ 31064 h 1056801"/>
                  <a:gd name="connsiteX29" fmla="*/ 178731 w 943113"/>
                  <a:gd name="connsiteY29" fmla="*/ 41809 h 1056801"/>
                  <a:gd name="connsiteX30" fmla="*/ 178731 w 943113"/>
                  <a:gd name="connsiteY30" fmla="*/ 77902 h 1056801"/>
                  <a:gd name="connsiteX31" fmla="*/ 186992 w 943113"/>
                  <a:gd name="connsiteY31" fmla="*/ 86442 h 1056801"/>
                  <a:gd name="connsiteX32" fmla="*/ 193050 w 943113"/>
                  <a:gd name="connsiteY32" fmla="*/ 86442 h 1056801"/>
                  <a:gd name="connsiteX33" fmla="*/ 749578 w 943113"/>
                  <a:gd name="connsiteY33" fmla="*/ 86442 h 1056801"/>
                  <a:gd name="connsiteX34" fmla="*/ 763897 w 943113"/>
                  <a:gd name="connsiteY34" fmla="*/ 71840 h 1056801"/>
                  <a:gd name="connsiteX35" fmla="*/ 764173 w 943113"/>
                  <a:gd name="connsiteY35" fmla="*/ 40983 h 1056801"/>
                  <a:gd name="connsiteX36" fmla="*/ 753984 w 943113"/>
                  <a:gd name="connsiteY36" fmla="*/ 31064 h 1056801"/>
                  <a:gd name="connsiteX37" fmla="*/ 667517 w 943113"/>
                  <a:gd name="connsiteY37" fmla="*/ 31340 h 1056801"/>
                  <a:gd name="connsiteX38" fmla="*/ 375897 w 943113"/>
                  <a:gd name="connsiteY38" fmla="*/ 31340 h 1056801"/>
                  <a:gd name="connsiteX39" fmla="*/ 365709 w 943113"/>
                  <a:gd name="connsiteY39" fmla="*/ 31064 h 1056801"/>
                  <a:gd name="connsiteX40" fmla="*/ 352766 w 943113"/>
                  <a:gd name="connsiteY40" fmla="*/ 15911 h 1056801"/>
                  <a:gd name="connsiteX41" fmla="*/ 365709 w 943113"/>
                  <a:gd name="connsiteY41" fmla="*/ 758 h 1056801"/>
                  <a:gd name="connsiteX42" fmla="*/ 375897 w 943113"/>
                  <a:gd name="connsiteY42" fmla="*/ 482 h 1056801"/>
                  <a:gd name="connsiteX43" fmla="*/ 754259 w 943113"/>
                  <a:gd name="connsiteY43" fmla="*/ 482 h 1056801"/>
                  <a:gd name="connsiteX44" fmla="*/ 795290 w 943113"/>
                  <a:gd name="connsiteY44" fmla="*/ 41534 h 1056801"/>
                  <a:gd name="connsiteX45" fmla="*/ 795290 w 943113"/>
                  <a:gd name="connsiteY45" fmla="*/ 75697 h 1056801"/>
                  <a:gd name="connsiteX46" fmla="*/ 758941 w 943113"/>
                  <a:gd name="connsiteY46" fmla="*/ 118402 h 1056801"/>
                  <a:gd name="connsiteX47" fmla="*/ 758941 w 943113"/>
                  <a:gd name="connsiteY47" fmla="*/ 137137 h 1056801"/>
                  <a:gd name="connsiteX48" fmla="*/ 769405 w 943113"/>
                  <a:gd name="connsiteY48" fmla="*/ 137137 h 1056801"/>
                  <a:gd name="connsiteX49" fmla="*/ 887815 w 943113"/>
                  <a:gd name="connsiteY49" fmla="*/ 137137 h 1056801"/>
                  <a:gd name="connsiteX50" fmla="*/ 942890 w 943113"/>
                  <a:gd name="connsiteY50" fmla="*/ 187556 h 1056801"/>
                  <a:gd name="connsiteX51" fmla="*/ 824479 w 943113"/>
                  <a:gd name="connsiteY51" fmla="*/ 503846 h 1056801"/>
                  <a:gd name="connsiteX52" fmla="*/ 656502 w 943113"/>
                  <a:gd name="connsiteY52" fmla="*/ 596143 h 1056801"/>
                  <a:gd name="connsiteX53" fmla="*/ 642733 w 943113"/>
                  <a:gd name="connsiteY53" fmla="*/ 602755 h 1056801"/>
                  <a:gd name="connsiteX54" fmla="*/ 565905 w 943113"/>
                  <a:gd name="connsiteY54" fmla="*/ 643807 h 1056801"/>
                  <a:gd name="connsiteX55" fmla="*/ 555991 w 943113"/>
                  <a:gd name="connsiteY55" fmla="*/ 651797 h 1056801"/>
                  <a:gd name="connsiteX56" fmla="*/ 538643 w 943113"/>
                  <a:gd name="connsiteY56" fmla="*/ 796717 h 1056801"/>
                  <a:gd name="connsiteX57" fmla="*/ 549658 w 943113"/>
                  <a:gd name="connsiteY57" fmla="*/ 824819 h 1056801"/>
                  <a:gd name="connsiteX58" fmla="*/ 579673 w 943113"/>
                  <a:gd name="connsiteY58" fmla="*/ 827024 h 1056801"/>
                  <a:gd name="connsiteX59" fmla="*/ 651545 w 943113"/>
                  <a:gd name="connsiteY59" fmla="*/ 899208 h 1056801"/>
                  <a:gd name="connsiteX60" fmla="*/ 651545 w 943113"/>
                  <a:gd name="connsiteY60" fmla="*/ 926484 h 1056801"/>
                  <a:gd name="connsiteX61" fmla="*/ 699460 w 943113"/>
                  <a:gd name="connsiteY61" fmla="*/ 926484 h 1056801"/>
                  <a:gd name="connsiteX62" fmla="*/ 736911 w 943113"/>
                  <a:gd name="connsiteY62" fmla="*/ 964505 h 1056801"/>
                  <a:gd name="connsiteX63" fmla="*/ 737186 w 943113"/>
                  <a:gd name="connsiteY63" fmla="*/ 1019057 h 1056801"/>
                  <a:gd name="connsiteX64" fmla="*/ 715157 w 943113"/>
                  <a:gd name="connsiteY64" fmla="*/ 1056802 h 1056801"/>
                  <a:gd name="connsiteX65" fmla="*/ 228298 w 943113"/>
                  <a:gd name="connsiteY65" fmla="*/ 1056251 h 1056801"/>
                  <a:gd name="connsiteX66" fmla="*/ 216181 w 943113"/>
                  <a:gd name="connsiteY66" fmla="*/ 117851 h 1056801"/>
                  <a:gd name="connsiteX67" fmla="*/ 216181 w 943113"/>
                  <a:gd name="connsiteY67" fmla="*/ 127494 h 1056801"/>
                  <a:gd name="connsiteX68" fmla="*/ 216457 w 943113"/>
                  <a:gd name="connsiteY68" fmla="*/ 371875 h 1056801"/>
                  <a:gd name="connsiteX69" fmla="*/ 220312 w 943113"/>
                  <a:gd name="connsiteY69" fmla="*/ 417059 h 1056801"/>
                  <a:gd name="connsiteX70" fmla="*/ 518265 w 943113"/>
                  <a:gd name="connsiteY70" fmla="*/ 624245 h 1056801"/>
                  <a:gd name="connsiteX71" fmla="*/ 727273 w 943113"/>
                  <a:gd name="connsiteY71" fmla="*/ 370222 h 1056801"/>
                  <a:gd name="connsiteX72" fmla="*/ 727273 w 943113"/>
                  <a:gd name="connsiteY72" fmla="*/ 128045 h 1056801"/>
                  <a:gd name="connsiteX73" fmla="*/ 727273 w 943113"/>
                  <a:gd name="connsiteY73" fmla="*/ 118127 h 1056801"/>
                  <a:gd name="connsiteX74" fmla="*/ 216181 w 943113"/>
                  <a:gd name="connsiteY74" fmla="*/ 117851 h 1056801"/>
                  <a:gd name="connsiteX75" fmla="*/ 701939 w 943113"/>
                  <a:gd name="connsiteY75" fmla="*/ 546275 h 1056801"/>
                  <a:gd name="connsiteX76" fmla="*/ 705794 w 943113"/>
                  <a:gd name="connsiteY76" fmla="*/ 545173 h 1056801"/>
                  <a:gd name="connsiteX77" fmla="*/ 827784 w 943113"/>
                  <a:gd name="connsiteY77" fmla="*/ 454529 h 1056801"/>
                  <a:gd name="connsiteX78" fmla="*/ 912323 w 943113"/>
                  <a:gd name="connsiteY78" fmla="*/ 191689 h 1056801"/>
                  <a:gd name="connsiteX79" fmla="*/ 886989 w 943113"/>
                  <a:gd name="connsiteY79" fmla="*/ 167443 h 1056801"/>
                  <a:gd name="connsiteX80" fmla="*/ 766376 w 943113"/>
                  <a:gd name="connsiteY80" fmla="*/ 167443 h 1056801"/>
                  <a:gd name="connsiteX81" fmla="*/ 758665 w 943113"/>
                  <a:gd name="connsiteY81" fmla="*/ 168270 h 1056801"/>
                  <a:gd name="connsiteX82" fmla="*/ 758665 w 943113"/>
                  <a:gd name="connsiteY82" fmla="*/ 208771 h 1056801"/>
                  <a:gd name="connsiteX83" fmla="*/ 837422 w 943113"/>
                  <a:gd name="connsiteY83" fmla="*/ 208771 h 1056801"/>
                  <a:gd name="connsiteX84" fmla="*/ 869365 w 943113"/>
                  <a:gd name="connsiteY84" fmla="*/ 242934 h 1056801"/>
                  <a:gd name="connsiteX85" fmla="*/ 861655 w 943113"/>
                  <a:gd name="connsiteY85" fmla="*/ 291700 h 1056801"/>
                  <a:gd name="connsiteX86" fmla="*/ 843205 w 943113"/>
                  <a:gd name="connsiteY86" fmla="*/ 305200 h 1056801"/>
                  <a:gd name="connsiteX87" fmla="*/ 831915 w 943113"/>
                  <a:gd name="connsiteY87" fmla="*/ 284537 h 1056801"/>
                  <a:gd name="connsiteX88" fmla="*/ 839350 w 943113"/>
                  <a:gd name="connsiteY88" fmla="*/ 240179 h 1056801"/>
                  <a:gd name="connsiteX89" fmla="*/ 756462 w 943113"/>
                  <a:gd name="connsiteY89" fmla="*/ 240179 h 1056801"/>
                  <a:gd name="connsiteX90" fmla="*/ 756462 w 943113"/>
                  <a:gd name="connsiteY90" fmla="*/ 425875 h 1056801"/>
                  <a:gd name="connsiteX91" fmla="*/ 770782 w 943113"/>
                  <a:gd name="connsiteY91" fmla="*/ 410447 h 1056801"/>
                  <a:gd name="connsiteX92" fmla="*/ 808232 w 943113"/>
                  <a:gd name="connsiteY92" fmla="*/ 352864 h 1056801"/>
                  <a:gd name="connsiteX93" fmla="*/ 824755 w 943113"/>
                  <a:gd name="connsiteY93" fmla="*/ 343497 h 1056801"/>
                  <a:gd name="connsiteX94" fmla="*/ 837697 w 943113"/>
                  <a:gd name="connsiteY94" fmla="*/ 356170 h 1056801"/>
                  <a:gd name="connsiteX95" fmla="*/ 834668 w 943113"/>
                  <a:gd name="connsiteY95" fmla="*/ 369671 h 1056801"/>
                  <a:gd name="connsiteX96" fmla="*/ 743795 w 943113"/>
                  <a:gd name="connsiteY96" fmla="*/ 477121 h 1056801"/>
                  <a:gd name="connsiteX97" fmla="*/ 736085 w 943113"/>
                  <a:gd name="connsiteY97" fmla="*/ 483733 h 1056801"/>
                  <a:gd name="connsiteX98" fmla="*/ 701939 w 943113"/>
                  <a:gd name="connsiteY98" fmla="*/ 546275 h 1056801"/>
                  <a:gd name="connsiteX99" fmla="*/ 705518 w 943113"/>
                  <a:gd name="connsiteY99" fmla="*/ 957617 h 1056801"/>
                  <a:gd name="connsiteX100" fmla="*/ 237936 w 943113"/>
                  <a:gd name="connsiteY100" fmla="*/ 957617 h 1056801"/>
                  <a:gd name="connsiteX101" fmla="*/ 237936 w 943113"/>
                  <a:gd name="connsiteY101" fmla="*/ 1024567 h 1056801"/>
                  <a:gd name="connsiteX102" fmla="*/ 705518 w 943113"/>
                  <a:gd name="connsiteY102" fmla="*/ 1024567 h 1056801"/>
                  <a:gd name="connsiteX103" fmla="*/ 705518 w 943113"/>
                  <a:gd name="connsiteY103" fmla="*/ 957617 h 1056801"/>
                  <a:gd name="connsiteX104" fmla="*/ 184789 w 943113"/>
                  <a:gd name="connsiteY104" fmla="*/ 167443 h 1056801"/>
                  <a:gd name="connsiteX105" fmla="*/ 173774 w 943113"/>
                  <a:gd name="connsiteY105" fmla="*/ 167443 h 1056801"/>
                  <a:gd name="connsiteX106" fmla="*/ 58393 w 943113"/>
                  <a:gd name="connsiteY106" fmla="*/ 167443 h 1056801"/>
                  <a:gd name="connsiteX107" fmla="*/ 30855 w 943113"/>
                  <a:gd name="connsiteY107" fmla="*/ 194719 h 1056801"/>
                  <a:gd name="connsiteX108" fmla="*/ 41044 w 943113"/>
                  <a:gd name="connsiteY108" fmla="*/ 299139 h 1056801"/>
                  <a:gd name="connsiteX109" fmla="*/ 229399 w 943113"/>
                  <a:gd name="connsiteY109" fmla="*/ 541316 h 1056801"/>
                  <a:gd name="connsiteX110" fmla="*/ 241791 w 943113"/>
                  <a:gd name="connsiteY110" fmla="*/ 546826 h 1056801"/>
                  <a:gd name="connsiteX111" fmla="*/ 207369 w 943113"/>
                  <a:gd name="connsiteY111" fmla="*/ 483458 h 1056801"/>
                  <a:gd name="connsiteX112" fmla="*/ 201311 w 943113"/>
                  <a:gd name="connsiteY112" fmla="*/ 477948 h 1056801"/>
                  <a:gd name="connsiteX113" fmla="*/ 74089 w 943113"/>
                  <a:gd name="connsiteY113" fmla="*/ 242934 h 1056801"/>
                  <a:gd name="connsiteX114" fmla="*/ 105757 w 943113"/>
                  <a:gd name="connsiteY114" fmla="*/ 208771 h 1056801"/>
                  <a:gd name="connsiteX115" fmla="*/ 159454 w 943113"/>
                  <a:gd name="connsiteY115" fmla="*/ 208771 h 1056801"/>
                  <a:gd name="connsiteX116" fmla="*/ 185064 w 943113"/>
                  <a:gd name="connsiteY116" fmla="*/ 208771 h 1056801"/>
                  <a:gd name="connsiteX117" fmla="*/ 184789 w 943113"/>
                  <a:gd name="connsiteY117" fmla="*/ 167443 h 1056801"/>
                  <a:gd name="connsiteX118" fmla="*/ 322750 w 943113"/>
                  <a:gd name="connsiteY118" fmla="*/ 925106 h 1056801"/>
                  <a:gd name="connsiteX119" fmla="*/ 620704 w 943113"/>
                  <a:gd name="connsiteY119" fmla="*/ 925106 h 1056801"/>
                  <a:gd name="connsiteX120" fmla="*/ 620704 w 943113"/>
                  <a:gd name="connsiteY120" fmla="*/ 898382 h 1056801"/>
                  <a:gd name="connsiteX121" fmla="*/ 580224 w 943113"/>
                  <a:gd name="connsiteY121" fmla="*/ 857606 h 1056801"/>
                  <a:gd name="connsiteX122" fmla="*/ 460712 w 943113"/>
                  <a:gd name="connsiteY122" fmla="*/ 857606 h 1056801"/>
                  <a:gd name="connsiteX123" fmla="*/ 359650 w 943113"/>
                  <a:gd name="connsiteY123" fmla="*/ 857606 h 1056801"/>
                  <a:gd name="connsiteX124" fmla="*/ 322750 w 943113"/>
                  <a:gd name="connsiteY124" fmla="*/ 894524 h 1056801"/>
                  <a:gd name="connsiteX125" fmla="*/ 322750 w 943113"/>
                  <a:gd name="connsiteY125" fmla="*/ 925106 h 1056801"/>
                  <a:gd name="connsiteX126" fmla="*/ 516613 w 943113"/>
                  <a:gd name="connsiteY126" fmla="*/ 825921 h 1056801"/>
                  <a:gd name="connsiteX127" fmla="*/ 516888 w 943113"/>
                  <a:gd name="connsiteY127" fmla="*/ 657583 h 1056801"/>
                  <a:gd name="connsiteX128" fmla="*/ 426566 w 943113"/>
                  <a:gd name="connsiteY128" fmla="*/ 657583 h 1056801"/>
                  <a:gd name="connsiteX129" fmla="*/ 427117 w 943113"/>
                  <a:gd name="connsiteY129" fmla="*/ 825921 h 1056801"/>
                  <a:gd name="connsiteX130" fmla="*/ 516613 w 943113"/>
                  <a:gd name="connsiteY130" fmla="*/ 825921 h 1056801"/>
                  <a:gd name="connsiteX131" fmla="*/ 104380 w 943113"/>
                  <a:gd name="connsiteY131" fmla="*/ 240179 h 1056801"/>
                  <a:gd name="connsiteX132" fmla="*/ 186716 w 943113"/>
                  <a:gd name="connsiteY132" fmla="*/ 425875 h 1056801"/>
                  <a:gd name="connsiteX133" fmla="*/ 186716 w 943113"/>
                  <a:gd name="connsiteY133" fmla="*/ 240179 h 1056801"/>
                  <a:gd name="connsiteX134" fmla="*/ 104380 w 943113"/>
                  <a:gd name="connsiteY134" fmla="*/ 240179 h 105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943113" h="1056801">
                    <a:moveTo>
                      <a:pt x="228298" y="1056251"/>
                    </a:moveTo>
                    <a:cubicBezTo>
                      <a:pt x="211500" y="1049363"/>
                      <a:pt x="205442" y="1036414"/>
                      <a:pt x="205992" y="1018506"/>
                    </a:cubicBezTo>
                    <a:cubicBezTo>
                      <a:pt x="206819" y="999220"/>
                      <a:pt x="205992" y="979934"/>
                      <a:pt x="206268" y="960648"/>
                    </a:cubicBezTo>
                    <a:cubicBezTo>
                      <a:pt x="206268" y="936678"/>
                      <a:pt x="217007" y="925933"/>
                      <a:pt x="240689" y="925933"/>
                    </a:cubicBezTo>
                    <a:cubicBezTo>
                      <a:pt x="257212" y="925933"/>
                      <a:pt x="273459" y="925933"/>
                      <a:pt x="291633" y="925933"/>
                    </a:cubicBezTo>
                    <a:cubicBezTo>
                      <a:pt x="291633" y="916014"/>
                      <a:pt x="291633" y="906923"/>
                      <a:pt x="291633" y="897830"/>
                    </a:cubicBezTo>
                    <a:cubicBezTo>
                      <a:pt x="291909" y="854299"/>
                      <a:pt x="319171" y="827024"/>
                      <a:pt x="362404" y="826748"/>
                    </a:cubicBezTo>
                    <a:cubicBezTo>
                      <a:pt x="362955" y="826748"/>
                      <a:pt x="363781" y="826748"/>
                      <a:pt x="364332" y="826748"/>
                    </a:cubicBezTo>
                    <a:cubicBezTo>
                      <a:pt x="374245" y="826472"/>
                      <a:pt x="386637" y="829503"/>
                      <a:pt x="393246" y="824544"/>
                    </a:cubicBezTo>
                    <a:cubicBezTo>
                      <a:pt x="399855" y="819585"/>
                      <a:pt x="400956" y="806911"/>
                      <a:pt x="403985" y="797544"/>
                    </a:cubicBezTo>
                    <a:cubicBezTo>
                      <a:pt x="421058" y="746573"/>
                      <a:pt x="416377" y="698083"/>
                      <a:pt x="387463" y="652348"/>
                    </a:cubicBezTo>
                    <a:cubicBezTo>
                      <a:pt x="384985" y="648490"/>
                      <a:pt x="380579" y="644633"/>
                      <a:pt x="376173" y="642980"/>
                    </a:cubicBezTo>
                    <a:cubicBezTo>
                      <a:pt x="348635" y="632786"/>
                      <a:pt x="323026" y="619011"/>
                      <a:pt x="299344" y="601653"/>
                    </a:cubicBezTo>
                    <a:cubicBezTo>
                      <a:pt x="294387" y="598071"/>
                      <a:pt x="287778" y="595867"/>
                      <a:pt x="281720" y="594214"/>
                    </a:cubicBezTo>
                    <a:cubicBezTo>
                      <a:pt x="195804" y="569418"/>
                      <a:pt x="124207" y="523958"/>
                      <a:pt x="72437" y="449570"/>
                    </a:cubicBezTo>
                    <a:cubicBezTo>
                      <a:pt x="29754" y="388130"/>
                      <a:pt x="7724" y="318976"/>
                      <a:pt x="1666" y="244863"/>
                    </a:cubicBezTo>
                    <a:cubicBezTo>
                      <a:pt x="14" y="224475"/>
                      <a:pt x="-812" y="203536"/>
                      <a:pt x="1115" y="183148"/>
                    </a:cubicBezTo>
                    <a:cubicBezTo>
                      <a:pt x="3593" y="154770"/>
                      <a:pt x="24797" y="136861"/>
                      <a:pt x="53436" y="136586"/>
                    </a:cubicBezTo>
                    <a:cubicBezTo>
                      <a:pt x="93365" y="136310"/>
                      <a:pt x="133019" y="136586"/>
                      <a:pt x="172948" y="136586"/>
                    </a:cubicBezTo>
                    <a:cubicBezTo>
                      <a:pt x="176528" y="136586"/>
                      <a:pt x="180383" y="136586"/>
                      <a:pt x="184513" y="136586"/>
                    </a:cubicBezTo>
                    <a:cubicBezTo>
                      <a:pt x="184513" y="129974"/>
                      <a:pt x="184513" y="124188"/>
                      <a:pt x="184513" y="119780"/>
                    </a:cubicBezTo>
                    <a:cubicBezTo>
                      <a:pt x="175977" y="115922"/>
                      <a:pt x="167440" y="113443"/>
                      <a:pt x="160281" y="108484"/>
                    </a:cubicBezTo>
                    <a:cubicBezTo>
                      <a:pt x="151744" y="102698"/>
                      <a:pt x="148164" y="93055"/>
                      <a:pt x="147889" y="82310"/>
                    </a:cubicBezTo>
                    <a:cubicBezTo>
                      <a:pt x="147889" y="66605"/>
                      <a:pt x="147613" y="50626"/>
                      <a:pt x="147889" y="34921"/>
                    </a:cubicBezTo>
                    <a:cubicBezTo>
                      <a:pt x="148164" y="15084"/>
                      <a:pt x="162759" y="207"/>
                      <a:pt x="182586" y="207"/>
                    </a:cubicBezTo>
                    <a:cubicBezTo>
                      <a:pt x="219486" y="-69"/>
                      <a:pt x="256110" y="-69"/>
                      <a:pt x="293010" y="207"/>
                    </a:cubicBezTo>
                    <a:cubicBezTo>
                      <a:pt x="304300" y="207"/>
                      <a:pt x="310909" y="6268"/>
                      <a:pt x="310909" y="15635"/>
                    </a:cubicBezTo>
                    <a:cubicBezTo>
                      <a:pt x="310909" y="25003"/>
                      <a:pt x="304300" y="31064"/>
                      <a:pt x="293010" y="31064"/>
                    </a:cubicBezTo>
                    <a:cubicBezTo>
                      <a:pt x="258589" y="31064"/>
                      <a:pt x="224167" y="31340"/>
                      <a:pt x="190021" y="31064"/>
                    </a:cubicBezTo>
                    <a:cubicBezTo>
                      <a:pt x="181760" y="31064"/>
                      <a:pt x="178180" y="32993"/>
                      <a:pt x="178731" y="41809"/>
                    </a:cubicBezTo>
                    <a:cubicBezTo>
                      <a:pt x="179557" y="53932"/>
                      <a:pt x="179006" y="65779"/>
                      <a:pt x="178731" y="77902"/>
                    </a:cubicBezTo>
                    <a:cubicBezTo>
                      <a:pt x="178455" y="83963"/>
                      <a:pt x="180658" y="86993"/>
                      <a:pt x="186992" y="86442"/>
                    </a:cubicBezTo>
                    <a:cubicBezTo>
                      <a:pt x="188919" y="86167"/>
                      <a:pt x="191122" y="86442"/>
                      <a:pt x="193050" y="86442"/>
                    </a:cubicBezTo>
                    <a:cubicBezTo>
                      <a:pt x="378651" y="86442"/>
                      <a:pt x="564252" y="86442"/>
                      <a:pt x="749578" y="86442"/>
                    </a:cubicBezTo>
                    <a:cubicBezTo>
                      <a:pt x="763897" y="86442"/>
                      <a:pt x="763897" y="86442"/>
                      <a:pt x="763897" y="71840"/>
                    </a:cubicBezTo>
                    <a:cubicBezTo>
                      <a:pt x="763897" y="61646"/>
                      <a:pt x="763347" y="51177"/>
                      <a:pt x="764173" y="40983"/>
                    </a:cubicBezTo>
                    <a:cubicBezTo>
                      <a:pt x="764724" y="32993"/>
                      <a:pt x="761419" y="31064"/>
                      <a:pt x="753984" y="31064"/>
                    </a:cubicBezTo>
                    <a:cubicBezTo>
                      <a:pt x="725070" y="31340"/>
                      <a:pt x="696156" y="31340"/>
                      <a:pt x="667517" y="31340"/>
                    </a:cubicBezTo>
                    <a:cubicBezTo>
                      <a:pt x="570310" y="31340"/>
                      <a:pt x="473104" y="31340"/>
                      <a:pt x="375897" y="31340"/>
                    </a:cubicBezTo>
                    <a:cubicBezTo>
                      <a:pt x="372593" y="31340"/>
                      <a:pt x="369013" y="31615"/>
                      <a:pt x="365709" y="31064"/>
                    </a:cubicBezTo>
                    <a:cubicBezTo>
                      <a:pt x="357723" y="29411"/>
                      <a:pt x="352766" y="23901"/>
                      <a:pt x="352766" y="15911"/>
                    </a:cubicBezTo>
                    <a:cubicBezTo>
                      <a:pt x="352766" y="7921"/>
                      <a:pt x="357447" y="2411"/>
                      <a:pt x="365709" y="758"/>
                    </a:cubicBezTo>
                    <a:cubicBezTo>
                      <a:pt x="369013" y="207"/>
                      <a:pt x="372593" y="482"/>
                      <a:pt x="375897" y="482"/>
                    </a:cubicBezTo>
                    <a:cubicBezTo>
                      <a:pt x="502018" y="482"/>
                      <a:pt x="628139" y="482"/>
                      <a:pt x="754259" y="482"/>
                    </a:cubicBezTo>
                    <a:cubicBezTo>
                      <a:pt x="782347" y="482"/>
                      <a:pt x="795290" y="13431"/>
                      <a:pt x="795290" y="41534"/>
                    </a:cubicBezTo>
                    <a:cubicBezTo>
                      <a:pt x="795290" y="52830"/>
                      <a:pt x="795290" y="64126"/>
                      <a:pt x="795290" y="75697"/>
                    </a:cubicBezTo>
                    <a:cubicBezTo>
                      <a:pt x="795290" y="102422"/>
                      <a:pt x="786203" y="113443"/>
                      <a:pt x="758941" y="118402"/>
                    </a:cubicBezTo>
                    <a:cubicBezTo>
                      <a:pt x="758941" y="123912"/>
                      <a:pt x="758941" y="129698"/>
                      <a:pt x="758941" y="137137"/>
                    </a:cubicBezTo>
                    <a:cubicBezTo>
                      <a:pt x="762245" y="137137"/>
                      <a:pt x="765825" y="137137"/>
                      <a:pt x="769405" y="137137"/>
                    </a:cubicBezTo>
                    <a:cubicBezTo>
                      <a:pt x="808783" y="137137"/>
                      <a:pt x="848437" y="137137"/>
                      <a:pt x="887815" y="137137"/>
                    </a:cubicBezTo>
                    <a:cubicBezTo>
                      <a:pt x="919758" y="137137"/>
                      <a:pt x="942064" y="155872"/>
                      <a:pt x="942890" y="187556"/>
                    </a:cubicBezTo>
                    <a:cubicBezTo>
                      <a:pt x="946194" y="308782"/>
                      <a:pt x="913149" y="417059"/>
                      <a:pt x="824479" y="503846"/>
                    </a:cubicBezTo>
                    <a:cubicBezTo>
                      <a:pt x="777391" y="550132"/>
                      <a:pt x="719563" y="578234"/>
                      <a:pt x="656502" y="596143"/>
                    </a:cubicBezTo>
                    <a:cubicBezTo>
                      <a:pt x="651821" y="597520"/>
                      <a:pt x="646864" y="599725"/>
                      <a:pt x="642733" y="602755"/>
                    </a:cubicBezTo>
                    <a:cubicBezTo>
                      <a:pt x="619051" y="620113"/>
                      <a:pt x="593442" y="633613"/>
                      <a:pt x="565905" y="643807"/>
                    </a:cubicBezTo>
                    <a:cubicBezTo>
                      <a:pt x="562049" y="645184"/>
                      <a:pt x="558194" y="648490"/>
                      <a:pt x="555991" y="651797"/>
                    </a:cubicBezTo>
                    <a:cubicBezTo>
                      <a:pt x="527077" y="697256"/>
                      <a:pt x="521845" y="745747"/>
                      <a:pt x="538643" y="796717"/>
                    </a:cubicBezTo>
                    <a:cubicBezTo>
                      <a:pt x="541947" y="806360"/>
                      <a:pt x="543049" y="819585"/>
                      <a:pt x="549658" y="824819"/>
                    </a:cubicBezTo>
                    <a:cubicBezTo>
                      <a:pt x="556542" y="829779"/>
                      <a:pt x="569484" y="827024"/>
                      <a:pt x="579673" y="827024"/>
                    </a:cubicBezTo>
                    <a:cubicBezTo>
                      <a:pt x="624284" y="827299"/>
                      <a:pt x="651270" y="854299"/>
                      <a:pt x="651545" y="899208"/>
                    </a:cubicBezTo>
                    <a:cubicBezTo>
                      <a:pt x="651545" y="907749"/>
                      <a:pt x="651545" y="916290"/>
                      <a:pt x="651545" y="926484"/>
                    </a:cubicBezTo>
                    <a:cubicBezTo>
                      <a:pt x="668068" y="926484"/>
                      <a:pt x="683764" y="926484"/>
                      <a:pt x="699460" y="926484"/>
                    </a:cubicBezTo>
                    <a:cubicBezTo>
                      <a:pt x="727548" y="926484"/>
                      <a:pt x="736911" y="936127"/>
                      <a:pt x="736911" y="964505"/>
                    </a:cubicBezTo>
                    <a:cubicBezTo>
                      <a:pt x="736911" y="982689"/>
                      <a:pt x="736360" y="1000873"/>
                      <a:pt x="737186" y="1019057"/>
                    </a:cubicBezTo>
                    <a:cubicBezTo>
                      <a:pt x="738012" y="1036689"/>
                      <a:pt x="731954" y="1049639"/>
                      <a:pt x="715157" y="1056802"/>
                    </a:cubicBezTo>
                    <a:cubicBezTo>
                      <a:pt x="552687" y="1056251"/>
                      <a:pt x="390492" y="1056251"/>
                      <a:pt x="228298" y="1056251"/>
                    </a:cubicBezTo>
                    <a:close/>
                    <a:moveTo>
                      <a:pt x="216181" y="117851"/>
                    </a:moveTo>
                    <a:cubicBezTo>
                      <a:pt x="216181" y="121433"/>
                      <a:pt x="216181" y="124463"/>
                      <a:pt x="216181" y="127494"/>
                    </a:cubicBezTo>
                    <a:cubicBezTo>
                      <a:pt x="216181" y="209046"/>
                      <a:pt x="215906" y="290323"/>
                      <a:pt x="216457" y="371875"/>
                    </a:cubicBezTo>
                    <a:cubicBezTo>
                      <a:pt x="216457" y="387028"/>
                      <a:pt x="218109" y="402181"/>
                      <a:pt x="220312" y="417059"/>
                    </a:cubicBezTo>
                    <a:cubicBezTo>
                      <a:pt x="242342" y="554816"/>
                      <a:pt x="381129" y="651246"/>
                      <a:pt x="518265" y="624245"/>
                    </a:cubicBezTo>
                    <a:cubicBezTo>
                      <a:pt x="641907" y="599725"/>
                      <a:pt x="726998" y="496407"/>
                      <a:pt x="727273" y="370222"/>
                    </a:cubicBezTo>
                    <a:cubicBezTo>
                      <a:pt x="727548" y="289496"/>
                      <a:pt x="727273" y="208771"/>
                      <a:pt x="727273" y="128045"/>
                    </a:cubicBezTo>
                    <a:cubicBezTo>
                      <a:pt x="727273" y="124739"/>
                      <a:pt x="727273" y="121433"/>
                      <a:pt x="727273" y="118127"/>
                    </a:cubicBezTo>
                    <a:cubicBezTo>
                      <a:pt x="556266" y="117851"/>
                      <a:pt x="386637" y="117851"/>
                      <a:pt x="216181" y="117851"/>
                    </a:cubicBezTo>
                    <a:close/>
                    <a:moveTo>
                      <a:pt x="701939" y="546275"/>
                    </a:moveTo>
                    <a:cubicBezTo>
                      <a:pt x="702765" y="545999"/>
                      <a:pt x="704417" y="545724"/>
                      <a:pt x="705794" y="545173"/>
                    </a:cubicBezTo>
                    <a:cubicBezTo>
                      <a:pt x="753433" y="524234"/>
                      <a:pt x="794739" y="494478"/>
                      <a:pt x="827784" y="454529"/>
                    </a:cubicBezTo>
                    <a:cubicBezTo>
                      <a:pt x="890569" y="378212"/>
                      <a:pt x="913976" y="288945"/>
                      <a:pt x="912323" y="191689"/>
                    </a:cubicBezTo>
                    <a:cubicBezTo>
                      <a:pt x="912048" y="174607"/>
                      <a:pt x="904062" y="167443"/>
                      <a:pt x="886989" y="167443"/>
                    </a:cubicBezTo>
                    <a:cubicBezTo>
                      <a:pt x="846785" y="167443"/>
                      <a:pt x="806580" y="167443"/>
                      <a:pt x="766376" y="167443"/>
                    </a:cubicBezTo>
                    <a:cubicBezTo>
                      <a:pt x="763622" y="167443"/>
                      <a:pt x="761144" y="167995"/>
                      <a:pt x="758665" y="168270"/>
                    </a:cubicBezTo>
                    <a:cubicBezTo>
                      <a:pt x="758665" y="182046"/>
                      <a:pt x="758665" y="194995"/>
                      <a:pt x="758665" y="208771"/>
                    </a:cubicBezTo>
                    <a:cubicBezTo>
                      <a:pt x="785377" y="208771"/>
                      <a:pt x="811262" y="208495"/>
                      <a:pt x="837422" y="208771"/>
                    </a:cubicBezTo>
                    <a:cubicBezTo>
                      <a:pt x="858350" y="209046"/>
                      <a:pt x="871293" y="222271"/>
                      <a:pt x="869365" y="242934"/>
                    </a:cubicBezTo>
                    <a:cubicBezTo>
                      <a:pt x="867713" y="259190"/>
                      <a:pt x="864684" y="275445"/>
                      <a:pt x="861655" y="291700"/>
                    </a:cubicBezTo>
                    <a:cubicBezTo>
                      <a:pt x="859727" y="302170"/>
                      <a:pt x="852292" y="307129"/>
                      <a:pt x="843205" y="305200"/>
                    </a:cubicBezTo>
                    <a:cubicBezTo>
                      <a:pt x="834117" y="303547"/>
                      <a:pt x="829987" y="295557"/>
                      <a:pt x="831915" y="284537"/>
                    </a:cubicBezTo>
                    <a:cubicBezTo>
                      <a:pt x="834393" y="269935"/>
                      <a:pt x="836871" y="255608"/>
                      <a:pt x="839350" y="240179"/>
                    </a:cubicBezTo>
                    <a:cubicBezTo>
                      <a:pt x="811812" y="240179"/>
                      <a:pt x="785377" y="240179"/>
                      <a:pt x="756462" y="240179"/>
                    </a:cubicBezTo>
                    <a:cubicBezTo>
                      <a:pt x="756462" y="302721"/>
                      <a:pt x="756462" y="364711"/>
                      <a:pt x="756462" y="425875"/>
                    </a:cubicBezTo>
                    <a:cubicBezTo>
                      <a:pt x="760318" y="421743"/>
                      <a:pt x="766651" y="416508"/>
                      <a:pt x="770782" y="410447"/>
                    </a:cubicBezTo>
                    <a:cubicBezTo>
                      <a:pt x="783724" y="391436"/>
                      <a:pt x="796116" y="372150"/>
                      <a:pt x="808232" y="352864"/>
                    </a:cubicBezTo>
                    <a:cubicBezTo>
                      <a:pt x="812363" y="346527"/>
                      <a:pt x="817595" y="341017"/>
                      <a:pt x="824755" y="343497"/>
                    </a:cubicBezTo>
                    <a:cubicBezTo>
                      <a:pt x="829987" y="345425"/>
                      <a:pt x="835219" y="350936"/>
                      <a:pt x="837697" y="356170"/>
                    </a:cubicBezTo>
                    <a:cubicBezTo>
                      <a:pt x="839350" y="359477"/>
                      <a:pt x="836596" y="365538"/>
                      <a:pt x="834668" y="369671"/>
                    </a:cubicBezTo>
                    <a:cubicBezTo>
                      <a:pt x="813465" y="413202"/>
                      <a:pt x="783174" y="449019"/>
                      <a:pt x="743795" y="477121"/>
                    </a:cubicBezTo>
                    <a:cubicBezTo>
                      <a:pt x="741042" y="479049"/>
                      <a:pt x="737737" y="480978"/>
                      <a:pt x="736085" y="483733"/>
                    </a:cubicBezTo>
                    <a:cubicBezTo>
                      <a:pt x="724519" y="504397"/>
                      <a:pt x="713229" y="525336"/>
                      <a:pt x="701939" y="546275"/>
                    </a:cubicBezTo>
                    <a:close/>
                    <a:moveTo>
                      <a:pt x="705518" y="957617"/>
                    </a:moveTo>
                    <a:cubicBezTo>
                      <a:pt x="549107" y="957617"/>
                      <a:pt x="393521" y="957617"/>
                      <a:pt x="237936" y="957617"/>
                    </a:cubicBezTo>
                    <a:cubicBezTo>
                      <a:pt x="237936" y="980485"/>
                      <a:pt x="237936" y="1002526"/>
                      <a:pt x="237936" y="1024567"/>
                    </a:cubicBezTo>
                    <a:cubicBezTo>
                      <a:pt x="394072" y="1024567"/>
                      <a:pt x="549658" y="1024567"/>
                      <a:pt x="705518" y="1024567"/>
                    </a:cubicBezTo>
                    <a:cubicBezTo>
                      <a:pt x="705518" y="1001975"/>
                      <a:pt x="705518" y="980209"/>
                      <a:pt x="705518" y="957617"/>
                    </a:cubicBezTo>
                    <a:close/>
                    <a:moveTo>
                      <a:pt x="184789" y="167443"/>
                    </a:moveTo>
                    <a:cubicBezTo>
                      <a:pt x="180383" y="167443"/>
                      <a:pt x="177078" y="167443"/>
                      <a:pt x="173774" y="167443"/>
                    </a:cubicBezTo>
                    <a:cubicBezTo>
                      <a:pt x="135222" y="167443"/>
                      <a:pt x="96669" y="167443"/>
                      <a:pt x="58393" y="167443"/>
                    </a:cubicBezTo>
                    <a:cubicBezTo>
                      <a:pt x="38290" y="167443"/>
                      <a:pt x="31406" y="174331"/>
                      <a:pt x="30855" y="194719"/>
                    </a:cubicBezTo>
                    <a:cubicBezTo>
                      <a:pt x="29754" y="229985"/>
                      <a:pt x="33334" y="264700"/>
                      <a:pt x="41044" y="299139"/>
                    </a:cubicBezTo>
                    <a:cubicBezTo>
                      <a:pt x="66103" y="409069"/>
                      <a:pt x="126410" y="491723"/>
                      <a:pt x="229399" y="541316"/>
                    </a:cubicBezTo>
                    <a:cubicBezTo>
                      <a:pt x="233530" y="543244"/>
                      <a:pt x="237936" y="545173"/>
                      <a:pt x="241791" y="546826"/>
                    </a:cubicBezTo>
                    <a:cubicBezTo>
                      <a:pt x="230225" y="525336"/>
                      <a:pt x="218935" y="504397"/>
                      <a:pt x="207369" y="483458"/>
                    </a:cubicBezTo>
                    <a:cubicBezTo>
                      <a:pt x="206268" y="481254"/>
                      <a:pt x="203514" y="479601"/>
                      <a:pt x="201311" y="477948"/>
                    </a:cubicBezTo>
                    <a:cubicBezTo>
                      <a:pt x="120627" y="420365"/>
                      <a:pt x="84278" y="338537"/>
                      <a:pt x="74089" y="242934"/>
                    </a:cubicBezTo>
                    <a:cubicBezTo>
                      <a:pt x="71886" y="222271"/>
                      <a:pt x="84828" y="208771"/>
                      <a:pt x="105757" y="208771"/>
                    </a:cubicBezTo>
                    <a:cubicBezTo>
                      <a:pt x="123656" y="208495"/>
                      <a:pt x="141555" y="208771"/>
                      <a:pt x="159454" y="208771"/>
                    </a:cubicBezTo>
                    <a:cubicBezTo>
                      <a:pt x="167991" y="208771"/>
                      <a:pt x="176252" y="208771"/>
                      <a:pt x="185064" y="208771"/>
                    </a:cubicBezTo>
                    <a:cubicBezTo>
                      <a:pt x="184789" y="194444"/>
                      <a:pt x="184789" y="181770"/>
                      <a:pt x="184789" y="167443"/>
                    </a:cubicBezTo>
                    <a:close/>
                    <a:moveTo>
                      <a:pt x="322750" y="925106"/>
                    </a:moveTo>
                    <a:cubicBezTo>
                      <a:pt x="422160" y="925106"/>
                      <a:pt x="520743" y="925106"/>
                      <a:pt x="620704" y="925106"/>
                    </a:cubicBezTo>
                    <a:cubicBezTo>
                      <a:pt x="620704" y="916014"/>
                      <a:pt x="620704" y="907198"/>
                      <a:pt x="620704" y="898382"/>
                    </a:cubicBezTo>
                    <a:cubicBezTo>
                      <a:pt x="620428" y="871381"/>
                      <a:pt x="607210" y="857881"/>
                      <a:pt x="580224" y="857606"/>
                    </a:cubicBezTo>
                    <a:cubicBezTo>
                      <a:pt x="540295" y="857606"/>
                      <a:pt x="500641" y="857606"/>
                      <a:pt x="460712" y="857606"/>
                    </a:cubicBezTo>
                    <a:cubicBezTo>
                      <a:pt x="427117" y="857606"/>
                      <a:pt x="393246" y="857330"/>
                      <a:pt x="359650" y="857606"/>
                    </a:cubicBezTo>
                    <a:cubicBezTo>
                      <a:pt x="337345" y="857881"/>
                      <a:pt x="323301" y="872208"/>
                      <a:pt x="322750" y="894524"/>
                    </a:cubicBezTo>
                    <a:cubicBezTo>
                      <a:pt x="322475" y="904167"/>
                      <a:pt x="322750" y="913810"/>
                      <a:pt x="322750" y="925106"/>
                    </a:cubicBezTo>
                    <a:close/>
                    <a:moveTo>
                      <a:pt x="516613" y="825921"/>
                    </a:moveTo>
                    <a:cubicBezTo>
                      <a:pt x="492931" y="768615"/>
                      <a:pt x="491829" y="712410"/>
                      <a:pt x="516888" y="657583"/>
                    </a:cubicBezTo>
                    <a:cubicBezTo>
                      <a:pt x="486597" y="657583"/>
                      <a:pt x="456857" y="657583"/>
                      <a:pt x="426566" y="657583"/>
                    </a:cubicBezTo>
                    <a:cubicBezTo>
                      <a:pt x="451900" y="712410"/>
                      <a:pt x="450248" y="768890"/>
                      <a:pt x="427117" y="825921"/>
                    </a:cubicBezTo>
                    <a:cubicBezTo>
                      <a:pt x="457408" y="825921"/>
                      <a:pt x="485496" y="825921"/>
                      <a:pt x="516613" y="825921"/>
                    </a:cubicBezTo>
                    <a:close/>
                    <a:moveTo>
                      <a:pt x="104380" y="240179"/>
                    </a:moveTo>
                    <a:cubicBezTo>
                      <a:pt x="112641" y="312364"/>
                      <a:pt x="136323" y="376007"/>
                      <a:pt x="186716" y="425875"/>
                    </a:cubicBezTo>
                    <a:cubicBezTo>
                      <a:pt x="186716" y="364711"/>
                      <a:pt x="186716" y="302721"/>
                      <a:pt x="186716" y="240179"/>
                    </a:cubicBezTo>
                    <a:cubicBezTo>
                      <a:pt x="157802" y="240179"/>
                      <a:pt x="131917" y="240179"/>
                      <a:pt x="104380" y="240179"/>
                    </a:cubicBezTo>
                    <a:close/>
                  </a:path>
                </a:pathLst>
              </a:custGeom>
              <a:grpFill/>
              <a:ln w="2749"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7CD189A8-341F-087B-D4F6-FE13FF0FE991}"/>
                  </a:ext>
                </a:extLst>
              </p:cNvPr>
              <p:cNvSpPr/>
              <p:nvPr/>
            </p:nvSpPr>
            <p:spPr>
              <a:xfrm>
                <a:off x="1083111" y="4582511"/>
                <a:ext cx="267075" cy="258431"/>
              </a:xfrm>
              <a:custGeom>
                <a:avLst/>
                <a:gdLst>
                  <a:gd name="connsiteX0" fmla="*/ 192412 w 267075"/>
                  <a:gd name="connsiteY0" fmla="*/ 258432 h 258431"/>
                  <a:gd name="connsiteX1" fmla="*/ 169831 w 267075"/>
                  <a:gd name="connsiteY1" fmla="*/ 249615 h 258431"/>
                  <a:gd name="connsiteX2" fmla="*/ 141743 w 267075"/>
                  <a:gd name="connsiteY2" fmla="*/ 234738 h 258431"/>
                  <a:gd name="connsiteX3" fmla="*/ 124670 w 267075"/>
                  <a:gd name="connsiteY3" fmla="*/ 235013 h 258431"/>
                  <a:gd name="connsiteX4" fmla="*/ 93002 w 267075"/>
                  <a:gd name="connsiteY4" fmla="*/ 251819 h 258431"/>
                  <a:gd name="connsiteX5" fmla="*/ 52247 w 267075"/>
                  <a:gd name="connsiteY5" fmla="*/ 249615 h 258431"/>
                  <a:gd name="connsiteX6" fmla="*/ 37928 w 267075"/>
                  <a:gd name="connsiteY6" fmla="*/ 211319 h 258431"/>
                  <a:gd name="connsiteX7" fmla="*/ 44261 w 267075"/>
                  <a:gd name="connsiteY7" fmla="*/ 175778 h 258431"/>
                  <a:gd name="connsiteX8" fmla="*/ 38754 w 267075"/>
                  <a:gd name="connsiteY8" fmla="*/ 159522 h 258431"/>
                  <a:gd name="connsiteX9" fmla="*/ 12043 w 267075"/>
                  <a:gd name="connsiteY9" fmla="*/ 133624 h 258431"/>
                  <a:gd name="connsiteX10" fmla="*/ 2129 w 267075"/>
                  <a:gd name="connsiteY10" fmla="*/ 95052 h 258431"/>
                  <a:gd name="connsiteX11" fmla="*/ 32145 w 267075"/>
                  <a:gd name="connsiteY11" fmla="*/ 70256 h 258431"/>
                  <a:gd name="connsiteX12" fmla="*/ 68770 w 267075"/>
                  <a:gd name="connsiteY12" fmla="*/ 65021 h 258431"/>
                  <a:gd name="connsiteX13" fmla="*/ 84190 w 267075"/>
                  <a:gd name="connsiteY13" fmla="*/ 53725 h 258431"/>
                  <a:gd name="connsiteX14" fmla="*/ 100162 w 267075"/>
                  <a:gd name="connsiteY14" fmla="*/ 21490 h 258431"/>
                  <a:gd name="connsiteX15" fmla="*/ 133758 w 267075"/>
                  <a:gd name="connsiteY15" fmla="*/ 0 h 258431"/>
                  <a:gd name="connsiteX16" fmla="*/ 167353 w 267075"/>
                  <a:gd name="connsiteY16" fmla="*/ 21490 h 258431"/>
                  <a:gd name="connsiteX17" fmla="*/ 183600 w 267075"/>
                  <a:gd name="connsiteY17" fmla="*/ 54827 h 258431"/>
                  <a:gd name="connsiteX18" fmla="*/ 198470 w 267075"/>
                  <a:gd name="connsiteY18" fmla="*/ 65021 h 258431"/>
                  <a:gd name="connsiteX19" fmla="*/ 236196 w 267075"/>
                  <a:gd name="connsiteY19" fmla="*/ 70531 h 258431"/>
                  <a:gd name="connsiteX20" fmla="*/ 265110 w 267075"/>
                  <a:gd name="connsiteY20" fmla="*/ 95328 h 258431"/>
                  <a:gd name="connsiteX21" fmla="*/ 256298 w 267075"/>
                  <a:gd name="connsiteY21" fmla="*/ 132522 h 258431"/>
                  <a:gd name="connsiteX22" fmla="*/ 228210 w 267075"/>
                  <a:gd name="connsiteY22" fmla="*/ 159798 h 258431"/>
                  <a:gd name="connsiteX23" fmla="*/ 222978 w 267075"/>
                  <a:gd name="connsiteY23" fmla="*/ 176053 h 258431"/>
                  <a:gd name="connsiteX24" fmla="*/ 229587 w 267075"/>
                  <a:gd name="connsiteY24" fmla="*/ 214625 h 258431"/>
                  <a:gd name="connsiteX25" fmla="*/ 192412 w 267075"/>
                  <a:gd name="connsiteY25" fmla="*/ 258432 h 258431"/>
                  <a:gd name="connsiteX26" fmla="*/ 132656 w 267075"/>
                  <a:gd name="connsiteY26" fmla="*/ 199196 h 258431"/>
                  <a:gd name="connsiteX27" fmla="*/ 152483 w 267075"/>
                  <a:gd name="connsiteY27" fmla="*/ 206084 h 258431"/>
                  <a:gd name="connsiteX28" fmla="*/ 185252 w 267075"/>
                  <a:gd name="connsiteY28" fmla="*/ 223166 h 258431"/>
                  <a:gd name="connsiteX29" fmla="*/ 195716 w 267075"/>
                  <a:gd name="connsiteY29" fmla="*/ 225095 h 258431"/>
                  <a:gd name="connsiteX30" fmla="*/ 197369 w 267075"/>
                  <a:gd name="connsiteY30" fmla="*/ 214901 h 258431"/>
                  <a:gd name="connsiteX31" fmla="*/ 191586 w 267075"/>
                  <a:gd name="connsiteY31" fmla="*/ 180462 h 258431"/>
                  <a:gd name="connsiteX32" fmla="*/ 204528 w 267075"/>
                  <a:gd name="connsiteY32" fmla="*/ 139410 h 258431"/>
                  <a:gd name="connsiteX33" fmla="*/ 229587 w 267075"/>
                  <a:gd name="connsiteY33" fmla="*/ 114889 h 258431"/>
                  <a:gd name="connsiteX34" fmla="*/ 234819 w 267075"/>
                  <a:gd name="connsiteY34" fmla="*/ 105522 h 258431"/>
                  <a:gd name="connsiteX35" fmla="*/ 224355 w 267075"/>
                  <a:gd name="connsiteY35" fmla="*/ 100563 h 258431"/>
                  <a:gd name="connsiteX36" fmla="*/ 189658 w 267075"/>
                  <a:gd name="connsiteY36" fmla="*/ 95603 h 258431"/>
                  <a:gd name="connsiteX37" fmla="*/ 156338 w 267075"/>
                  <a:gd name="connsiteY37" fmla="*/ 71634 h 258431"/>
                  <a:gd name="connsiteX38" fmla="*/ 140366 w 267075"/>
                  <a:gd name="connsiteY38" fmla="*/ 39398 h 258431"/>
                  <a:gd name="connsiteX39" fmla="*/ 132931 w 267075"/>
                  <a:gd name="connsiteY39" fmla="*/ 32235 h 258431"/>
                  <a:gd name="connsiteX40" fmla="*/ 125496 w 267075"/>
                  <a:gd name="connsiteY40" fmla="*/ 39123 h 258431"/>
                  <a:gd name="connsiteX41" fmla="*/ 108148 w 267075"/>
                  <a:gd name="connsiteY41" fmla="*/ 74113 h 258431"/>
                  <a:gd name="connsiteX42" fmla="*/ 80335 w 267075"/>
                  <a:gd name="connsiteY42" fmla="*/ 94777 h 258431"/>
                  <a:gd name="connsiteX43" fmla="*/ 39580 w 267075"/>
                  <a:gd name="connsiteY43" fmla="*/ 100838 h 258431"/>
                  <a:gd name="connsiteX44" fmla="*/ 31594 w 267075"/>
                  <a:gd name="connsiteY44" fmla="*/ 105522 h 258431"/>
                  <a:gd name="connsiteX45" fmla="*/ 35174 w 267075"/>
                  <a:gd name="connsiteY45" fmla="*/ 114063 h 258431"/>
                  <a:gd name="connsiteX46" fmla="*/ 62436 w 267075"/>
                  <a:gd name="connsiteY46" fmla="*/ 140787 h 258431"/>
                  <a:gd name="connsiteX47" fmla="*/ 74552 w 267075"/>
                  <a:gd name="connsiteY47" fmla="*/ 179084 h 258431"/>
                  <a:gd name="connsiteX48" fmla="*/ 68219 w 267075"/>
                  <a:gd name="connsiteY48" fmla="*/ 216554 h 258431"/>
                  <a:gd name="connsiteX49" fmla="*/ 70146 w 267075"/>
                  <a:gd name="connsiteY49" fmla="*/ 224819 h 258431"/>
                  <a:gd name="connsiteX50" fmla="*/ 78408 w 267075"/>
                  <a:gd name="connsiteY50" fmla="*/ 224544 h 258431"/>
                  <a:gd name="connsiteX51" fmla="*/ 110351 w 267075"/>
                  <a:gd name="connsiteY51" fmla="*/ 208288 h 258431"/>
                  <a:gd name="connsiteX52" fmla="*/ 132656 w 267075"/>
                  <a:gd name="connsiteY52" fmla="*/ 199196 h 25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7075" h="258431">
                    <a:moveTo>
                      <a:pt x="192412" y="258432"/>
                    </a:moveTo>
                    <a:cubicBezTo>
                      <a:pt x="184977" y="255677"/>
                      <a:pt x="176991" y="253197"/>
                      <a:pt x="169831" y="249615"/>
                    </a:cubicBezTo>
                    <a:cubicBezTo>
                      <a:pt x="160193" y="245207"/>
                      <a:pt x="150831" y="240248"/>
                      <a:pt x="141743" y="234738"/>
                    </a:cubicBezTo>
                    <a:cubicBezTo>
                      <a:pt x="135685" y="231156"/>
                      <a:pt x="130453" y="231432"/>
                      <a:pt x="124670" y="235013"/>
                    </a:cubicBezTo>
                    <a:cubicBezTo>
                      <a:pt x="114206" y="241075"/>
                      <a:pt x="103467" y="246309"/>
                      <a:pt x="93002" y="251819"/>
                    </a:cubicBezTo>
                    <a:cubicBezTo>
                      <a:pt x="78958" y="258983"/>
                      <a:pt x="65190" y="259258"/>
                      <a:pt x="52247" y="249615"/>
                    </a:cubicBezTo>
                    <a:cubicBezTo>
                      <a:pt x="39580" y="240248"/>
                      <a:pt x="34899" y="227299"/>
                      <a:pt x="37928" y="211319"/>
                    </a:cubicBezTo>
                    <a:cubicBezTo>
                      <a:pt x="40131" y="199472"/>
                      <a:pt x="41783" y="187625"/>
                      <a:pt x="44261" y="175778"/>
                    </a:cubicBezTo>
                    <a:cubicBezTo>
                      <a:pt x="45638" y="168890"/>
                      <a:pt x="43986" y="164206"/>
                      <a:pt x="38754" y="159522"/>
                    </a:cubicBezTo>
                    <a:cubicBezTo>
                      <a:pt x="29667" y="151257"/>
                      <a:pt x="20855" y="142441"/>
                      <a:pt x="12043" y="133624"/>
                    </a:cubicBezTo>
                    <a:cubicBezTo>
                      <a:pt x="1028" y="122879"/>
                      <a:pt x="-2827" y="109654"/>
                      <a:pt x="2129" y="95052"/>
                    </a:cubicBezTo>
                    <a:cubicBezTo>
                      <a:pt x="6811" y="80726"/>
                      <a:pt x="17000" y="72460"/>
                      <a:pt x="32145" y="70256"/>
                    </a:cubicBezTo>
                    <a:cubicBezTo>
                      <a:pt x="44261" y="68327"/>
                      <a:pt x="56378" y="66123"/>
                      <a:pt x="68770" y="65021"/>
                    </a:cubicBezTo>
                    <a:cubicBezTo>
                      <a:pt x="76755" y="64195"/>
                      <a:pt x="80886" y="60888"/>
                      <a:pt x="84190" y="53725"/>
                    </a:cubicBezTo>
                    <a:cubicBezTo>
                      <a:pt x="89147" y="42705"/>
                      <a:pt x="94655" y="32235"/>
                      <a:pt x="100162" y="21490"/>
                    </a:cubicBezTo>
                    <a:cubicBezTo>
                      <a:pt x="107046" y="7714"/>
                      <a:pt x="118061" y="0"/>
                      <a:pt x="133758" y="0"/>
                    </a:cubicBezTo>
                    <a:cubicBezTo>
                      <a:pt x="149454" y="0"/>
                      <a:pt x="160469" y="7714"/>
                      <a:pt x="167353" y="21490"/>
                    </a:cubicBezTo>
                    <a:cubicBezTo>
                      <a:pt x="172860" y="32511"/>
                      <a:pt x="178643" y="43531"/>
                      <a:pt x="183600" y="54827"/>
                    </a:cubicBezTo>
                    <a:cubicBezTo>
                      <a:pt x="186629" y="61715"/>
                      <a:pt x="191310" y="64195"/>
                      <a:pt x="198470" y="65021"/>
                    </a:cubicBezTo>
                    <a:cubicBezTo>
                      <a:pt x="211137" y="66399"/>
                      <a:pt x="223529" y="68603"/>
                      <a:pt x="236196" y="70531"/>
                    </a:cubicBezTo>
                    <a:cubicBezTo>
                      <a:pt x="250791" y="73011"/>
                      <a:pt x="260429" y="81552"/>
                      <a:pt x="265110" y="95328"/>
                    </a:cubicBezTo>
                    <a:cubicBezTo>
                      <a:pt x="269516" y="109103"/>
                      <a:pt x="266487" y="122053"/>
                      <a:pt x="256298" y="132522"/>
                    </a:cubicBezTo>
                    <a:cubicBezTo>
                      <a:pt x="247211" y="141890"/>
                      <a:pt x="237848" y="150982"/>
                      <a:pt x="228210" y="159798"/>
                    </a:cubicBezTo>
                    <a:cubicBezTo>
                      <a:pt x="222978" y="164482"/>
                      <a:pt x="221601" y="169441"/>
                      <a:pt x="222978" y="176053"/>
                    </a:cubicBezTo>
                    <a:cubicBezTo>
                      <a:pt x="225732" y="188727"/>
                      <a:pt x="227660" y="201676"/>
                      <a:pt x="229587" y="214625"/>
                    </a:cubicBezTo>
                    <a:cubicBezTo>
                      <a:pt x="232341" y="237217"/>
                      <a:pt x="215543" y="256779"/>
                      <a:pt x="192412" y="258432"/>
                    </a:cubicBezTo>
                    <a:close/>
                    <a:moveTo>
                      <a:pt x="132656" y="199196"/>
                    </a:moveTo>
                    <a:cubicBezTo>
                      <a:pt x="139816" y="201676"/>
                      <a:pt x="146700" y="203054"/>
                      <a:pt x="152483" y="206084"/>
                    </a:cubicBezTo>
                    <a:cubicBezTo>
                      <a:pt x="163498" y="211319"/>
                      <a:pt x="174237" y="217656"/>
                      <a:pt x="185252" y="223166"/>
                    </a:cubicBezTo>
                    <a:cubicBezTo>
                      <a:pt x="188281" y="224544"/>
                      <a:pt x="192137" y="224544"/>
                      <a:pt x="195716" y="225095"/>
                    </a:cubicBezTo>
                    <a:cubicBezTo>
                      <a:pt x="196267" y="221513"/>
                      <a:pt x="197644" y="218207"/>
                      <a:pt x="197369" y="214901"/>
                    </a:cubicBezTo>
                    <a:cubicBezTo>
                      <a:pt x="195716" y="203329"/>
                      <a:pt x="194064" y="191758"/>
                      <a:pt x="191586" y="180462"/>
                    </a:cubicBezTo>
                    <a:cubicBezTo>
                      <a:pt x="188281" y="164206"/>
                      <a:pt x="192137" y="150706"/>
                      <a:pt x="204528" y="139410"/>
                    </a:cubicBezTo>
                    <a:cubicBezTo>
                      <a:pt x="213065" y="131696"/>
                      <a:pt x="221601" y="123430"/>
                      <a:pt x="229587" y="114889"/>
                    </a:cubicBezTo>
                    <a:cubicBezTo>
                      <a:pt x="232066" y="112410"/>
                      <a:pt x="232892" y="108828"/>
                      <a:pt x="234819" y="105522"/>
                    </a:cubicBezTo>
                    <a:cubicBezTo>
                      <a:pt x="231515" y="103869"/>
                      <a:pt x="228210" y="101114"/>
                      <a:pt x="224355" y="100563"/>
                    </a:cubicBezTo>
                    <a:cubicBezTo>
                      <a:pt x="212790" y="98358"/>
                      <a:pt x="201224" y="96981"/>
                      <a:pt x="189658" y="95603"/>
                    </a:cubicBezTo>
                    <a:cubicBezTo>
                      <a:pt x="174237" y="93675"/>
                      <a:pt x="162947" y="85960"/>
                      <a:pt x="156338" y="71634"/>
                    </a:cubicBezTo>
                    <a:cubicBezTo>
                      <a:pt x="151381" y="60613"/>
                      <a:pt x="146149" y="49868"/>
                      <a:pt x="140366" y="39398"/>
                    </a:cubicBezTo>
                    <a:cubicBezTo>
                      <a:pt x="138714" y="36368"/>
                      <a:pt x="135685" y="32511"/>
                      <a:pt x="132931" y="32235"/>
                    </a:cubicBezTo>
                    <a:cubicBezTo>
                      <a:pt x="130453" y="32235"/>
                      <a:pt x="126873" y="36092"/>
                      <a:pt x="125496" y="39123"/>
                    </a:cubicBezTo>
                    <a:cubicBezTo>
                      <a:pt x="119438" y="50694"/>
                      <a:pt x="113931" y="62542"/>
                      <a:pt x="108148" y="74113"/>
                    </a:cubicBezTo>
                    <a:cubicBezTo>
                      <a:pt x="102365" y="85685"/>
                      <a:pt x="93278" y="92848"/>
                      <a:pt x="80335" y="94777"/>
                    </a:cubicBezTo>
                    <a:cubicBezTo>
                      <a:pt x="66842" y="96981"/>
                      <a:pt x="53073" y="98634"/>
                      <a:pt x="39580" y="100838"/>
                    </a:cubicBezTo>
                    <a:cubicBezTo>
                      <a:pt x="36551" y="101389"/>
                      <a:pt x="32420" y="103318"/>
                      <a:pt x="31594" y="105522"/>
                    </a:cubicBezTo>
                    <a:cubicBezTo>
                      <a:pt x="30768" y="107726"/>
                      <a:pt x="32971" y="111859"/>
                      <a:pt x="35174" y="114063"/>
                    </a:cubicBezTo>
                    <a:cubicBezTo>
                      <a:pt x="43986" y="123155"/>
                      <a:pt x="53073" y="131971"/>
                      <a:pt x="62436" y="140787"/>
                    </a:cubicBezTo>
                    <a:cubicBezTo>
                      <a:pt x="73726" y="151257"/>
                      <a:pt x="77306" y="164206"/>
                      <a:pt x="74552" y="179084"/>
                    </a:cubicBezTo>
                    <a:cubicBezTo>
                      <a:pt x="72349" y="191482"/>
                      <a:pt x="70146" y="204156"/>
                      <a:pt x="68219" y="216554"/>
                    </a:cubicBezTo>
                    <a:cubicBezTo>
                      <a:pt x="67943" y="219309"/>
                      <a:pt x="68494" y="223442"/>
                      <a:pt x="70146" y="224819"/>
                    </a:cubicBezTo>
                    <a:cubicBezTo>
                      <a:pt x="71799" y="226197"/>
                      <a:pt x="75929" y="225646"/>
                      <a:pt x="78408" y="224544"/>
                    </a:cubicBezTo>
                    <a:cubicBezTo>
                      <a:pt x="89147" y="219309"/>
                      <a:pt x="99611" y="213248"/>
                      <a:pt x="110351" y="208288"/>
                    </a:cubicBezTo>
                    <a:cubicBezTo>
                      <a:pt x="117786" y="204431"/>
                      <a:pt x="125221" y="201952"/>
                      <a:pt x="132656" y="199196"/>
                    </a:cubicBezTo>
                    <a:close/>
                  </a:path>
                </a:pathLst>
              </a:custGeom>
              <a:grpFill/>
              <a:ln w="2749"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259848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E09537DF-AC45-6287-3104-44A0F366D8FA}"/>
              </a:ext>
            </a:extLst>
          </p:cNvPr>
          <p:cNvSpPr/>
          <p:nvPr/>
        </p:nvSpPr>
        <p:spPr>
          <a:xfrm>
            <a:off x="0" y="0"/>
            <a:ext cx="1584960" cy="10691813"/>
          </a:xfrm>
          <a:prstGeom prst="rect">
            <a:avLst/>
          </a:prstGeom>
          <a:solidFill>
            <a:srgbClr val="915F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A3278F13-A670-A69B-250C-107C7F3E4C95}"/>
              </a:ext>
            </a:extLst>
          </p:cNvPr>
          <p:cNvGrpSpPr/>
          <p:nvPr/>
        </p:nvGrpSpPr>
        <p:grpSpPr>
          <a:xfrm>
            <a:off x="1219302" y="7390356"/>
            <a:ext cx="4743760" cy="820350"/>
            <a:chOff x="410983" y="7656535"/>
            <a:chExt cx="4743760" cy="820350"/>
          </a:xfrm>
        </p:grpSpPr>
        <p:sp>
          <p:nvSpPr>
            <p:cNvPr id="38" name="Text Placeholder 12">
              <a:extLst>
                <a:ext uri="{FF2B5EF4-FFF2-40B4-BE49-F238E27FC236}">
                  <a16:creationId xmlns:a16="http://schemas.microsoft.com/office/drawing/2014/main" id="{6013C8E2-3F29-C8F8-8A4B-587D65A93967}"/>
                </a:ext>
              </a:extLst>
            </p:cNvPr>
            <p:cNvSpPr txBox="1">
              <a:spLocks/>
            </p:cNvSpPr>
            <p:nvPr/>
          </p:nvSpPr>
          <p:spPr>
            <a:xfrm>
              <a:off x="980461" y="7766628"/>
              <a:ext cx="2155748" cy="710257"/>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2000" b="1" dirty="0">
                  <a:solidFill>
                    <a:srgbClr val="915F9E"/>
                  </a:solidFill>
                </a:rPr>
                <a:t>INGROW NEEDS</a:t>
              </a:r>
            </a:p>
          </p:txBody>
        </p:sp>
        <p:sp>
          <p:nvSpPr>
            <p:cNvPr id="39" name="Oval 38">
              <a:extLst>
                <a:ext uri="{FF2B5EF4-FFF2-40B4-BE49-F238E27FC236}">
                  <a16:creationId xmlns:a16="http://schemas.microsoft.com/office/drawing/2014/main" id="{ED7BB763-AADF-62F1-26BA-BEAE4A9B24B3}"/>
                </a:ext>
              </a:extLst>
            </p:cNvPr>
            <p:cNvSpPr/>
            <p:nvPr/>
          </p:nvSpPr>
          <p:spPr>
            <a:xfrm>
              <a:off x="410983" y="7656535"/>
              <a:ext cx="569478" cy="569478"/>
            </a:xfrm>
            <a:prstGeom prst="ellipse">
              <a:avLst/>
            </a:prstGeom>
            <a:solidFill>
              <a:srgbClr val="7A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Placeholder 22">
              <a:extLst>
                <a:ext uri="{FF2B5EF4-FFF2-40B4-BE49-F238E27FC236}">
                  <a16:creationId xmlns:a16="http://schemas.microsoft.com/office/drawing/2014/main" id="{CA3B43B0-27BF-FEF9-FB4E-22DA7D3E700E}"/>
                </a:ext>
              </a:extLst>
            </p:cNvPr>
            <p:cNvSpPr txBox="1">
              <a:spLocks/>
            </p:cNvSpPr>
            <p:nvPr/>
          </p:nvSpPr>
          <p:spPr>
            <a:xfrm>
              <a:off x="410983" y="7774811"/>
              <a:ext cx="569478" cy="404509"/>
            </a:xfrm>
            <a:prstGeom prst="rect">
              <a:avLst/>
            </a:prstGeom>
          </p:spPr>
          <p:txBody>
            <a:bodyPr>
              <a:normAutofit lnSpcReduction="10000"/>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b="1" dirty="0">
                  <a:solidFill>
                    <a:schemeClr val="bg1"/>
                  </a:solidFill>
                  <a:latin typeface="Calibri" panose="020F0502020204030204" pitchFamily="34" charset="0"/>
                  <a:cs typeface="Calibri" panose="020F0502020204030204" pitchFamily="34" charset="0"/>
                </a:rPr>
                <a:t>01</a:t>
              </a:r>
            </a:p>
          </p:txBody>
        </p:sp>
        <p:cxnSp>
          <p:nvCxnSpPr>
            <p:cNvPr id="41" name="Straight Connector 40">
              <a:extLst>
                <a:ext uri="{FF2B5EF4-FFF2-40B4-BE49-F238E27FC236}">
                  <a16:creationId xmlns:a16="http://schemas.microsoft.com/office/drawing/2014/main" id="{EBB122D6-5A17-283F-5C77-E5AB3D111ECB}"/>
                </a:ext>
              </a:extLst>
            </p:cNvPr>
            <p:cNvCxnSpPr>
              <a:cxnSpLocks/>
            </p:cNvCxnSpPr>
            <p:nvPr/>
          </p:nvCxnSpPr>
          <p:spPr>
            <a:xfrm>
              <a:off x="3010983" y="8004190"/>
              <a:ext cx="2143760"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692BDEEE-9AB2-41C3-DAF0-CC053B636F80}"/>
              </a:ext>
            </a:extLst>
          </p:cNvPr>
          <p:cNvGrpSpPr/>
          <p:nvPr/>
        </p:nvGrpSpPr>
        <p:grpSpPr>
          <a:xfrm>
            <a:off x="1219302" y="8208143"/>
            <a:ext cx="4743760" cy="820350"/>
            <a:chOff x="410983" y="7656535"/>
            <a:chExt cx="4743760" cy="820350"/>
          </a:xfrm>
        </p:grpSpPr>
        <p:sp>
          <p:nvSpPr>
            <p:cNvPr id="43" name="Text Placeholder 12">
              <a:extLst>
                <a:ext uri="{FF2B5EF4-FFF2-40B4-BE49-F238E27FC236}">
                  <a16:creationId xmlns:a16="http://schemas.microsoft.com/office/drawing/2014/main" id="{8376BBA5-D5F8-5FC2-9F96-F21324406A19}"/>
                </a:ext>
              </a:extLst>
            </p:cNvPr>
            <p:cNvSpPr txBox="1">
              <a:spLocks/>
            </p:cNvSpPr>
            <p:nvPr/>
          </p:nvSpPr>
          <p:spPr>
            <a:xfrm>
              <a:off x="980461" y="7766628"/>
              <a:ext cx="2155748" cy="710257"/>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2000" b="1" dirty="0">
                  <a:solidFill>
                    <a:srgbClr val="915F9E"/>
                  </a:solidFill>
                </a:rPr>
                <a:t>TARGET GROUPS</a:t>
              </a:r>
            </a:p>
          </p:txBody>
        </p:sp>
        <p:sp>
          <p:nvSpPr>
            <p:cNvPr id="44" name="Oval 43">
              <a:extLst>
                <a:ext uri="{FF2B5EF4-FFF2-40B4-BE49-F238E27FC236}">
                  <a16:creationId xmlns:a16="http://schemas.microsoft.com/office/drawing/2014/main" id="{44518127-836F-DF0D-6FD6-B6ABCD83AC28}"/>
                </a:ext>
              </a:extLst>
            </p:cNvPr>
            <p:cNvSpPr/>
            <p:nvPr/>
          </p:nvSpPr>
          <p:spPr>
            <a:xfrm>
              <a:off x="410983" y="7656535"/>
              <a:ext cx="569478" cy="569478"/>
            </a:xfrm>
            <a:prstGeom prst="ellipse">
              <a:avLst/>
            </a:prstGeom>
            <a:solidFill>
              <a:srgbClr val="7A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Placeholder 22">
              <a:extLst>
                <a:ext uri="{FF2B5EF4-FFF2-40B4-BE49-F238E27FC236}">
                  <a16:creationId xmlns:a16="http://schemas.microsoft.com/office/drawing/2014/main" id="{DB30346A-B77B-9FA0-6356-EE514CE30ED6}"/>
                </a:ext>
              </a:extLst>
            </p:cNvPr>
            <p:cNvSpPr txBox="1">
              <a:spLocks/>
            </p:cNvSpPr>
            <p:nvPr/>
          </p:nvSpPr>
          <p:spPr>
            <a:xfrm>
              <a:off x="410983" y="7774811"/>
              <a:ext cx="569478" cy="404509"/>
            </a:xfrm>
            <a:prstGeom prst="rect">
              <a:avLst/>
            </a:prstGeom>
          </p:spPr>
          <p:txBody>
            <a:bodyPr>
              <a:normAutofit lnSpcReduction="10000"/>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b="1" dirty="0">
                  <a:solidFill>
                    <a:schemeClr val="bg1"/>
                  </a:solidFill>
                  <a:latin typeface="Calibri" panose="020F0502020204030204" pitchFamily="34" charset="0"/>
                  <a:cs typeface="Calibri" panose="020F0502020204030204" pitchFamily="34" charset="0"/>
                </a:rPr>
                <a:t>02</a:t>
              </a:r>
            </a:p>
          </p:txBody>
        </p:sp>
        <p:cxnSp>
          <p:nvCxnSpPr>
            <p:cNvPr id="46" name="Straight Connector 45">
              <a:extLst>
                <a:ext uri="{FF2B5EF4-FFF2-40B4-BE49-F238E27FC236}">
                  <a16:creationId xmlns:a16="http://schemas.microsoft.com/office/drawing/2014/main" id="{4A59FE66-5C04-F613-7F15-76C62E5E894C}"/>
                </a:ext>
              </a:extLst>
            </p:cNvPr>
            <p:cNvCxnSpPr>
              <a:cxnSpLocks/>
            </p:cNvCxnSpPr>
            <p:nvPr/>
          </p:nvCxnSpPr>
          <p:spPr>
            <a:xfrm>
              <a:off x="3010983" y="8004190"/>
              <a:ext cx="2143760"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44A3A438-3899-4199-297B-47C3002C4648}"/>
              </a:ext>
            </a:extLst>
          </p:cNvPr>
          <p:cNvGrpSpPr/>
          <p:nvPr/>
        </p:nvGrpSpPr>
        <p:grpSpPr>
          <a:xfrm>
            <a:off x="1219302" y="9025929"/>
            <a:ext cx="4743760" cy="820350"/>
            <a:chOff x="410983" y="7656535"/>
            <a:chExt cx="4743760" cy="820350"/>
          </a:xfrm>
        </p:grpSpPr>
        <p:sp>
          <p:nvSpPr>
            <p:cNvPr id="48" name="Text Placeholder 12">
              <a:extLst>
                <a:ext uri="{FF2B5EF4-FFF2-40B4-BE49-F238E27FC236}">
                  <a16:creationId xmlns:a16="http://schemas.microsoft.com/office/drawing/2014/main" id="{2B1C75FF-6D3E-E786-213E-50CA9B2DDC58}"/>
                </a:ext>
              </a:extLst>
            </p:cNvPr>
            <p:cNvSpPr txBox="1">
              <a:spLocks/>
            </p:cNvSpPr>
            <p:nvPr/>
          </p:nvSpPr>
          <p:spPr>
            <a:xfrm>
              <a:off x="980461" y="7766628"/>
              <a:ext cx="2155748" cy="710257"/>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2000" b="1" dirty="0">
                  <a:solidFill>
                    <a:srgbClr val="915F9E"/>
                  </a:solidFill>
                </a:rPr>
                <a:t>OBJECTIVE</a:t>
              </a:r>
            </a:p>
          </p:txBody>
        </p:sp>
        <p:sp>
          <p:nvSpPr>
            <p:cNvPr id="49" name="Oval 48">
              <a:extLst>
                <a:ext uri="{FF2B5EF4-FFF2-40B4-BE49-F238E27FC236}">
                  <a16:creationId xmlns:a16="http://schemas.microsoft.com/office/drawing/2014/main" id="{D46FEA01-6215-54C8-AB9F-7FF796738E8B}"/>
                </a:ext>
              </a:extLst>
            </p:cNvPr>
            <p:cNvSpPr/>
            <p:nvPr/>
          </p:nvSpPr>
          <p:spPr>
            <a:xfrm>
              <a:off x="410983" y="7656535"/>
              <a:ext cx="569478" cy="569478"/>
            </a:xfrm>
            <a:prstGeom prst="ellipse">
              <a:avLst/>
            </a:prstGeom>
            <a:solidFill>
              <a:srgbClr val="7A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Placeholder 22">
              <a:extLst>
                <a:ext uri="{FF2B5EF4-FFF2-40B4-BE49-F238E27FC236}">
                  <a16:creationId xmlns:a16="http://schemas.microsoft.com/office/drawing/2014/main" id="{45278EDB-BD2A-3651-4003-5CD79BB5EC18}"/>
                </a:ext>
              </a:extLst>
            </p:cNvPr>
            <p:cNvSpPr txBox="1">
              <a:spLocks/>
            </p:cNvSpPr>
            <p:nvPr/>
          </p:nvSpPr>
          <p:spPr>
            <a:xfrm>
              <a:off x="410983" y="7774811"/>
              <a:ext cx="569478" cy="404509"/>
            </a:xfrm>
            <a:prstGeom prst="rect">
              <a:avLst/>
            </a:prstGeom>
          </p:spPr>
          <p:txBody>
            <a:bodyPr>
              <a:normAutofit lnSpcReduction="10000"/>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b="1" dirty="0">
                  <a:solidFill>
                    <a:schemeClr val="bg1"/>
                  </a:solidFill>
                  <a:latin typeface="Calibri" panose="020F0502020204030204" pitchFamily="34" charset="0"/>
                  <a:cs typeface="Calibri" panose="020F0502020204030204" pitchFamily="34" charset="0"/>
                </a:rPr>
                <a:t>03</a:t>
              </a:r>
            </a:p>
          </p:txBody>
        </p:sp>
        <p:cxnSp>
          <p:nvCxnSpPr>
            <p:cNvPr id="51" name="Straight Connector 50">
              <a:extLst>
                <a:ext uri="{FF2B5EF4-FFF2-40B4-BE49-F238E27FC236}">
                  <a16:creationId xmlns:a16="http://schemas.microsoft.com/office/drawing/2014/main" id="{6D170074-A570-18AD-3446-6E4199D28BFD}"/>
                </a:ext>
              </a:extLst>
            </p:cNvPr>
            <p:cNvCxnSpPr>
              <a:cxnSpLocks/>
            </p:cNvCxnSpPr>
            <p:nvPr/>
          </p:nvCxnSpPr>
          <p:spPr>
            <a:xfrm>
              <a:off x="2321858" y="8004190"/>
              <a:ext cx="283288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EA5A8DCD-7D8A-7BEE-A5EC-D01D9768AAA4}"/>
              </a:ext>
            </a:extLst>
          </p:cNvPr>
          <p:cNvGrpSpPr/>
          <p:nvPr/>
        </p:nvGrpSpPr>
        <p:grpSpPr>
          <a:xfrm>
            <a:off x="6062231" y="7979269"/>
            <a:ext cx="577745" cy="584526"/>
            <a:chOff x="7190753" y="5365577"/>
            <a:chExt cx="745522" cy="754273"/>
          </a:xfrm>
          <a:solidFill>
            <a:srgbClr val="0C2D45"/>
          </a:solidFill>
        </p:grpSpPr>
        <p:grpSp>
          <p:nvGrpSpPr>
            <p:cNvPr id="53" name="Graphic 2">
              <a:extLst>
                <a:ext uri="{FF2B5EF4-FFF2-40B4-BE49-F238E27FC236}">
                  <a16:creationId xmlns:a16="http://schemas.microsoft.com/office/drawing/2014/main" id="{5A7FD090-DFD9-933D-E73E-AD37231C6DB9}"/>
                </a:ext>
              </a:extLst>
            </p:cNvPr>
            <p:cNvGrpSpPr/>
            <p:nvPr/>
          </p:nvGrpSpPr>
          <p:grpSpPr>
            <a:xfrm>
              <a:off x="7353351" y="5647412"/>
              <a:ext cx="420044" cy="75879"/>
              <a:chOff x="7353351" y="5647412"/>
              <a:chExt cx="420044" cy="75879"/>
            </a:xfrm>
            <a:grpFill/>
          </p:grpSpPr>
          <p:sp>
            <p:nvSpPr>
              <p:cNvPr id="64" name="Freeform 63">
                <a:extLst>
                  <a:ext uri="{FF2B5EF4-FFF2-40B4-BE49-F238E27FC236}">
                    <a16:creationId xmlns:a16="http://schemas.microsoft.com/office/drawing/2014/main" id="{08DC5A99-914E-D805-4C54-184B0EB4AAC6}"/>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7ABB57"/>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5BA87F0F-AD0F-ABD6-7BFA-9EF6054FA85D}"/>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7ABB57"/>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54" name="Graphic 2">
              <a:extLst>
                <a:ext uri="{FF2B5EF4-FFF2-40B4-BE49-F238E27FC236}">
                  <a16:creationId xmlns:a16="http://schemas.microsoft.com/office/drawing/2014/main" id="{7B849331-6EBC-C32F-CB69-09E4676F14CA}"/>
                </a:ext>
              </a:extLst>
            </p:cNvPr>
            <p:cNvGrpSpPr/>
            <p:nvPr/>
          </p:nvGrpSpPr>
          <p:grpSpPr>
            <a:xfrm>
              <a:off x="7190753" y="5365577"/>
              <a:ext cx="745522" cy="754273"/>
              <a:chOff x="7190753" y="5365577"/>
              <a:chExt cx="745522" cy="754273"/>
            </a:xfrm>
            <a:grpFill/>
          </p:grpSpPr>
          <p:sp>
            <p:nvSpPr>
              <p:cNvPr id="55" name="Freeform 54">
                <a:extLst>
                  <a:ext uri="{FF2B5EF4-FFF2-40B4-BE49-F238E27FC236}">
                    <a16:creationId xmlns:a16="http://schemas.microsoft.com/office/drawing/2014/main" id="{7B3D1523-D512-E352-12A4-39D8C5971604}"/>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27AD2005-6AF3-BC2E-ED1F-43255687B40F}"/>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4185D6A8-482A-AFA0-3512-CE789F04A1C1}"/>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D80129E5-85B1-D7A0-2F8B-048171B5D978}"/>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id="{878658D7-7CA7-606E-0FDB-0FB2CC80D5D0}"/>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45B01E68-188C-877B-5E32-7390DE7ACE55}"/>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4FF432F3-C0F7-AB88-70BA-A8BCE642C97E}"/>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2E207879-8358-2975-08FD-03F405FAC1A1}"/>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773FE0FB-F75A-C54D-1996-4D834A89718F}"/>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66" name="Group 65">
            <a:extLst>
              <a:ext uri="{FF2B5EF4-FFF2-40B4-BE49-F238E27FC236}">
                <a16:creationId xmlns:a16="http://schemas.microsoft.com/office/drawing/2014/main" id="{3F70F0E8-50B2-822A-7165-2F8CB50AD7A9}"/>
              </a:ext>
            </a:extLst>
          </p:cNvPr>
          <p:cNvGrpSpPr/>
          <p:nvPr/>
        </p:nvGrpSpPr>
        <p:grpSpPr>
          <a:xfrm>
            <a:off x="6041474" y="8795283"/>
            <a:ext cx="673571" cy="673402"/>
            <a:chOff x="6363259" y="2243990"/>
            <a:chExt cx="1179063" cy="1178767"/>
          </a:xfrm>
          <a:solidFill>
            <a:srgbClr val="0C2D45"/>
          </a:solidFill>
        </p:grpSpPr>
        <p:grpSp>
          <p:nvGrpSpPr>
            <p:cNvPr id="67" name="Graphic 2">
              <a:extLst>
                <a:ext uri="{FF2B5EF4-FFF2-40B4-BE49-F238E27FC236}">
                  <a16:creationId xmlns:a16="http://schemas.microsoft.com/office/drawing/2014/main" id="{74B0E9E7-8E3F-54C4-4171-C8B21F07B2E4}"/>
                </a:ext>
              </a:extLst>
            </p:cNvPr>
            <p:cNvGrpSpPr/>
            <p:nvPr/>
          </p:nvGrpSpPr>
          <p:grpSpPr>
            <a:xfrm>
              <a:off x="6938626" y="2303166"/>
              <a:ext cx="560186" cy="560410"/>
              <a:chOff x="6938626" y="2303166"/>
              <a:chExt cx="560186" cy="560410"/>
            </a:xfrm>
            <a:grpFill/>
          </p:grpSpPr>
          <p:sp>
            <p:nvSpPr>
              <p:cNvPr id="69" name="Freeform 68">
                <a:extLst>
                  <a:ext uri="{FF2B5EF4-FFF2-40B4-BE49-F238E27FC236}">
                    <a16:creationId xmlns:a16="http://schemas.microsoft.com/office/drawing/2014/main" id="{7C39AEE0-220B-FE0D-7419-E3408B0D1488}"/>
                  </a:ext>
                </a:extLst>
              </p:cNvPr>
              <p:cNvSpPr/>
              <p:nvPr/>
            </p:nvSpPr>
            <p:spPr>
              <a:xfrm>
                <a:off x="6938626" y="2382588"/>
                <a:ext cx="481362" cy="480989"/>
              </a:xfrm>
              <a:custGeom>
                <a:avLst/>
                <a:gdLst>
                  <a:gd name="connsiteX0" fmla="*/ 457346 w 481362"/>
                  <a:gd name="connsiteY0" fmla="*/ 0 h 480989"/>
                  <a:gd name="connsiteX1" fmla="*/ 481363 w 481362"/>
                  <a:gd name="connsiteY1" fmla="*/ 23395 h 480989"/>
                  <a:gd name="connsiteX2" fmla="*/ 473357 w 481362"/>
                  <a:gd name="connsiteY2" fmla="*/ 32015 h 480989"/>
                  <a:gd name="connsiteX3" fmla="*/ 35209 w 481362"/>
                  <a:gd name="connsiteY3" fmla="*/ 470062 h 480989"/>
                  <a:gd name="connsiteX4" fmla="*/ 26587 w 481362"/>
                  <a:gd name="connsiteY4" fmla="*/ 477758 h 480989"/>
                  <a:gd name="connsiteX5" fmla="*/ 4726 w 481362"/>
                  <a:gd name="connsiteY5" fmla="*/ 475295 h 480989"/>
                  <a:gd name="connsiteX6" fmla="*/ 3187 w 481362"/>
                  <a:gd name="connsiteY6" fmla="*/ 454055 h 480989"/>
                  <a:gd name="connsiteX7" fmla="*/ 9345 w 481362"/>
                  <a:gd name="connsiteY7" fmla="*/ 447282 h 480989"/>
                  <a:gd name="connsiteX8" fmla="*/ 449957 w 481362"/>
                  <a:gd name="connsiteY8" fmla="*/ 6772 h 480989"/>
                  <a:gd name="connsiteX9" fmla="*/ 457346 w 481362"/>
                  <a:gd name="connsiteY9" fmla="*/ 0 h 48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362" h="480989">
                    <a:moveTo>
                      <a:pt x="457346" y="0"/>
                    </a:moveTo>
                    <a:cubicBezTo>
                      <a:pt x="465352" y="8004"/>
                      <a:pt x="473050" y="15392"/>
                      <a:pt x="481363" y="23395"/>
                    </a:cubicBezTo>
                    <a:cubicBezTo>
                      <a:pt x="478592" y="26474"/>
                      <a:pt x="475821" y="29244"/>
                      <a:pt x="473357" y="32015"/>
                    </a:cubicBezTo>
                    <a:cubicBezTo>
                      <a:pt x="327410" y="177928"/>
                      <a:pt x="181156" y="324149"/>
                      <a:pt x="35209" y="470062"/>
                    </a:cubicBezTo>
                    <a:cubicBezTo>
                      <a:pt x="32438" y="472832"/>
                      <a:pt x="29974" y="475911"/>
                      <a:pt x="26587" y="477758"/>
                    </a:cubicBezTo>
                    <a:cubicBezTo>
                      <a:pt x="18890" y="482683"/>
                      <a:pt x="11192" y="482067"/>
                      <a:pt x="4726" y="475295"/>
                    </a:cubicBezTo>
                    <a:cubicBezTo>
                      <a:pt x="-1124" y="468831"/>
                      <a:pt x="-1432" y="461443"/>
                      <a:pt x="3187" y="454055"/>
                    </a:cubicBezTo>
                    <a:cubicBezTo>
                      <a:pt x="4726" y="451592"/>
                      <a:pt x="7189" y="449437"/>
                      <a:pt x="9345" y="447282"/>
                    </a:cubicBezTo>
                    <a:cubicBezTo>
                      <a:pt x="156215" y="300446"/>
                      <a:pt x="303086" y="153609"/>
                      <a:pt x="449957" y="6772"/>
                    </a:cubicBezTo>
                    <a:cubicBezTo>
                      <a:pt x="452112" y="4310"/>
                      <a:pt x="454883" y="2155"/>
                      <a:pt x="457346" y="0"/>
                    </a:cubicBezTo>
                    <a:close/>
                  </a:path>
                </a:pathLst>
              </a:custGeom>
              <a:solidFill>
                <a:srgbClr val="7ABB57"/>
              </a:solidFill>
              <a:ln w="3074" cap="flat">
                <a:noFill/>
                <a:prstDash val="solid"/>
                <a:miter/>
              </a:ln>
            </p:spPr>
            <p:txBody>
              <a:bodyPr rtlCol="0" anchor="ctr"/>
              <a:lstStyle/>
              <a:p>
                <a:endParaRPr lang="en-US" dirty="0"/>
              </a:p>
            </p:txBody>
          </p:sp>
          <p:sp>
            <p:nvSpPr>
              <p:cNvPr id="70" name="Freeform 69">
                <a:extLst>
                  <a:ext uri="{FF2B5EF4-FFF2-40B4-BE49-F238E27FC236}">
                    <a16:creationId xmlns:a16="http://schemas.microsoft.com/office/drawing/2014/main" id="{A5127CAD-1954-FFF7-34CE-13F6A5DF773D}"/>
                  </a:ext>
                </a:extLst>
              </p:cNvPr>
              <p:cNvSpPr/>
              <p:nvPr/>
            </p:nvSpPr>
            <p:spPr>
              <a:xfrm>
                <a:off x="7294364" y="2471801"/>
                <a:ext cx="204448" cy="120677"/>
              </a:xfrm>
              <a:custGeom>
                <a:avLst/>
                <a:gdLst>
                  <a:gd name="connsiteX0" fmla="*/ 0 w 204448"/>
                  <a:gd name="connsiteY0" fmla="*/ 105645 h 120677"/>
                  <a:gd name="connsiteX1" fmla="*/ 103764 w 204448"/>
                  <a:gd name="connsiteY1" fmla="*/ 2521 h 120677"/>
                  <a:gd name="connsiteX2" fmla="*/ 113001 w 204448"/>
                  <a:gd name="connsiteY2" fmla="*/ 58 h 120677"/>
                  <a:gd name="connsiteX3" fmla="*/ 204449 w 204448"/>
                  <a:gd name="connsiteY3" fmla="*/ 13911 h 120677"/>
                  <a:gd name="connsiteX4" fmla="*/ 196135 w 204448"/>
                  <a:gd name="connsiteY4" fmla="*/ 23146 h 120677"/>
                  <a:gd name="connsiteX5" fmla="*/ 106535 w 204448"/>
                  <a:gd name="connsiteY5" fmla="*/ 113033 h 120677"/>
                  <a:gd name="connsiteX6" fmla="*/ 85598 w 204448"/>
                  <a:gd name="connsiteY6" fmla="*/ 120113 h 120677"/>
                  <a:gd name="connsiteX7" fmla="*/ 4926 w 204448"/>
                  <a:gd name="connsiteY7" fmla="*/ 107800 h 120677"/>
                  <a:gd name="connsiteX8" fmla="*/ 0 w 204448"/>
                  <a:gd name="connsiteY8" fmla="*/ 105645 h 12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448" h="120677">
                    <a:moveTo>
                      <a:pt x="0" y="105645"/>
                    </a:moveTo>
                    <a:cubicBezTo>
                      <a:pt x="35101" y="70552"/>
                      <a:pt x="69279" y="36383"/>
                      <a:pt x="103764" y="2521"/>
                    </a:cubicBezTo>
                    <a:cubicBezTo>
                      <a:pt x="105919" y="674"/>
                      <a:pt x="110230" y="-250"/>
                      <a:pt x="113001" y="58"/>
                    </a:cubicBezTo>
                    <a:cubicBezTo>
                      <a:pt x="142868" y="4368"/>
                      <a:pt x="172735" y="8985"/>
                      <a:pt x="204449" y="13911"/>
                    </a:cubicBezTo>
                    <a:cubicBezTo>
                      <a:pt x="201062" y="17605"/>
                      <a:pt x="198599" y="20375"/>
                      <a:pt x="196135" y="23146"/>
                    </a:cubicBezTo>
                    <a:cubicBezTo>
                      <a:pt x="166269" y="53006"/>
                      <a:pt x="136094" y="82866"/>
                      <a:pt x="106535" y="113033"/>
                    </a:cubicBezTo>
                    <a:cubicBezTo>
                      <a:pt x="100377" y="119190"/>
                      <a:pt x="94835" y="121960"/>
                      <a:pt x="85598" y="120113"/>
                    </a:cubicBezTo>
                    <a:cubicBezTo>
                      <a:pt x="58810" y="115188"/>
                      <a:pt x="31714" y="111802"/>
                      <a:pt x="4926" y="107800"/>
                    </a:cubicBezTo>
                    <a:cubicBezTo>
                      <a:pt x="3695" y="107492"/>
                      <a:pt x="2463" y="106569"/>
                      <a:pt x="0" y="105645"/>
                    </a:cubicBezTo>
                    <a:close/>
                  </a:path>
                </a:pathLst>
              </a:custGeom>
              <a:solidFill>
                <a:srgbClr val="7ABB57"/>
              </a:solidFill>
              <a:ln w="3074" cap="flat">
                <a:noFill/>
                <a:prstDash val="solid"/>
                <a:miter/>
              </a:ln>
            </p:spPr>
            <p:txBody>
              <a:bodyPr rtlCol="0" anchor="ctr"/>
              <a:lstStyle/>
              <a:p>
                <a:endParaRPr lang="en-US" dirty="0"/>
              </a:p>
            </p:txBody>
          </p:sp>
          <p:sp>
            <p:nvSpPr>
              <p:cNvPr id="71" name="Freeform 70">
                <a:extLst>
                  <a:ext uri="{FF2B5EF4-FFF2-40B4-BE49-F238E27FC236}">
                    <a16:creationId xmlns:a16="http://schemas.microsoft.com/office/drawing/2014/main" id="{23297F59-F3A2-2C17-54AF-9E604D8D5676}"/>
                  </a:ext>
                </a:extLst>
              </p:cNvPr>
              <p:cNvSpPr/>
              <p:nvPr/>
            </p:nvSpPr>
            <p:spPr>
              <a:xfrm>
                <a:off x="7210892" y="2303166"/>
                <a:ext cx="119535" cy="203477"/>
              </a:xfrm>
              <a:custGeom>
                <a:avLst/>
                <a:gdLst>
                  <a:gd name="connsiteX0" fmla="*/ 105640 w 119535"/>
                  <a:gd name="connsiteY0" fmla="*/ 0 h 203477"/>
                  <a:gd name="connsiteX1" fmla="*/ 119496 w 119535"/>
                  <a:gd name="connsiteY1" fmla="*/ 92042 h 203477"/>
                  <a:gd name="connsiteX2" fmla="*/ 116109 w 119535"/>
                  <a:gd name="connsiteY2" fmla="*/ 101893 h 203477"/>
                  <a:gd name="connsiteX3" fmla="*/ 16040 w 119535"/>
                  <a:gd name="connsiteY3" fmla="*/ 202247 h 203477"/>
                  <a:gd name="connsiteX4" fmla="*/ 12653 w 119535"/>
                  <a:gd name="connsiteY4" fmla="*/ 203478 h 203477"/>
                  <a:gd name="connsiteX5" fmla="*/ 2184 w 119535"/>
                  <a:gd name="connsiteY5" fmla="*/ 138217 h 203477"/>
                  <a:gd name="connsiteX6" fmla="*/ 20659 w 119535"/>
                  <a:gd name="connsiteY6" fmla="*/ 83731 h 203477"/>
                  <a:gd name="connsiteX7" fmla="*/ 96095 w 119535"/>
                  <a:gd name="connsiteY7" fmla="*/ 9235 h 203477"/>
                  <a:gd name="connsiteX8" fmla="*/ 105640 w 119535"/>
                  <a:gd name="connsiteY8" fmla="*/ 0 h 20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35" h="203477">
                    <a:moveTo>
                      <a:pt x="105640" y="0"/>
                    </a:moveTo>
                    <a:cubicBezTo>
                      <a:pt x="110567" y="32015"/>
                      <a:pt x="115185" y="61875"/>
                      <a:pt x="119496" y="92042"/>
                    </a:cubicBezTo>
                    <a:cubicBezTo>
                      <a:pt x="119804" y="95121"/>
                      <a:pt x="118264" y="99738"/>
                      <a:pt x="116109" y="101893"/>
                    </a:cubicBezTo>
                    <a:cubicBezTo>
                      <a:pt x="82855" y="135447"/>
                      <a:pt x="49294" y="168693"/>
                      <a:pt x="16040" y="202247"/>
                    </a:cubicBezTo>
                    <a:cubicBezTo>
                      <a:pt x="15424" y="202862"/>
                      <a:pt x="14808" y="202862"/>
                      <a:pt x="12653" y="203478"/>
                    </a:cubicBezTo>
                    <a:cubicBezTo>
                      <a:pt x="9266" y="181622"/>
                      <a:pt x="7727" y="159150"/>
                      <a:pt x="2184" y="138217"/>
                    </a:cubicBezTo>
                    <a:cubicBezTo>
                      <a:pt x="-3974" y="114822"/>
                      <a:pt x="3108" y="99430"/>
                      <a:pt x="20659" y="83731"/>
                    </a:cubicBezTo>
                    <a:cubicBezTo>
                      <a:pt x="47139" y="60335"/>
                      <a:pt x="70847" y="34170"/>
                      <a:pt x="96095" y="9235"/>
                    </a:cubicBezTo>
                    <a:cubicBezTo>
                      <a:pt x="98559" y="6464"/>
                      <a:pt x="101330" y="4002"/>
                      <a:pt x="105640" y="0"/>
                    </a:cubicBezTo>
                    <a:close/>
                  </a:path>
                </a:pathLst>
              </a:custGeom>
              <a:solidFill>
                <a:srgbClr val="7ABB57"/>
              </a:solidFill>
              <a:ln w="3074" cap="flat">
                <a:noFill/>
                <a:prstDash val="solid"/>
                <a:miter/>
              </a:ln>
            </p:spPr>
            <p:txBody>
              <a:bodyPr rtlCol="0" anchor="ctr"/>
              <a:lstStyle/>
              <a:p>
                <a:endParaRPr lang="en-US" dirty="0"/>
              </a:p>
            </p:txBody>
          </p:sp>
        </p:grpSp>
        <p:sp>
          <p:nvSpPr>
            <p:cNvPr id="68" name="Freeform 67">
              <a:extLst>
                <a:ext uri="{FF2B5EF4-FFF2-40B4-BE49-F238E27FC236}">
                  <a16:creationId xmlns:a16="http://schemas.microsoft.com/office/drawing/2014/main" id="{55373039-74BE-2D43-E9A5-BE4F680A09D4}"/>
                </a:ext>
              </a:extLst>
            </p:cNvPr>
            <p:cNvSpPr/>
            <p:nvPr/>
          </p:nvSpPr>
          <p:spPr>
            <a:xfrm>
              <a:off x="6363259" y="2243990"/>
              <a:ext cx="1179063" cy="1178767"/>
            </a:xfrm>
            <a:custGeom>
              <a:avLst/>
              <a:gdLst>
                <a:gd name="connsiteX0" fmla="*/ 0 w 1179063"/>
                <a:gd name="connsiteY0" fmla="*/ 660376 h 1178767"/>
                <a:gd name="connsiteX1" fmla="*/ 0 w 1179063"/>
                <a:gd name="connsiteY1" fmla="*/ 572951 h 1178767"/>
                <a:gd name="connsiteX2" fmla="*/ 2155 w 1179063"/>
                <a:gd name="connsiteY2" fmla="*/ 564024 h 1178767"/>
                <a:gd name="connsiteX3" fmla="*/ 14779 w 1179063"/>
                <a:gd name="connsiteY3" fmla="*/ 486757 h 1178767"/>
                <a:gd name="connsiteX4" fmla="*/ 724808 w 1179063"/>
                <a:gd name="connsiteY4" fmla="*/ 78570 h 1178767"/>
                <a:gd name="connsiteX5" fmla="*/ 832575 w 1179063"/>
                <a:gd name="connsiteY5" fmla="*/ 119820 h 1178767"/>
                <a:gd name="connsiteX6" fmla="*/ 838425 w 1179063"/>
                <a:gd name="connsiteY6" fmla="*/ 112124 h 1178767"/>
                <a:gd name="connsiteX7" fmla="*/ 943728 w 1179063"/>
                <a:gd name="connsiteY7" fmla="*/ 7153 h 1178767"/>
                <a:gd name="connsiteX8" fmla="*/ 962819 w 1179063"/>
                <a:gd name="connsiteY8" fmla="*/ 73 h 1178767"/>
                <a:gd name="connsiteX9" fmla="*/ 975135 w 1179063"/>
                <a:gd name="connsiteY9" fmla="*/ 17311 h 1178767"/>
                <a:gd name="connsiteX10" fmla="*/ 980061 w 1179063"/>
                <a:gd name="connsiteY10" fmla="*/ 51481 h 1178767"/>
                <a:gd name="connsiteX11" fmla="*/ 989914 w 1179063"/>
                <a:gd name="connsiteY11" fmla="*/ 116741 h 1178767"/>
                <a:gd name="connsiteX12" fmla="*/ 992993 w 1179063"/>
                <a:gd name="connsiteY12" fmla="*/ 118281 h 1178767"/>
                <a:gd name="connsiteX13" fmla="*/ 1012391 w 1179063"/>
                <a:gd name="connsiteY13" fmla="*/ 97348 h 1178767"/>
                <a:gd name="connsiteX14" fmla="*/ 1041026 w 1179063"/>
                <a:gd name="connsiteY14" fmla="*/ 97040 h 1178767"/>
                <a:gd name="connsiteX15" fmla="*/ 1082594 w 1179063"/>
                <a:gd name="connsiteY15" fmla="*/ 138598 h 1178767"/>
                <a:gd name="connsiteX16" fmla="*/ 1082286 w 1179063"/>
                <a:gd name="connsiteY16" fmla="*/ 167226 h 1178767"/>
                <a:gd name="connsiteX17" fmla="*/ 1060424 w 1179063"/>
                <a:gd name="connsiteY17" fmla="*/ 189082 h 1178767"/>
                <a:gd name="connsiteX18" fmla="*/ 1097065 w 1179063"/>
                <a:gd name="connsiteY18" fmla="*/ 194623 h 1178767"/>
                <a:gd name="connsiteX19" fmla="*/ 1162957 w 1179063"/>
                <a:gd name="connsiteY19" fmla="*/ 204782 h 1178767"/>
                <a:gd name="connsiteX20" fmla="*/ 1178660 w 1179063"/>
                <a:gd name="connsiteY20" fmla="*/ 216787 h 1178767"/>
                <a:gd name="connsiteX21" fmla="*/ 1172502 w 1179063"/>
                <a:gd name="connsiteY21" fmla="*/ 234950 h 1178767"/>
                <a:gd name="connsiteX22" fmla="*/ 1164496 w 1179063"/>
                <a:gd name="connsiteY22" fmla="*/ 243261 h 1178767"/>
                <a:gd name="connsiteX23" fmla="*/ 1057653 w 1179063"/>
                <a:gd name="connsiteY23" fmla="*/ 349772 h 1178767"/>
                <a:gd name="connsiteX24" fmla="*/ 1062888 w 1179063"/>
                <a:gd name="connsiteY24" fmla="*/ 360853 h 1178767"/>
                <a:gd name="connsiteX25" fmla="*/ 1107842 w 1179063"/>
                <a:gd name="connsiteY25" fmla="*/ 749955 h 1178767"/>
                <a:gd name="connsiteX26" fmla="*/ 676159 w 1179063"/>
                <a:gd name="connsiteY26" fmla="*/ 1167378 h 1178767"/>
                <a:gd name="connsiteX27" fmla="*/ 605957 w 1179063"/>
                <a:gd name="connsiteY27" fmla="*/ 1178767 h 1178767"/>
                <a:gd name="connsiteX28" fmla="*/ 518204 w 1179063"/>
                <a:gd name="connsiteY28" fmla="*/ 1178767 h 1178767"/>
                <a:gd name="connsiteX29" fmla="*/ 436609 w 1179063"/>
                <a:gd name="connsiteY29" fmla="*/ 1164915 h 1178767"/>
                <a:gd name="connsiteX30" fmla="*/ 8313 w 1179063"/>
                <a:gd name="connsiteY30" fmla="*/ 719172 h 1178767"/>
                <a:gd name="connsiteX31" fmla="*/ 0 w 1179063"/>
                <a:gd name="connsiteY31" fmla="*/ 660376 h 1178767"/>
                <a:gd name="connsiteX32" fmla="*/ 824877 w 1179063"/>
                <a:gd name="connsiteY32" fmla="*/ 283279 h 1178767"/>
                <a:gd name="connsiteX33" fmla="*/ 824261 w 1179063"/>
                <a:gd name="connsiteY33" fmla="*/ 274352 h 1178767"/>
                <a:gd name="connsiteX34" fmla="*/ 807019 w 1179063"/>
                <a:gd name="connsiteY34" fmla="*/ 157068 h 1178767"/>
                <a:gd name="connsiteX35" fmla="*/ 795934 w 1179063"/>
                <a:gd name="connsiteY35" fmla="*/ 140752 h 1178767"/>
                <a:gd name="connsiteX36" fmla="*/ 453852 w 1179063"/>
                <a:gd name="connsiteY36" fmla="*/ 97964 h 1178767"/>
                <a:gd name="connsiteX37" fmla="*/ 47417 w 1179063"/>
                <a:gd name="connsiteY37" fmla="*/ 742567 h 1178767"/>
                <a:gd name="connsiteX38" fmla="*/ 626894 w 1179063"/>
                <a:gd name="connsiteY38" fmla="*/ 1142443 h 1178767"/>
                <a:gd name="connsiteX39" fmla="*/ 969285 w 1179063"/>
                <a:gd name="connsiteY39" fmla="*/ 956204 h 1178767"/>
                <a:gd name="connsiteX40" fmla="*/ 1087828 w 1179063"/>
                <a:gd name="connsiteY40" fmla="*/ 543707 h 1178767"/>
                <a:gd name="connsiteX41" fmla="*/ 1037639 w 1179063"/>
                <a:gd name="connsiteY41" fmla="*/ 381786 h 1178767"/>
                <a:gd name="connsiteX42" fmla="*/ 1027786 w 1179063"/>
                <a:gd name="connsiteY42" fmla="*/ 373167 h 1178767"/>
                <a:gd name="connsiteX43" fmla="*/ 951426 w 1179063"/>
                <a:gd name="connsiteY43" fmla="*/ 361777 h 1178767"/>
                <a:gd name="connsiteX44" fmla="*/ 896311 w 1179063"/>
                <a:gd name="connsiteY44" fmla="*/ 353773 h 1178767"/>
                <a:gd name="connsiteX45" fmla="*/ 827648 w 1179063"/>
                <a:gd name="connsiteY45" fmla="*/ 948816 h 1178767"/>
                <a:gd name="connsiteX46" fmla="*/ 270648 w 1179063"/>
                <a:gd name="connsiteY46" fmla="*/ 926652 h 1178767"/>
                <a:gd name="connsiteX47" fmla="*/ 216149 w 1179063"/>
                <a:gd name="connsiteY47" fmla="*/ 370704 h 1178767"/>
                <a:gd name="connsiteX48" fmla="*/ 461549 w 1179063"/>
                <a:gd name="connsiteY48" fmla="*/ 204782 h 1178767"/>
                <a:gd name="connsiteX49" fmla="*/ 824877 w 1179063"/>
                <a:gd name="connsiteY49" fmla="*/ 283279 h 1178767"/>
                <a:gd name="connsiteX50" fmla="*/ 799937 w 1179063"/>
                <a:gd name="connsiteY50" fmla="*/ 306367 h 1178767"/>
                <a:gd name="connsiteX51" fmla="*/ 281733 w 1179063"/>
                <a:gd name="connsiteY51" fmla="*/ 342383 h 1178767"/>
                <a:gd name="connsiteX52" fmla="*/ 281733 w 1179063"/>
                <a:gd name="connsiteY52" fmla="*/ 891866 h 1178767"/>
                <a:gd name="connsiteX53" fmla="*/ 825801 w 1179063"/>
                <a:gd name="connsiteY53" fmla="*/ 907874 h 1178767"/>
                <a:gd name="connsiteX54" fmla="*/ 872910 w 1179063"/>
                <a:gd name="connsiteY54" fmla="*/ 379016 h 1178767"/>
                <a:gd name="connsiteX55" fmla="*/ 798397 w 1179063"/>
                <a:gd name="connsiteY55" fmla="*/ 453819 h 1178767"/>
                <a:gd name="connsiteX56" fmla="*/ 729119 w 1179063"/>
                <a:gd name="connsiteY56" fmla="*/ 849078 h 1178767"/>
                <a:gd name="connsiteX57" fmla="*/ 359017 w 1179063"/>
                <a:gd name="connsiteY57" fmla="*/ 817063 h 1178767"/>
                <a:gd name="connsiteX58" fmla="*/ 331921 w 1179063"/>
                <a:gd name="connsiteY58" fmla="*/ 447663 h 1178767"/>
                <a:gd name="connsiteX59" fmla="*/ 725424 w 1179063"/>
                <a:gd name="connsiteY59" fmla="*/ 381171 h 1178767"/>
                <a:gd name="connsiteX60" fmla="*/ 799937 w 1179063"/>
                <a:gd name="connsiteY60" fmla="*/ 306367 h 1178767"/>
                <a:gd name="connsiteX61" fmla="*/ 702947 w 1179063"/>
                <a:gd name="connsiteY61" fmla="*/ 406413 h 1178767"/>
                <a:gd name="connsiteX62" fmla="*/ 367638 w 1179063"/>
                <a:gd name="connsiteY62" fmla="*/ 454435 h 1178767"/>
                <a:gd name="connsiteX63" fmla="*/ 390423 w 1179063"/>
                <a:gd name="connsiteY63" fmla="*/ 803210 h 1178767"/>
                <a:gd name="connsiteX64" fmla="*/ 736508 w 1179063"/>
                <a:gd name="connsiteY64" fmla="*/ 800748 h 1178767"/>
                <a:gd name="connsiteX65" fmla="*/ 772225 w 1179063"/>
                <a:gd name="connsiteY65" fmla="*/ 476907 h 1178767"/>
                <a:gd name="connsiteX66" fmla="*/ 699252 w 1179063"/>
                <a:gd name="connsiteY66" fmla="*/ 550479 h 1178767"/>
                <a:gd name="connsiteX67" fmla="*/ 698944 w 1179063"/>
                <a:gd name="connsiteY67" fmla="*/ 561561 h 1178767"/>
                <a:gd name="connsiteX68" fmla="*/ 708181 w 1179063"/>
                <a:gd name="connsiteY68" fmla="*/ 638212 h 1178767"/>
                <a:gd name="connsiteX69" fmla="*/ 584711 w 1179063"/>
                <a:gd name="connsiteY69" fmla="*/ 763808 h 1178767"/>
                <a:gd name="connsiteX70" fmla="*/ 427988 w 1179063"/>
                <a:gd name="connsiteY70" fmla="*/ 681000 h 1178767"/>
                <a:gd name="connsiteX71" fmla="*/ 462165 w 1179063"/>
                <a:gd name="connsiteY71" fmla="*/ 508306 h 1178767"/>
                <a:gd name="connsiteX72" fmla="*/ 616733 w 1179063"/>
                <a:gd name="connsiteY72" fmla="*/ 479985 h 1178767"/>
                <a:gd name="connsiteX73" fmla="*/ 628742 w 1179063"/>
                <a:gd name="connsiteY73" fmla="*/ 479985 h 1178767"/>
                <a:gd name="connsiteX74" fmla="*/ 702947 w 1179063"/>
                <a:gd name="connsiteY74" fmla="*/ 406413 h 1178767"/>
                <a:gd name="connsiteX75" fmla="*/ 600415 w 1179063"/>
                <a:gd name="connsiteY75" fmla="*/ 509845 h 1178767"/>
                <a:gd name="connsiteX76" fmla="*/ 469555 w 1179063"/>
                <a:gd name="connsiteY76" fmla="*/ 548940 h 1178767"/>
                <a:gd name="connsiteX77" fmla="*/ 481563 w 1179063"/>
                <a:gd name="connsiteY77" fmla="*/ 698547 h 1178767"/>
                <a:gd name="connsiteX78" fmla="*/ 630281 w 1179063"/>
                <a:gd name="connsiteY78" fmla="*/ 709937 h 1178767"/>
                <a:gd name="connsiteX79" fmla="*/ 669693 w 1179063"/>
                <a:gd name="connsiteY79" fmla="*/ 579415 h 1178767"/>
                <a:gd name="connsiteX80" fmla="*/ 622276 w 1179063"/>
                <a:gd name="connsiteY80" fmla="*/ 626822 h 1178767"/>
                <a:gd name="connsiteX81" fmla="*/ 573935 w 1179063"/>
                <a:gd name="connsiteY81" fmla="*/ 640982 h 1178767"/>
                <a:gd name="connsiteX82" fmla="*/ 551150 w 1179063"/>
                <a:gd name="connsiteY82" fmla="*/ 558791 h 1178767"/>
                <a:gd name="connsiteX83" fmla="*/ 600415 w 1179063"/>
                <a:gd name="connsiteY83" fmla="*/ 509845 h 1178767"/>
                <a:gd name="connsiteX84" fmla="*/ 1026555 w 1179063"/>
                <a:gd name="connsiteY84" fmla="*/ 129363 h 1178767"/>
                <a:gd name="connsiteX85" fmla="*/ 1019165 w 1179063"/>
                <a:gd name="connsiteY85" fmla="*/ 136135 h 1178767"/>
                <a:gd name="connsiteX86" fmla="*/ 578553 w 1179063"/>
                <a:gd name="connsiteY86" fmla="*/ 576645 h 1178767"/>
                <a:gd name="connsiteX87" fmla="*/ 572395 w 1179063"/>
                <a:gd name="connsiteY87" fmla="*/ 583417 h 1178767"/>
                <a:gd name="connsiteX88" fmla="*/ 573935 w 1179063"/>
                <a:gd name="connsiteY88" fmla="*/ 604658 h 1178767"/>
                <a:gd name="connsiteX89" fmla="*/ 595796 w 1179063"/>
                <a:gd name="connsiteY89" fmla="*/ 607120 h 1178767"/>
                <a:gd name="connsiteX90" fmla="*/ 604417 w 1179063"/>
                <a:gd name="connsiteY90" fmla="*/ 599425 h 1178767"/>
                <a:gd name="connsiteX91" fmla="*/ 1042566 w 1179063"/>
                <a:gd name="connsiteY91" fmla="*/ 161377 h 1178767"/>
                <a:gd name="connsiteX92" fmla="*/ 1050571 w 1179063"/>
                <a:gd name="connsiteY92" fmla="*/ 152758 h 1178767"/>
                <a:gd name="connsiteX93" fmla="*/ 1026555 w 1179063"/>
                <a:gd name="connsiteY93" fmla="*/ 129363 h 1178767"/>
                <a:gd name="connsiteX94" fmla="*/ 924946 w 1179063"/>
                <a:gd name="connsiteY94" fmla="*/ 324221 h 1178767"/>
                <a:gd name="connsiteX95" fmla="*/ 929873 w 1179063"/>
                <a:gd name="connsiteY95" fmla="*/ 326068 h 1178767"/>
                <a:gd name="connsiteX96" fmla="*/ 1010544 w 1179063"/>
                <a:gd name="connsiteY96" fmla="*/ 338382 h 1178767"/>
                <a:gd name="connsiteX97" fmla="*/ 1031481 w 1179063"/>
                <a:gd name="connsiteY97" fmla="*/ 331302 h 1178767"/>
                <a:gd name="connsiteX98" fmla="*/ 1121082 w 1179063"/>
                <a:gd name="connsiteY98" fmla="*/ 241414 h 1178767"/>
                <a:gd name="connsiteX99" fmla="*/ 1129395 w 1179063"/>
                <a:gd name="connsiteY99" fmla="*/ 232179 h 1178767"/>
                <a:gd name="connsiteX100" fmla="*/ 1037947 w 1179063"/>
                <a:gd name="connsiteY100" fmla="*/ 218327 h 1178767"/>
                <a:gd name="connsiteX101" fmla="*/ 1028710 w 1179063"/>
                <a:gd name="connsiteY101" fmla="*/ 220789 h 1178767"/>
                <a:gd name="connsiteX102" fmla="*/ 924946 w 1179063"/>
                <a:gd name="connsiteY102" fmla="*/ 324221 h 1178767"/>
                <a:gd name="connsiteX103" fmla="*/ 947115 w 1179063"/>
                <a:gd name="connsiteY103" fmla="*/ 49942 h 1178767"/>
                <a:gd name="connsiteX104" fmla="*/ 937262 w 1179063"/>
                <a:gd name="connsiteY104" fmla="*/ 59177 h 1178767"/>
                <a:gd name="connsiteX105" fmla="*/ 861826 w 1179063"/>
                <a:gd name="connsiteY105" fmla="*/ 133672 h 1178767"/>
                <a:gd name="connsiteX106" fmla="*/ 843351 w 1179063"/>
                <a:gd name="connsiteY106" fmla="*/ 188159 h 1178767"/>
                <a:gd name="connsiteX107" fmla="*/ 853820 w 1179063"/>
                <a:gd name="connsiteY107" fmla="*/ 253420 h 1178767"/>
                <a:gd name="connsiteX108" fmla="*/ 857207 w 1179063"/>
                <a:gd name="connsiteY108" fmla="*/ 252188 h 1178767"/>
                <a:gd name="connsiteX109" fmla="*/ 957276 w 1179063"/>
                <a:gd name="connsiteY109" fmla="*/ 151834 h 1178767"/>
                <a:gd name="connsiteX110" fmla="*/ 960663 w 1179063"/>
                <a:gd name="connsiteY110" fmla="*/ 141984 h 1178767"/>
                <a:gd name="connsiteX111" fmla="*/ 947115 w 1179063"/>
                <a:gd name="connsiteY111" fmla="*/ 49942 h 117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79063" h="1178767">
                  <a:moveTo>
                    <a:pt x="0" y="660376"/>
                  </a:moveTo>
                  <a:cubicBezTo>
                    <a:pt x="0" y="631131"/>
                    <a:pt x="0" y="601887"/>
                    <a:pt x="0" y="572951"/>
                  </a:cubicBezTo>
                  <a:cubicBezTo>
                    <a:pt x="616" y="569873"/>
                    <a:pt x="1540" y="567102"/>
                    <a:pt x="2155" y="564024"/>
                  </a:cubicBezTo>
                  <a:cubicBezTo>
                    <a:pt x="6466" y="538166"/>
                    <a:pt x="8929" y="512308"/>
                    <a:pt x="14779" y="486757"/>
                  </a:cubicBezTo>
                  <a:cubicBezTo>
                    <a:pt x="89292" y="172151"/>
                    <a:pt x="415056" y="-15319"/>
                    <a:pt x="724808" y="78570"/>
                  </a:cubicBezTo>
                  <a:cubicBezTo>
                    <a:pt x="760525" y="89344"/>
                    <a:pt x="794703" y="105352"/>
                    <a:pt x="832575" y="119820"/>
                  </a:cubicBezTo>
                  <a:cubicBezTo>
                    <a:pt x="833191" y="118896"/>
                    <a:pt x="835346" y="115202"/>
                    <a:pt x="838425" y="112124"/>
                  </a:cubicBezTo>
                  <a:cubicBezTo>
                    <a:pt x="873526" y="77031"/>
                    <a:pt x="908319" y="41630"/>
                    <a:pt x="943728" y="7153"/>
                  </a:cubicBezTo>
                  <a:cubicBezTo>
                    <a:pt x="948347" y="2843"/>
                    <a:pt x="956353" y="-543"/>
                    <a:pt x="962819" y="73"/>
                  </a:cubicBezTo>
                  <a:cubicBezTo>
                    <a:pt x="971440" y="688"/>
                    <a:pt x="974211" y="9000"/>
                    <a:pt x="975135" y="17311"/>
                  </a:cubicBezTo>
                  <a:cubicBezTo>
                    <a:pt x="976674" y="28701"/>
                    <a:pt x="978214" y="40091"/>
                    <a:pt x="980061" y="51481"/>
                  </a:cubicBezTo>
                  <a:cubicBezTo>
                    <a:pt x="983448" y="73337"/>
                    <a:pt x="986835" y="94885"/>
                    <a:pt x="989914" y="116741"/>
                  </a:cubicBezTo>
                  <a:cubicBezTo>
                    <a:pt x="990838" y="117357"/>
                    <a:pt x="991762" y="117665"/>
                    <a:pt x="992993" y="118281"/>
                  </a:cubicBezTo>
                  <a:cubicBezTo>
                    <a:pt x="999459" y="111200"/>
                    <a:pt x="1005617" y="104120"/>
                    <a:pt x="1012391" y="97348"/>
                  </a:cubicBezTo>
                  <a:cubicBezTo>
                    <a:pt x="1022860" y="86882"/>
                    <a:pt x="1030558" y="86882"/>
                    <a:pt x="1041026" y="97040"/>
                  </a:cubicBezTo>
                  <a:cubicBezTo>
                    <a:pt x="1054882" y="110893"/>
                    <a:pt x="1068738" y="124745"/>
                    <a:pt x="1082594" y="138598"/>
                  </a:cubicBezTo>
                  <a:cubicBezTo>
                    <a:pt x="1092754" y="149064"/>
                    <a:pt x="1092754" y="156452"/>
                    <a:pt x="1082286" y="167226"/>
                  </a:cubicBezTo>
                  <a:cubicBezTo>
                    <a:pt x="1075512" y="174306"/>
                    <a:pt x="1068738" y="181079"/>
                    <a:pt x="1060424" y="189082"/>
                  </a:cubicBezTo>
                  <a:cubicBezTo>
                    <a:pt x="1074588" y="191237"/>
                    <a:pt x="1085673" y="193084"/>
                    <a:pt x="1097065" y="194623"/>
                  </a:cubicBezTo>
                  <a:cubicBezTo>
                    <a:pt x="1119234" y="198009"/>
                    <a:pt x="1141403" y="200472"/>
                    <a:pt x="1162957" y="204782"/>
                  </a:cubicBezTo>
                  <a:cubicBezTo>
                    <a:pt x="1169115" y="206013"/>
                    <a:pt x="1176812" y="211554"/>
                    <a:pt x="1178660" y="216787"/>
                  </a:cubicBezTo>
                  <a:cubicBezTo>
                    <a:pt x="1180507" y="221405"/>
                    <a:pt x="1175581" y="229101"/>
                    <a:pt x="1172502" y="234950"/>
                  </a:cubicBezTo>
                  <a:cubicBezTo>
                    <a:pt x="1170962" y="238336"/>
                    <a:pt x="1167267" y="240491"/>
                    <a:pt x="1164496" y="243261"/>
                  </a:cubicBezTo>
                  <a:cubicBezTo>
                    <a:pt x="1128779" y="278662"/>
                    <a:pt x="1093370" y="314371"/>
                    <a:pt x="1057653" y="349772"/>
                  </a:cubicBezTo>
                  <a:cubicBezTo>
                    <a:pt x="1059501" y="353773"/>
                    <a:pt x="1061040" y="357467"/>
                    <a:pt x="1062888" y="360853"/>
                  </a:cubicBezTo>
                  <a:cubicBezTo>
                    <a:pt x="1125392" y="485218"/>
                    <a:pt x="1143867" y="615740"/>
                    <a:pt x="1107842" y="749955"/>
                  </a:cubicBezTo>
                  <a:cubicBezTo>
                    <a:pt x="1048108" y="974366"/>
                    <a:pt x="902161" y="1113199"/>
                    <a:pt x="676159" y="1167378"/>
                  </a:cubicBezTo>
                  <a:cubicBezTo>
                    <a:pt x="653066" y="1172919"/>
                    <a:pt x="629358" y="1175073"/>
                    <a:pt x="605957" y="1178767"/>
                  </a:cubicBezTo>
                  <a:cubicBezTo>
                    <a:pt x="576706" y="1178767"/>
                    <a:pt x="547455" y="1178767"/>
                    <a:pt x="518204" y="1178767"/>
                  </a:cubicBezTo>
                  <a:cubicBezTo>
                    <a:pt x="491108" y="1174150"/>
                    <a:pt x="463705" y="1170764"/>
                    <a:pt x="436609" y="1164915"/>
                  </a:cubicBezTo>
                  <a:cubicBezTo>
                    <a:pt x="221076" y="1119048"/>
                    <a:pt x="46802" y="937426"/>
                    <a:pt x="8313" y="719172"/>
                  </a:cubicBezTo>
                  <a:cubicBezTo>
                    <a:pt x="5542" y="699778"/>
                    <a:pt x="3079" y="680077"/>
                    <a:pt x="0" y="660376"/>
                  </a:cubicBezTo>
                  <a:close/>
                  <a:moveTo>
                    <a:pt x="824877" y="283279"/>
                  </a:moveTo>
                  <a:cubicBezTo>
                    <a:pt x="824569" y="279278"/>
                    <a:pt x="824569" y="276815"/>
                    <a:pt x="824261" y="274352"/>
                  </a:cubicBezTo>
                  <a:cubicBezTo>
                    <a:pt x="818411" y="235257"/>
                    <a:pt x="812253" y="196162"/>
                    <a:pt x="807019" y="157068"/>
                  </a:cubicBezTo>
                  <a:cubicBezTo>
                    <a:pt x="806095" y="148756"/>
                    <a:pt x="803632" y="144446"/>
                    <a:pt x="795934" y="140752"/>
                  </a:cubicBezTo>
                  <a:cubicBezTo>
                    <a:pt x="686628" y="88421"/>
                    <a:pt x="572703" y="73645"/>
                    <a:pt x="453852" y="97964"/>
                  </a:cubicBezTo>
                  <a:cubicBezTo>
                    <a:pt x="161958" y="157376"/>
                    <a:pt x="-24940" y="453511"/>
                    <a:pt x="47417" y="742567"/>
                  </a:cubicBezTo>
                  <a:cubicBezTo>
                    <a:pt x="113001" y="1004534"/>
                    <a:pt x="359941" y="1175381"/>
                    <a:pt x="626894" y="1142443"/>
                  </a:cubicBezTo>
                  <a:cubicBezTo>
                    <a:pt x="765144" y="1125204"/>
                    <a:pt x="880300" y="1063330"/>
                    <a:pt x="969285" y="956204"/>
                  </a:cubicBezTo>
                  <a:cubicBezTo>
                    <a:pt x="1068738" y="836456"/>
                    <a:pt x="1107226" y="697931"/>
                    <a:pt x="1087828" y="543707"/>
                  </a:cubicBezTo>
                  <a:cubicBezTo>
                    <a:pt x="1080746" y="487065"/>
                    <a:pt x="1063504" y="432887"/>
                    <a:pt x="1037639" y="381786"/>
                  </a:cubicBezTo>
                  <a:cubicBezTo>
                    <a:pt x="1035792" y="378092"/>
                    <a:pt x="1031481" y="373783"/>
                    <a:pt x="1027786" y="373167"/>
                  </a:cubicBezTo>
                  <a:cubicBezTo>
                    <a:pt x="1002538" y="368857"/>
                    <a:pt x="976982" y="365471"/>
                    <a:pt x="951426" y="361777"/>
                  </a:cubicBezTo>
                  <a:cubicBezTo>
                    <a:pt x="933568" y="359314"/>
                    <a:pt x="915709" y="356544"/>
                    <a:pt x="896311" y="353773"/>
                  </a:cubicBezTo>
                  <a:cubicBezTo>
                    <a:pt x="1047185" y="546169"/>
                    <a:pt x="999459" y="812445"/>
                    <a:pt x="827648" y="948816"/>
                  </a:cubicBezTo>
                  <a:cubicBezTo>
                    <a:pt x="661380" y="1080876"/>
                    <a:pt x="424293" y="1071641"/>
                    <a:pt x="270648" y="926652"/>
                  </a:cubicBezTo>
                  <a:cubicBezTo>
                    <a:pt x="115464" y="780123"/>
                    <a:pt x="92064" y="544938"/>
                    <a:pt x="216149" y="370704"/>
                  </a:cubicBezTo>
                  <a:cubicBezTo>
                    <a:pt x="277114" y="285126"/>
                    <a:pt x="359325" y="229101"/>
                    <a:pt x="461549" y="204782"/>
                  </a:cubicBezTo>
                  <a:cubicBezTo>
                    <a:pt x="594256" y="173691"/>
                    <a:pt x="714955" y="201704"/>
                    <a:pt x="824877" y="283279"/>
                  </a:cubicBezTo>
                  <a:close/>
                  <a:moveTo>
                    <a:pt x="799937" y="306367"/>
                  </a:moveTo>
                  <a:cubicBezTo>
                    <a:pt x="661996" y="194316"/>
                    <a:pt x="432298" y="190006"/>
                    <a:pt x="281733" y="342383"/>
                  </a:cubicBezTo>
                  <a:cubicBezTo>
                    <a:pt x="132091" y="494145"/>
                    <a:pt x="132091" y="737642"/>
                    <a:pt x="281733" y="891866"/>
                  </a:cubicBezTo>
                  <a:cubicBezTo>
                    <a:pt x="427372" y="1041781"/>
                    <a:pt x="673080" y="1048246"/>
                    <a:pt x="825801" y="907874"/>
                  </a:cubicBezTo>
                  <a:cubicBezTo>
                    <a:pt x="985911" y="760114"/>
                    <a:pt x="990222" y="525237"/>
                    <a:pt x="872910" y="379016"/>
                  </a:cubicBezTo>
                  <a:cubicBezTo>
                    <a:pt x="848278" y="403950"/>
                    <a:pt x="823338" y="428885"/>
                    <a:pt x="798397" y="453819"/>
                  </a:cubicBezTo>
                  <a:cubicBezTo>
                    <a:pt x="896003" y="595731"/>
                    <a:pt x="841196" y="769964"/>
                    <a:pt x="729119" y="849078"/>
                  </a:cubicBezTo>
                  <a:cubicBezTo>
                    <a:pt x="614270" y="930038"/>
                    <a:pt x="457855" y="917109"/>
                    <a:pt x="359017" y="817063"/>
                  </a:cubicBezTo>
                  <a:cubicBezTo>
                    <a:pt x="260795" y="717325"/>
                    <a:pt x="249711" y="560638"/>
                    <a:pt x="331921" y="447663"/>
                  </a:cubicBezTo>
                  <a:cubicBezTo>
                    <a:pt x="414132" y="334380"/>
                    <a:pt x="586867" y="286050"/>
                    <a:pt x="725424" y="381171"/>
                  </a:cubicBezTo>
                  <a:cubicBezTo>
                    <a:pt x="750364" y="356236"/>
                    <a:pt x="774997" y="331302"/>
                    <a:pt x="799937" y="306367"/>
                  </a:cubicBezTo>
                  <a:close/>
                  <a:moveTo>
                    <a:pt x="702947" y="406413"/>
                  </a:moveTo>
                  <a:cubicBezTo>
                    <a:pt x="599799" y="333456"/>
                    <a:pt x="448310" y="355620"/>
                    <a:pt x="367638" y="454435"/>
                  </a:cubicBezTo>
                  <a:cubicBezTo>
                    <a:pt x="281117" y="560022"/>
                    <a:pt x="290970" y="710860"/>
                    <a:pt x="390423" y="803210"/>
                  </a:cubicBezTo>
                  <a:cubicBezTo>
                    <a:pt x="487721" y="893406"/>
                    <a:pt x="639826" y="892790"/>
                    <a:pt x="736508" y="800748"/>
                  </a:cubicBezTo>
                  <a:cubicBezTo>
                    <a:pt x="835038" y="707166"/>
                    <a:pt x="835654" y="564639"/>
                    <a:pt x="772225" y="476907"/>
                  </a:cubicBezTo>
                  <a:cubicBezTo>
                    <a:pt x="747593" y="501533"/>
                    <a:pt x="723269" y="525852"/>
                    <a:pt x="699252" y="550479"/>
                  </a:cubicBezTo>
                  <a:cubicBezTo>
                    <a:pt x="697405" y="552326"/>
                    <a:pt x="697713" y="558175"/>
                    <a:pt x="698944" y="561561"/>
                  </a:cubicBezTo>
                  <a:cubicBezTo>
                    <a:pt x="708489" y="586496"/>
                    <a:pt x="712184" y="611738"/>
                    <a:pt x="708181" y="638212"/>
                  </a:cubicBezTo>
                  <a:cubicBezTo>
                    <a:pt x="698636" y="703164"/>
                    <a:pt x="649371" y="753341"/>
                    <a:pt x="584711" y="763808"/>
                  </a:cubicBezTo>
                  <a:cubicBezTo>
                    <a:pt x="520359" y="774274"/>
                    <a:pt x="456623" y="740412"/>
                    <a:pt x="427988" y="681000"/>
                  </a:cubicBezTo>
                  <a:cubicBezTo>
                    <a:pt x="399968" y="622512"/>
                    <a:pt x="413208" y="551710"/>
                    <a:pt x="462165" y="508306"/>
                  </a:cubicBezTo>
                  <a:cubicBezTo>
                    <a:pt x="507427" y="468287"/>
                    <a:pt x="559463" y="459360"/>
                    <a:pt x="616733" y="479985"/>
                  </a:cubicBezTo>
                  <a:cubicBezTo>
                    <a:pt x="620428" y="481216"/>
                    <a:pt x="626586" y="482140"/>
                    <a:pt x="628742" y="479985"/>
                  </a:cubicBezTo>
                  <a:cubicBezTo>
                    <a:pt x="653682" y="455974"/>
                    <a:pt x="678007" y="431347"/>
                    <a:pt x="702947" y="406413"/>
                  </a:cubicBezTo>
                  <a:close/>
                  <a:moveTo>
                    <a:pt x="600415" y="509845"/>
                  </a:moveTo>
                  <a:cubicBezTo>
                    <a:pt x="559771" y="489220"/>
                    <a:pt x="499422" y="507690"/>
                    <a:pt x="469555" y="548940"/>
                  </a:cubicBezTo>
                  <a:cubicBezTo>
                    <a:pt x="435993" y="595115"/>
                    <a:pt x="441228" y="658221"/>
                    <a:pt x="481563" y="698547"/>
                  </a:cubicBezTo>
                  <a:cubicBezTo>
                    <a:pt x="521591" y="738258"/>
                    <a:pt x="584403" y="743183"/>
                    <a:pt x="630281" y="709937"/>
                  </a:cubicBezTo>
                  <a:cubicBezTo>
                    <a:pt x="671541" y="680077"/>
                    <a:pt x="690323" y="619742"/>
                    <a:pt x="669693" y="579415"/>
                  </a:cubicBezTo>
                  <a:cubicBezTo>
                    <a:pt x="653682" y="595423"/>
                    <a:pt x="637979" y="611122"/>
                    <a:pt x="622276" y="626822"/>
                  </a:cubicBezTo>
                  <a:cubicBezTo>
                    <a:pt x="608728" y="640366"/>
                    <a:pt x="592409" y="645600"/>
                    <a:pt x="573935" y="640982"/>
                  </a:cubicBezTo>
                  <a:cubicBezTo>
                    <a:pt x="536986" y="631747"/>
                    <a:pt x="524362" y="586803"/>
                    <a:pt x="551150" y="558791"/>
                  </a:cubicBezTo>
                  <a:cubicBezTo>
                    <a:pt x="566853" y="541860"/>
                    <a:pt x="583480" y="526160"/>
                    <a:pt x="600415" y="509845"/>
                  </a:cubicBezTo>
                  <a:close/>
                  <a:moveTo>
                    <a:pt x="1026555" y="129363"/>
                  </a:moveTo>
                  <a:cubicBezTo>
                    <a:pt x="1024092" y="131517"/>
                    <a:pt x="1021628" y="133672"/>
                    <a:pt x="1019165" y="136135"/>
                  </a:cubicBezTo>
                  <a:cubicBezTo>
                    <a:pt x="872295" y="282972"/>
                    <a:pt x="725424" y="429808"/>
                    <a:pt x="578553" y="576645"/>
                  </a:cubicBezTo>
                  <a:cubicBezTo>
                    <a:pt x="576398" y="578800"/>
                    <a:pt x="573935" y="580955"/>
                    <a:pt x="572395" y="583417"/>
                  </a:cubicBezTo>
                  <a:cubicBezTo>
                    <a:pt x="567777" y="590805"/>
                    <a:pt x="567777" y="598193"/>
                    <a:pt x="573935" y="604658"/>
                  </a:cubicBezTo>
                  <a:cubicBezTo>
                    <a:pt x="580401" y="611430"/>
                    <a:pt x="588098" y="612046"/>
                    <a:pt x="595796" y="607120"/>
                  </a:cubicBezTo>
                  <a:cubicBezTo>
                    <a:pt x="598875" y="604966"/>
                    <a:pt x="601646" y="602195"/>
                    <a:pt x="604417" y="599425"/>
                  </a:cubicBezTo>
                  <a:cubicBezTo>
                    <a:pt x="750364" y="453511"/>
                    <a:pt x="896619" y="307290"/>
                    <a:pt x="1042566" y="161377"/>
                  </a:cubicBezTo>
                  <a:cubicBezTo>
                    <a:pt x="1045337" y="158607"/>
                    <a:pt x="1047800" y="155836"/>
                    <a:pt x="1050571" y="152758"/>
                  </a:cubicBezTo>
                  <a:cubicBezTo>
                    <a:pt x="1042258" y="144754"/>
                    <a:pt x="1034560" y="137366"/>
                    <a:pt x="1026555" y="129363"/>
                  </a:cubicBezTo>
                  <a:close/>
                  <a:moveTo>
                    <a:pt x="924946" y="324221"/>
                  </a:moveTo>
                  <a:cubicBezTo>
                    <a:pt x="927409" y="325145"/>
                    <a:pt x="928641" y="326068"/>
                    <a:pt x="929873" y="326068"/>
                  </a:cubicBezTo>
                  <a:cubicBezTo>
                    <a:pt x="956968" y="330070"/>
                    <a:pt x="983756" y="333456"/>
                    <a:pt x="1010544" y="338382"/>
                  </a:cubicBezTo>
                  <a:cubicBezTo>
                    <a:pt x="1019781" y="339921"/>
                    <a:pt x="1025323" y="337458"/>
                    <a:pt x="1031481" y="331302"/>
                  </a:cubicBezTo>
                  <a:cubicBezTo>
                    <a:pt x="1061040" y="301134"/>
                    <a:pt x="1091215" y="271582"/>
                    <a:pt x="1121082" y="241414"/>
                  </a:cubicBezTo>
                  <a:cubicBezTo>
                    <a:pt x="1123545" y="238951"/>
                    <a:pt x="1126008" y="235873"/>
                    <a:pt x="1129395" y="232179"/>
                  </a:cubicBezTo>
                  <a:cubicBezTo>
                    <a:pt x="1097989" y="227254"/>
                    <a:pt x="1068122" y="222636"/>
                    <a:pt x="1037947" y="218327"/>
                  </a:cubicBezTo>
                  <a:cubicBezTo>
                    <a:pt x="1034868" y="218019"/>
                    <a:pt x="1030558" y="218634"/>
                    <a:pt x="1028710" y="220789"/>
                  </a:cubicBezTo>
                  <a:cubicBezTo>
                    <a:pt x="994225" y="254959"/>
                    <a:pt x="960047" y="289128"/>
                    <a:pt x="924946" y="324221"/>
                  </a:cubicBezTo>
                  <a:close/>
                  <a:moveTo>
                    <a:pt x="947115" y="49942"/>
                  </a:moveTo>
                  <a:cubicBezTo>
                    <a:pt x="942805" y="53943"/>
                    <a:pt x="940034" y="56406"/>
                    <a:pt x="937262" y="59177"/>
                  </a:cubicBezTo>
                  <a:cubicBezTo>
                    <a:pt x="912322" y="84111"/>
                    <a:pt x="888306" y="110277"/>
                    <a:pt x="861826" y="133672"/>
                  </a:cubicBezTo>
                  <a:cubicBezTo>
                    <a:pt x="844275" y="149372"/>
                    <a:pt x="837193" y="164764"/>
                    <a:pt x="843351" y="188159"/>
                  </a:cubicBezTo>
                  <a:cubicBezTo>
                    <a:pt x="848894" y="209399"/>
                    <a:pt x="850433" y="231563"/>
                    <a:pt x="853820" y="253420"/>
                  </a:cubicBezTo>
                  <a:cubicBezTo>
                    <a:pt x="855668" y="252804"/>
                    <a:pt x="856591" y="252804"/>
                    <a:pt x="857207" y="252188"/>
                  </a:cubicBezTo>
                  <a:cubicBezTo>
                    <a:pt x="890769" y="218942"/>
                    <a:pt x="924023" y="185388"/>
                    <a:pt x="957276" y="151834"/>
                  </a:cubicBezTo>
                  <a:cubicBezTo>
                    <a:pt x="959432" y="149680"/>
                    <a:pt x="961279" y="145062"/>
                    <a:pt x="960663" y="141984"/>
                  </a:cubicBezTo>
                  <a:cubicBezTo>
                    <a:pt x="956660" y="111816"/>
                    <a:pt x="951734" y="81956"/>
                    <a:pt x="947115" y="49942"/>
                  </a:cubicBezTo>
                  <a:close/>
                </a:path>
              </a:pathLst>
            </a:custGeom>
            <a:grpFill/>
            <a:ln w="3074" cap="flat">
              <a:noFill/>
              <a:prstDash val="solid"/>
              <a:miter/>
            </a:ln>
          </p:spPr>
          <p:txBody>
            <a:bodyPr rtlCol="0" anchor="ctr"/>
            <a:lstStyle/>
            <a:p>
              <a:endParaRPr lang="en-US" dirty="0"/>
            </a:p>
          </p:txBody>
        </p:sp>
      </p:grpSp>
      <p:grpSp>
        <p:nvGrpSpPr>
          <p:cNvPr id="72" name="Group 71">
            <a:extLst>
              <a:ext uri="{FF2B5EF4-FFF2-40B4-BE49-F238E27FC236}">
                <a16:creationId xmlns:a16="http://schemas.microsoft.com/office/drawing/2014/main" id="{C080760B-C6C7-BD73-49C8-4936950C71E9}"/>
              </a:ext>
            </a:extLst>
          </p:cNvPr>
          <p:cNvGrpSpPr/>
          <p:nvPr/>
        </p:nvGrpSpPr>
        <p:grpSpPr>
          <a:xfrm>
            <a:off x="6012956" y="7149778"/>
            <a:ext cx="665621" cy="593343"/>
            <a:chOff x="4422991" y="1951890"/>
            <a:chExt cx="1086135" cy="968195"/>
          </a:xfrm>
          <a:solidFill>
            <a:srgbClr val="0C2D45"/>
          </a:solidFill>
        </p:grpSpPr>
        <p:sp>
          <p:nvSpPr>
            <p:cNvPr id="73" name="Freeform 72">
              <a:extLst>
                <a:ext uri="{FF2B5EF4-FFF2-40B4-BE49-F238E27FC236}">
                  <a16:creationId xmlns:a16="http://schemas.microsoft.com/office/drawing/2014/main" id="{5F38E3B1-0A9E-F800-DECD-820D407FA9E9}"/>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endParaRPr lang="en-US" dirty="0"/>
            </a:p>
          </p:txBody>
        </p:sp>
        <p:grpSp>
          <p:nvGrpSpPr>
            <p:cNvPr id="74" name="Graphic 3">
              <a:extLst>
                <a:ext uri="{FF2B5EF4-FFF2-40B4-BE49-F238E27FC236}">
                  <a16:creationId xmlns:a16="http://schemas.microsoft.com/office/drawing/2014/main" id="{5B00F124-CE44-C9E6-0173-A0C8298FE7D5}"/>
                </a:ext>
              </a:extLst>
            </p:cNvPr>
            <p:cNvGrpSpPr/>
            <p:nvPr/>
          </p:nvGrpSpPr>
          <p:grpSpPr>
            <a:xfrm>
              <a:off x="4738409" y="2001259"/>
              <a:ext cx="466270" cy="416899"/>
              <a:chOff x="4738409" y="2001259"/>
              <a:chExt cx="466270" cy="416899"/>
            </a:xfrm>
            <a:grpFill/>
          </p:grpSpPr>
          <p:sp>
            <p:nvSpPr>
              <p:cNvPr id="75" name="Freeform 74">
                <a:extLst>
                  <a:ext uri="{FF2B5EF4-FFF2-40B4-BE49-F238E27FC236}">
                    <a16:creationId xmlns:a16="http://schemas.microsoft.com/office/drawing/2014/main" id="{DA105280-BB2F-4D2F-56A2-3E44F9999873}"/>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7ABB57"/>
              </a:solidFill>
              <a:ln w="27426" cap="flat">
                <a:noFill/>
                <a:prstDash val="solid"/>
                <a:miter/>
              </a:ln>
            </p:spPr>
            <p:txBody>
              <a:bodyPr rtlCol="0" anchor="ctr"/>
              <a:lstStyle/>
              <a:p>
                <a:endParaRPr lang="en-US" dirty="0"/>
              </a:p>
            </p:txBody>
          </p:sp>
          <p:sp>
            <p:nvSpPr>
              <p:cNvPr id="76" name="Freeform 75">
                <a:extLst>
                  <a:ext uri="{FF2B5EF4-FFF2-40B4-BE49-F238E27FC236}">
                    <a16:creationId xmlns:a16="http://schemas.microsoft.com/office/drawing/2014/main" id="{85C02772-CECA-C78D-2489-F763CFD3BFEB}"/>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7ABB57"/>
              </a:solidFill>
              <a:ln w="27426" cap="flat">
                <a:noFill/>
                <a:prstDash val="solid"/>
                <a:miter/>
              </a:ln>
            </p:spPr>
            <p:txBody>
              <a:bodyPr rtlCol="0" anchor="ctr"/>
              <a:lstStyle/>
              <a:p>
                <a:endParaRPr lang="en-US" dirty="0"/>
              </a:p>
            </p:txBody>
          </p:sp>
          <p:sp>
            <p:nvSpPr>
              <p:cNvPr id="77" name="Freeform 76">
                <a:extLst>
                  <a:ext uri="{FF2B5EF4-FFF2-40B4-BE49-F238E27FC236}">
                    <a16:creationId xmlns:a16="http://schemas.microsoft.com/office/drawing/2014/main" id="{47DBA814-CF8D-D226-77AC-CE514E988C32}"/>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7ABB57"/>
              </a:solidFill>
              <a:ln w="27426" cap="flat">
                <a:noFill/>
                <a:prstDash val="solid"/>
                <a:miter/>
              </a:ln>
            </p:spPr>
            <p:txBody>
              <a:bodyPr rtlCol="0" anchor="ctr"/>
              <a:lstStyle/>
              <a:p>
                <a:endParaRPr lang="en-US" dirty="0"/>
              </a:p>
            </p:txBody>
          </p:sp>
        </p:grpSp>
      </p:grpSp>
      <p:pic>
        <p:nvPicPr>
          <p:cNvPr id="80" name="Picture 79">
            <a:extLst>
              <a:ext uri="{FF2B5EF4-FFF2-40B4-BE49-F238E27FC236}">
                <a16:creationId xmlns:a16="http://schemas.microsoft.com/office/drawing/2014/main" id="{FE84F2C2-41F0-9D91-C145-706A43EBB04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61"/>
          <a:stretch/>
        </p:blipFill>
        <p:spPr>
          <a:xfrm>
            <a:off x="26017" y="1639973"/>
            <a:ext cx="7559675" cy="4818791"/>
          </a:xfrm>
          <a:prstGeom prst="rect">
            <a:avLst/>
          </a:prstGeom>
        </p:spPr>
      </p:pic>
      <p:sp>
        <p:nvSpPr>
          <p:cNvPr id="81" name="Text Placeholder 8">
            <a:extLst>
              <a:ext uri="{FF2B5EF4-FFF2-40B4-BE49-F238E27FC236}">
                <a16:creationId xmlns:a16="http://schemas.microsoft.com/office/drawing/2014/main" id="{E4696356-EF6A-D629-AC49-F307EC8D0E54}"/>
              </a:ext>
            </a:extLst>
          </p:cNvPr>
          <p:cNvSpPr txBox="1">
            <a:spLocks/>
          </p:cNvSpPr>
          <p:nvPr/>
        </p:nvSpPr>
        <p:spPr>
          <a:xfrm>
            <a:off x="177427" y="4459333"/>
            <a:ext cx="2653227" cy="1180238"/>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7000" b="1" dirty="0">
                <a:solidFill>
                  <a:schemeClr val="bg1"/>
                </a:solidFill>
              </a:rPr>
              <a:t>01</a:t>
            </a:r>
          </a:p>
        </p:txBody>
      </p:sp>
      <p:sp>
        <p:nvSpPr>
          <p:cNvPr id="111" name="Slide Number Placeholder 4">
            <a:extLst>
              <a:ext uri="{FF2B5EF4-FFF2-40B4-BE49-F238E27FC236}">
                <a16:creationId xmlns:a16="http://schemas.microsoft.com/office/drawing/2014/main" id="{BA66D245-822D-1658-D451-2A2B1FC130C6}"/>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4</a:t>
            </a:fld>
            <a:endParaRPr lang="en-US" dirty="0"/>
          </a:p>
        </p:txBody>
      </p:sp>
      <p:grpSp>
        <p:nvGrpSpPr>
          <p:cNvPr id="112" name="Group 111">
            <a:extLst>
              <a:ext uri="{FF2B5EF4-FFF2-40B4-BE49-F238E27FC236}">
                <a16:creationId xmlns:a16="http://schemas.microsoft.com/office/drawing/2014/main" id="{E336D6B9-C298-D032-08E9-471B7EB5AE50}"/>
              </a:ext>
            </a:extLst>
          </p:cNvPr>
          <p:cNvGrpSpPr/>
          <p:nvPr/>
        </p:nvGrpSpPr>
        <p:grpSpPr>
          <a:xfrm>
            <a:off x="5110656" y="3337306"/>
            <a:ext cx="3524644" cy="3612528"/>
            <a:chOff x="3177766" y="6791136"/>
            <a:chExt cx="1361636" cy="1395587"/>
          </a:xfrm>
          <a:solidFill>
            <a:schemeClr val="bg1">
              <a:alpha val="29000"/>
            </a:schemeClr>
          </a:solidFill>
        </p:grpSpPr>
        <p:sp>
          <p:nvSpPr>
            <p:cNvPr id="113" name="Freeform 112">
              <a:extLst>
                <a:ext uri="{FF2B5EF4-FFF2-40B4-BE49-F238E27FC236}">
                  <a16:creationId xmlns:a16="http://schemas.microsoft.com/office/drawing/2014/main" id="{CA7C8337-43D5-261F-0C48-9633F6C0AC21}"/>
                </a:ext>
              </a:extLst>
            </p:cNvPr>
            <p:cNvSpPr/>
            <p:nvPr userDrawn="1"/>
          </p:nvSpPr>
          <p:spPr>
            <a:xfrm>
              <a:off x="3177766" y="6950168"/>
              <a:ext cx="262281" cy="1196190"/>
            </a:xfrm>
            <a:custGeom>
              <a:avLst/>
              <a:gdLst>
                <a:gd name="connsiteX0" fmla="*/ 238715 w 262281"/>
                <a:gd name="connsiteY0" fmla="*/ 292709 h 1196190"/>
                <a:gd name="connsiteX1" fmla="*/ 238715 w 262281"/>
                <a:gd name="connsiteY1" fmla="*/ 145402 h 1196190"/>
                <a:gd name="connsiteX2" fmla="*/ 109101 w 262281"/>
                <a:gd name="connsiteY2" fmla="*/ 59 h 1196190"/>
                <a:gd name="connsiteX3" fmla="*/ 71788 w 262281"/>
                <a:gd name="connsiteY3" fmla="*/ 98264 h 1196190"/>
                <a:gd name="connsiteX4" fmla="*/ 81608 w 262281"/>
                <a:gd name="connsiteY4" fmla="*/ 367344 h 1196190"/>
                <a:gd name="connsiteX5" fmla="*/ 18764 w 262281"/>
                <a:gd name="connsiteY5" fmla="*/ 628568 h 1196190"/>
                <a:gd name="connsiteX6" fmla="*/ 48222 w 262281"/>
                <a:gd name="connsiteY6" fmla="*/ 999781 h 1196190"/>
                <a:gd name="connsiteX7" fmla="*/ 262281 w 262281"/>
                <a:gd name="connsiteY7" fmla="*/ 1196190 h 1196190"/>
                <a:gd name="connsiteX8" fmla="*/ 199438 w 262281"/>
                <a:gd name="connsiteY8" fmla="*/ 679634 h 1196190"/>
                <a:gd name="connsiteX9" fmla="*/ 238715 w 262281"/>
                <a:gd name="connsiteY9" fmla="*/ 292709 h 119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281" h="1196190">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grpFill/>
            <a:ln w="19616" cap="flat">
              <a:noFill/>
              <a:prstDash val="solid"/>
              <a:miter/>
            </a:ln>
          </p:spPr>
          <p:txBody>
            <a:bodyPr rtlCol="0" anchor="ctr"/>
            <a:lstStyle/>
            <a:p>
              <a:endParaRPr lang="en-US" dirty="0"/>
            </a:p>
          </p:txBody>
        </p:sp>
        <p:sp>
          <p:nvSpPr>
            <p:cNvPr id="114" name="Freeform 113">
              <a:extLst>
                <a:ext uri="{FF2B5EF4-FFF2-40B4-BE49-F238E27FC236}">
                  <a16:creationId xmlns:a16="http://schemas.microsoft.com/office/drawing/2014/main" id="{1AC944D7-CF43-690C-BC95-F43DB9442ECB}"/>
                </a:ext>
              </a:extLst>
            </p:cNvPr>
            <p:cNvSpPr/>
            <p:nvPr userDrawn="1"/>
          </p:nvSpPr>
          <p:spPr>
            <a:xfrm>
              <a:off x="3471181" y="7651529"/>
              <a:ext cx="1017410" cy="535194"/>
            </a:xfrm>
            <a:custGeom>
              <a:avLst/>
              <a:gdLst>
                <a:gd name="connsiteX0" fmla="*/ 986139 w 1017410"/>
                <a:gd name="connsiteY0" fmla="*/ 1843 h 535194"/>
                <a:gd name="connsiteX1" fmla="*/ 811356 w 1017410"/>
                <a:gd name="connsiteY1" fmla="*/ 47017 h 535194"/>
                <a:gd name="connsiteX2" fmla="*/ 249696 w 1017410"/>
                <a:gd name="connsiteY2" fmla="*/ 225749 h 535194"/>
                <a:gd name="connsiteX3" fmla="*/ 279154 w 1017410"/>
                <a:gd name="connsiteY3" fmla="*/ 184503 h 535194"/>
                <a:gd name="connsiteX4" fmla="*/ 235949 w 1017410"/>
                <a:gd name="connsiteY4" fmla="*/ 39160 h 535194"/>
                <a:gd name="connsiteX5" fmla="*/ 98480 w 1017410"/>
                <a:gd name="connsiteY5" fmla="*/ 102011 h 535194"/>
                <a:gd name="connsiteX6" fmla="*/ 104372 w 1017410"/>
                <a:gd name="connsiteY6" fmla="*/ 215929 h 535194"/>
                <a:gd name="connsiteX7" fmla="*/ 19926 w 1017410"/>
                <a:gd name="connsiteY7" fmla="*/ 48981 h 535194"/>
                <a:gd name="connsiteX8" fmla="*/ 10107 w 1017410"/>
                <a:gd name="connsiteY8" fmla="*/ 512506 h 535194"/>
                <a:gd name="connsiteX9" fmla="*/ 416623 w 1017410"/>
                <a:gd name="connsiteY9" fmla="*/ 471260 h 535194"/>
                <a:gd name="connsiteX10" fmla="*/ 660140 w 1017410"/>
                <a:gd name="connsiteY10" fmla="*/ 320025 h 535194"/>
                <a:gd name="connsiteX11" fmla="*/ 954717 w 1017410"/>
                <a:gd name="connsiteY11" fmla="*/ 103975 h 535194"/>
                <a:gd name="connsiteX12" fmla="*/ 990067 w 1017410"/>
                <a:gd name="connsiteY12" fmla="*/ 74514 h 535194"/>
                <a:gd name="connsiteX13" fmla="*/ 1011669 w 1017410"/>
                <a:gd name="connsiteY13" fmla="*/ 13627 h 535194"/>
                <a:gd name="connsiteX14" fmla="*/ 986139 w 1017410"/>
                <a:gd name="connsiteY14" fmla="*/ 1843 h 53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7410" h="535194">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grpFill/>
            <a:ln w="19616" cap="flat">
              <a:noFill/>
              <a:prstDash val="solid"/>
              <a:miter/>
            </a:ln>
          </p:spPr>
          <p:txBody>
            <a:bodyPr rtlCol="0" anchor="ctr"/>
            <a:lstStyle/>
            <a:p>
              <a:endParaRPr lang="en-US" dirty="0"/>
            </a:p>
          </p:txBody>
        </p:sp>
        <p:sp>
          <p:nvSpPr>
            <p:cNvPr id="115" name="Freeform 114">
              <a:extLst>
                <a:ext uri="{FF2B5EF4-FFF2-40B4-BE49-F238E27FC236}">
                  <a16:creationId xmlns:a16="http://schemas.microsoft.com/office/drawing/2014/main" id="{876E2931-38E0-BC39-C1F1-6285A1C73498}"/>
                </a:ext>
              </a:extLst>
            </p:cNvPr>
            <p:cNvSpPr/>
            <p:nvPr userDrawn="1"/>
          </p:nvSpPr>
          <p:spPr>
            <a:xfrm>
              <a:off x="3438083" y="6791136"/>
              <a:ext cx="1101319" cy="889408"/>
            </a:xfrm>
            <a:custGeom>
              <a:avLst/>
              <a:gdLst>
                <a:gd name="connsiteX0" fmla="*/ 1089935 w 1101319"/>
                <a:gd name="connsiteY0" fmla="*/ 491023 h 889408"/>
                <a:gd name="connsiteX1" fmla="*/ 1007454 w 1101319"/>
                <a:gd name="connsiteY1" fmla="*/ 469418 h 889408"/>
                <a:gd name="connsiteX2" fmla="*/ 930864 w 1101319"/>
                <a:gd name="connsiteY2" fmla="*/ 516556 h 889408"/>
                <a:gd name="connsiteX3" fmla="*/ 714840 w 1101319"/>
                <a:gd name="connsiteY3" fmla="*/ 695288 h 889408"/>
                <a:gd name="connsiteX4" fmla="*/ 636287 w 1101319"/>
                <a:gd name="connsiteY4" fmla="*/ 750282 h 889408"/>
                <a:gd name="connsiteX5" fmla="*/ 604865 w 1101319"/>
                <a:gd name="connsiteY5" fmla="*/ 669755 h 889408"/>
                <a:gd name="connsiteX6" fmla="*/ 738407 w 1101319"/>
                <a:gd name="connsiteY6" fmla="*/ 524412 h 889408"/>
                <a:gd name="connsiteX7" fmla="*/ 989779 w 1101319"/>
                <a:gd name="connsiteY7" fmla="*/ 235691 h 889408"/>
                <a:gd name="connsiteX8" fmla="*/ 1021200 w 1101319"/>
                <a:gd name="connsiteY8" fmla="*/ 133558 h 889408"/>
                <a:gd name="connsiteX9" fmla="*/ 991743 w 1101319"/>
                <a:gd name="connsiteY9" fmla="*/ 86420 h 889408"/>
                <a:gd name="connsiteX10" fmla="*/ 883731 w 1101319"/>
                <a:gd name="connsiteY10" fmla="*/ 111953 h 889408"/>
                <a:gd name="connsiteX11" fmla="*/ 488998 w 1101319"/>
                <a:gd name="connsiteY11" fmla="*/ 547981 h 889408"/>
                <a:gd name="connsiteX12" fmla="*/ 426155 w 1101319"/>
                <a:gd name="connsiteY12" fmla="*/ 563694 h 889408"/>
                <a:gd name="connsiteX13" fmla="*/ 430083 w 1101319"/>
                <a:gd name="connsiteY13" fmla="*/ 518520 h 889408"/>
                <a:gd name="connsiteX14" fmla="*/ 667708 w 1101319"/>
                <a:gd name="connsiteY14" fmla="*/ 135522 h 889408"/>
                <a:gd name="connsiteX15" fmla="*/ 663780 w 1101319"/>
                <a:gd name="connsiteY15" fmla="*/ 15713 h 889408"/>
                <a:gd name="connsiteX16" fmla="*/ 532203 w 1101319"/>
                <a:gd name="connsiteY16" fmla="*/ 39282 h 889408"/>
                <a:gd name="connsiteX17" fmla="*/ 306360 w 1101319"/>
                <a:gd name="connsiteY17" fmla="*/ 386926 h 889408"/>
                <a:gd name="connsiteX18" fmla="*/ 109976 w 1101319"/>
                <a:gd name="connsiteY18" fmla="*/ 589227 h 889408"/>
                <a:gd name="connsiteX19" fmla="*/ 0 w 1101319"/>
                <a:gd name="connsiteY19" fmla="*/ 563694 h 889408"/>
                <a:gd name="connsiteX20" fmla="*/ 153180 w 1101319"/>
                <a:gd name="connsiteY20" fmla="*/ 781708 h 889408"/>
                <a:gd name="connsiteX21" fmla="*/ 147289 w 1101319"/>
                <a:gd name="connsiteY21" fmla="*/ 648150 h 889408"/>
                <a:gd name="connsiteX22" fmla="*/ 331890 w 1101319"/>
                <a:gd name="connsiteY22" fmla="*/ 546017 h 889408"/>
                <a:gd name="connsiteX23" fmla="*/ 406516 w 1101319"/>
                <a:gd name="connsiteY23" fmla="*/ 742426 h 889408"/>
                <a:gd name="connsiteX24" fmla="*/ 271011 w 1101319"/>
                <a:gd name="connsiteY24" fmla="*/ 850451 h 889408"/>
                <a:gd name="connsiteX25" fmla="*/ 606829 w 1101319"/>
                <a:gd name="connsiteY25" fmla="*/ 879912 h 889408"/>
                <a:gd name="connsiteX26" fmla="*/ 838563 w 1101319"/>
                <a:gd name="connsiteY26" fmla="*/ 785636 h 889408"/>
                <a:gd name="connsiteX27" fmla="*/ 1066369 w 1101319"/>
                <a:gd name="connsiteY27" fmla="*/ 601012 h 889408"/>
                <a:gd name="connsiteX28" fmla="*/ 1089935 w 1101319"/>
                <a:gd name="connsiteY28" fmla="*/ 491023 h 88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01319" h="889408">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grpFill/>
            <a:ln w="19616" cap="flat">
              <a:noFill/>
              <a:prstDash val="solid"/>
              <a:miter/>
            </a:ln>
          </p:spPr>
          <p:txBody>
            <a:bodyPr rtlCol="0" anchor="ctr"/>
            <a:lstStyle/>
            <a:p>
              <a:endParaRPr lang="en-US" dirty="0"/>
            </a:p>
          </p:txBody>
        </p:sp>
      </p:grpSp>
      <p:sp>
        <p:nvSpPr>
          <p:cNvPr id="116" name="Text Placeholder 22">
            <a:extLst>
              <a:ext uri="{FF2B5EF4-FFF2-40B4-BE49-F238E27FC236}">
                <a16:creationId xmlns:a16="http://schemas.microsoft.com/office/drawing/2014/main" id="{3B71F94B-1E68-B050-D09E-E80719B719B6}"/>
              </a:ext>
            </a:extLst>
          </p:cNvPr>
          <p:cNvSpPr txBox="1">
            <a:spLocks/>
          </p:cNvSpPr>
          <p:nvPr/>
        </p:nvSpPr>
        <p:spPr>
          <a:xfrm>
            <a:off x="3294113" y="1167154"/>
            <a:ext cx="4312432" cy="635891"/>
          </a:xfrm>
          <a:prstGeom prst="rect">
            <a:avLst/>
          </a:prstGeom>
          <a:solidFill>
            <a:srgbClr val="7ABB57"/>
          </a:solidFill>
        </p:spPr>
        <p:txBody>
          <a:bodyPr vert="horz" lIns="91440" tIns="45720" rIns="91440" bIns="45720" rtlCol="0" anchor="ctr">
            <a:noAutofit/>
          </a:bodyPr>
          <a:lstStyle>
            <a:lvl1pPr marL="0" indent="0" algn="l" defTabSz="2072941" rtl="0" eaLnBrk="1" latinLnBrk="0" hangingPunct="1">
              <a:lnSpc>
                <a:spcPts val="2660"/>
              </a:lnSpc>
              <a:spcBef>
                <a:spcPts val="0"/>
              </a:spcBef>
              <a:buFont typeface="Arial" panose="020B0604020202020204" pitchFamily="34" charset="0"/>
              <a:buNone/>
              <a:defRPr sz="2800" b="1" i="0" kern="1200" spc="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47638">
              <a:lnSpc>
                <a:spcPts val="3560"/>
              </a:lnSpc>
            </a:pPr>
            <a:r>
              <a:rPr lang="en-US" sz="3600" dirty="0">
                <a:solidFill>
                  <a:schemeClr val="bg1"/>
                </a:solidFill>
              </a:rPr>
              <a:t>ABOUT INGROW</a:t>
            </a:r>
          </a:p>
        </p:txBody>
      </p:sp>
    </p:spTree>
    <p:extLst>
      <p:ext uri="{BB962C8B-B14F-4D97-AF65-F5344CB8AC3E}">
        <p14:creationId xmlns:p14="http://schemas.microsoft.com/office/powerpoint/2010/main" val="1972780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FC18D65C-34B3-C08E-D19E-1AF2F938DB9C}"/>
              </a:ext>
            </a:extLst>
          </p:cNvPr>
          <p:cNvSpPr txBox="1"/>
          <p:nvPr/>
        </p:nvSpPr>
        <p:spPr>
          <a:xfrm>
            <a:off x="511296" y="2806149"/>
            <a:ext cx="2058486" cy="3056606"/>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Basic understanding of what ecological sustainability means, including concepts such as reducing waste, conserving resources, and minimizing environmental impact.</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Awareness of the importance of ecological sustainability for protecting the environment, meeting regulatory requirements, and appealing to eco-conscious customers.</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Ability to identify simple eco-friendly practices to incorporate into their business, such as recycling, reducing energy usage, and sourcing local products.</a:t>
            </a:r>
          </a:p>
          <a:p>
            <a:pPr>
              <a:lnSpc>
                <a:spcPts val="1080"/>
              </a:lnSpc>
              <a:buClr>
                <a:srgbClr val="7ABB57"/>
              </a:buClr>
            </a:pPr>
            <a:r>
              <a:rPr lang="en-GB" sz="1100" kern="100" dirty="0">
                <a:solidFill>
                  <a:srgbClr val="0C2D45"/>
                </a:solidFill>
                <a:effectLst/>
                <a:latin typeface="Calibri" panose="020F0502020204030204" pitchFamily="34" charset="0"/>
                <a:cs typeface="Calibri" panose="020F0502020204030204" pitchFamily="34" charset="0"/>
              </a:rPr>
              <a:t> </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57" name="Straight Connector 56">
            <a:extLst>
              <a:ext uri="{FF2B5EF4-FFF2-40B4-BE49-F238E27FC236}">
                <a16:creationId xmlns:a16="http://schemas.microsoft.com/office/drawing/2014/main" id="{8CF1C255-822E-C883-8B85-467928312681}"/>
              </a:ext>
            </a:extLst>
          </p:cNvPr>
          <p:cNvCxnSpPr>
            <a:cxnSpLocks/>
          </p:cNvCxnSpPr>
          <p:nvPr/>
        </p:nvCxnSpPr>
        <p:spPr>
          <a:xfrm>
            <a:off x="277994" y="2557884"/>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97A8C1E-AF4D-E550-8C3A-D3201996A4BE}"/>
              </a:ext>
            </a:extLst>
          </p:cNvPr>
          <p:cNvSpPr txBox="1"/>
          <p:nvPr/>
        </p:nvSpPr>
        <p:spPr>
          <a:xfrm>
            <a:off x="511295" y="2356272"/>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9" name="Graphic 11">
            <a:extLst>
              <a:ext uri="{FF2B5EF4-FFF2-40B4-BE49-F238E27FC236}">
                <a16:creationId xmlns:a16="http://schemas.microsoft.com/office/drawing/2014/main" id="{637F590D-8696-3836-60D7-AEA9FCB2E105}"/>
              </a:ext>
            </a:extLst>
          </p:cNvPr>
          <p:cNvGrpSpPr/>
          <p:nvPr/>
        </p:nvGrpSpPr>
        <p:grpSpPr>
          <a:xfrm>
            <a:off x="534834" y="2460446"/>
            <a:ext cx="584807" cy="179396"/>
            <a:chOff x="4658278" y="6932880"/>
            <a:chExt cx="584807" cy="179396"/>
          </a:xfrm>
          <a:solidFill>
            <a:srgbClr val="0C2D45"/>
          </a:solidFill>
        </p:grpSpPr>
        <p:sp>
          <p:nvSpPr>
            <p:cNvPr id="60" name="Freeform 59">
              <a:extLst>
                <a:ext uri="{FF2B5EF4-FFF2-40B4-BE49-F238E27FC236}">
                  <a16:creationId xmlns:a16="http://schemas.microsoft.com/office/drawing/2014/main" id="{C3B35064-052A-07F4-CF63-AA45DF4CE942}"/>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22576AB2-8088-FE70-7845-8721C2DFB8B7}"/>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2" name="Graphic 11">
              <a:extLst>
                <a:ext uri="{FF2B5EF4-FFF2-40B4-BE49-F238E27FC236}">
                  <a16:creationId xmlns:a16="http://schemas.microsoft.com/office/drawing/2014/main" id="{6A55C0E7-5678-C3F4-63CB-30EBA2E7EC48}"/>
                </a:ext>
              </a:extLst>
            </p:cNvPr>
            <p:cNvGrpSpPr/>
            <p:nvPr/>
          </p:nvGrpSpPr>
          <p:grpSpPr>
            <a:xfrm>
              <a:off x="4658278" y="6932880"/>
              <a:ext cx="179396" cy="179396"/>
              <a:chOff x="4658278" y="6932880"/>
              <a:chExt cx="179396" cy="179396"/>
            </a:xfrm>
            <a:grpFill/>
          </p:grpSpPr>
          <p:sp>
            <p:nvSpPr>
              <p:cNvPr id="63" name="Freeform 62">
                <a:extLst>
                  <a:ext uri="{FF2B5EF4-FFF2-40B4-BE49-F238E27FC236}">
                    <a16:creationId xmlns:a16="http://schemas.microsoft.com/office/drawing/2014/main" id="{0DA3227B-AF5B-FC97-31FE-0E730F1D8F2D}"/>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B1DE9178-446D-31CD-9C79-699AD341B1D1}"/>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82" name="TextBox 81">
            <a:extLst>
              <a:ext uri="{FF2B5EF4-FFF2-40B4-BE49-F238E27FC236}">
                <a16:creationId xmlns:a16="http://schemas.microsoft.com/office/drawing/2014/main" id="{8FC28E6E-E28B-A20F-ED78-9BD1DD0B497E}"/>
              </a:ext>
            </a:extLst>
          </p:cNvPr>
          <p:cNvSpPr txBox="1"/>
          <p:nvPr/>
        </p:nvSpPr>
        <p:spPr>
          <a:xfrm>
            <a:off x="2779835" y="2806149"/>
            <a:ext cx="2152770" cy="3197670"/>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conduct a comprehensive assessment of the environmental impact of their business operations and identify areas for improvement.</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in developing and implementing a detailed ecological sustainability plan that includes goals, actions, and monitoring mechanisms.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communicate their eco-friendly efforts to customers, partners, and investors, enhancing their business reputation.</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Understanding of the legal and regulatory requirements related to ecological sustainability and environmental protection.</a:t>
            </a:r>
          </a:p>
          <a:p>
            <a:pPr>
              <a:lnSpc>
                <a:spcPts val="1080"/>
              </a:lnSpc>
              <a:buClr>
                <a:srgbClr val="7ABB57"/>
              </a:buClr>
            </a:pPr>
            <a:endParaRPr lang="en-IE" sz="1100" kern="100" dirty="0">
              <a:solidFill>
                <a:srgbClr val="0C2D45"/>
              </a:solidFill>
              <a:effectLst/>
              <a:latin typeface="Calibri" panose="020F0502020204030204" pitchFamily="34" charset="0"/>
              <a:cs typeface="Calibri" panose="020F0502020204030204" pitchFamily="34" charset="0"/>
            </a:endParaRPr>
          </a:p>
        </p:txBody>
      </p:sp>
      <p:sp>
        <p:nvSpPr>
          <p:cNvPr id="84" name="TextBox 83">
            <a:extLst>
              <a:ext uri="{FF2B5EF4-FFF2-40B4-BE49-F238E27FC236}">
                <a16:creationId xmlns:a16="http://schemas.microsoft.com/office/drawing/2014/main" id="{1F480AB3-41EC-EE7A-F724-A2DDED02A502}"/>
              </a:ext>
            </a:extLst>
          </p:cNvPr>
          <p:cNvSpPr txBox="1"/>
          <p:nvPr/>
        </p:nvSpPr>
        <p:spPr>
          <a:xfrm>
            <a:off x="2779835" y="2356272"/>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99" name="Graphic 11">
            <a:extLst>
              <a:ext uri="{FF2B5EF4-FFF2-40B4-BE49-F238E27FC236}">
                <a16:creationId xmlns:a16="http://schemas.microsoft.com/office/drawing/2014/main" id="{5EB5BCD7-9A02-9795-62B3-394F8F8F52A2}"/>
              </a:ext>
            </a:extLst>
          </p:cNvPr>
          <p:cNvGrpSpPr/>
          <p:nvPr/>
        </p:nvGrpSpPr>
        <p:grpSpPr>
          <a:xfrm>
            <a:off x="2814345" y="2460446"/>
            <a:ext cx="584807" cy="179396"/>
            <a:chOff x="5525753" y="6932880"/>
            <a:chExt cx="584807" cy="179396"/>
          </a:xfrm>
          <a:solidFill>
            <a:srgbClr val="0C2D45"/>
          </a:solidFill>
        </p:grpSpPr>
        <p:grpSp>
          <p:nvGrpSpPr>
            <p:cNvPr id="100" name="Graphic 11">
              <a:extLst>
                <a:ext uri="{FF2B5EF4-FFF2-40B4-BE49-F238E27FC236}">
                  <a16:creationId xmlns:a16="http://schemas.microsoft.com/office/drawing/2014/main" id="{D0BB8772-417E-C42F-A163-E2800C73B7F1}"/>
                </a:ext>
              </a:extLst>
            </p:cNvPr>
            <p:cNvGrpSpPr/>
            <p:nvPr/>
          </p:nvGrpSpPr>
          <p:grpSpPr>
            <a:xfrm>
              <a:off x="5728754" y="6933470"/>
              <a:ext cx="178805" cy="178806"/>
              <a:chOff x="5728754" y="6933470"/>
              <a:chExt cx="178805" cy="178806"/>
            </a:xfrm>
            <a:grpFill/>
          </p:grpSpPr>
          <p:sp>
            <p:nvSpPr>
              <p:cNvPr id="105" name="Freeform 104">
                <a:extLst>
                  <a:ext uri="{FF2B5EF4-FFF2-40B4-BE49-F238E27FC236}">
                    <a16:creationId xmlns:a16="http://schemas.microsoft.com/office/drawing/2014/main" id="{78757A1B-FF8A-CCC1-6656-52DE3BDA1DAE}"/>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E5EBF736-2925-5097-3A27-8FA29547CC0E}"/>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101" name="Freeform 100">
              <a:extLst>
                <a:ext uri="{FF2B5EF4-FFF2-40B4-BE49-F238E27FC236}">
                  <a16:creationId xmlns:a16="http://schemas.microsoft.com/office/drawing/2014/main" id="{C1F7765A-9CE0-A349-952B-B1CAB87C8370}"/>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102" name="Graphic 11">
              <a:extLst>
                <a:ext uri="{FF2B5EF4-FFF2-40B4-BE49-F238E27FC236}">
                  <a16:creationId xmlns:a16="http://schemas.microsoft.com/office/drawing/2014/main" id="{32637506-EF2E-328D-0960-1335FD85FD3C}"/>
                </a:ext>
              </a:extLst>
            </p:cNvPr>
            <p:cNvGrpSpPr/>
            <p:nvPr/>
          </p:nvGrpSpPr>
          <p:grpSpPr>
            <a:xfrm>
              <a:off x="5525753" y="6932880"/>
              <a:ext cx="179396" cy="179396"/>
              <a:chOff x="5525753" y="6932880"/>
              <a:chExt cx="179396" cy="179396"/>
            </a:xfrm>
            <a:grpFill/>
          </p:grpSpPr>
          <p:sp>
            <p:nvSpPr>
              <p:cNvPr id="103" name="Freeform 102">
                <a:extLst>
                  <a:ext uri="{FF2B5EF4-FFF2-40B4-BE49-F238E27FC236}">
                    <a16:creationId xmlns:a16="http://schemas.microsoft.com/office/drawing/2014/main" id="{C2EB2CE7-5BFD-4558-E47B-7A91EE4121BF}"/>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F99E150-F478-2021-6078-62D81654B069}"/>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107" name="TextBox 106">
            <a:extLst>
              <a:ext uri="{FF2B5EF4-FFF2-40B4-BE49-F238E27FC236}">
                <a16:creationId xmlns:a16="http://schemas.microsoft.com/office/drawing/2014/main" id="{3F29B93B-8577-3EF7-FBC7-D650286E9524}"/>
              </a:ext>
            </a:extLst>
          </p:cNvPr>
          <p:cNvSpPr txBox="1"/>
          <p:nvPr/>
        </p:nvSpPr>
        <p:spPr>
          <a:xfrm>
            <a:off x="5152522" y="2806149"/>
            <a:ext cx="2207223" cy="3761927"/>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Proficiency in continuously monitoring, evaluating, and adapting their ecological sustainability initiatives to ensure long-term effectiveness and alignment with evolving environmental challenges.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establish partnerships and collaborations with local environmental organizations, government entities, and other businesses to drive collective ecological sustainability efforts.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Capability to incorporate ecological sustainability principles into their long-term business strategy, fostering a culture of environmental responsibility within their company.</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in inspiring &amp; empowering employees, suppliers, and stakeholders to adopt and support eco-friendly practices.</a:t>
            </a:r>
          </a:p>
          <a:p>
            <a:pPr>
              <a:lnSpc>
                <a:spcPts val="1080"/>
              </a:lnSpc>
              <a:buClr>
                <a:srgbClr val="7ABB57"/>
              </a:buClr>
            </a:pPr>
            <a:r>
              <a:rPr lang="en-IE" sz="1100" kern="100" dirty="0">
                <a:solidFill>
                  <a:srgbClr val="0C2D45"/>
                </a:solidFill>
                <a:effectLst/>
                <a:latin typeface="Calibri" panose="020F0502020204030204" pitchFamily="34" charset="0"/>
                <a:cs typeface="Calibri" panose="020F0502020204030204" pitchFamily="34" charset="0"/>
              </a:rPr>
              <a:t> </a:t>
            </a:r>
          </a:p>
          <a:p>
            <a:pPr marL="184150" indent="-184150">
              <a:lnSpc>
                <a:spcPts val="1080"/>
              </a:lnSpc>
              <a:buClr>
                <a:srgbClr val="7ABB57"/>
              </a:buClr>
              <a:buFont typeface="+mj-lt"/>
              <a:buAutoNum type="arabicPeriod"/>
            </a:pPr>
            <a:endParaRPr lang="de-DE" sz="1100" kern="100" dirty="0">
              <a:solidFill>
                <a:srgbClr val="0C2D45"/>
              </a:solidFill>
              <a:effectLst/>
              <a:latin typeface="Calibri" panose="020F0502020204030204" pitchFamily="34" charset="0"/>
              <a:cs typeface="Calibri" panose="020F0502020204030204" pitchFamily="34" charset="0"/>
            </a:endParaRPr>
          </a:p>
        </p:txBody>
      </p:sp>
      <p:cxnSp>
        <p:nvCxnSpPr>
          <p:cNvPr id="108" name="Straight Connector 107">
            <a:extLst>
              <a:ext uri="{FF2B5EF4-FFF2-40B4-BE49-F238E27FC236}">
                <a16:creationId xmlns:a16="http://schemas.microsoft.com/office/drawing/2014/main" id="{624944EE-1F8B-D75E-ED20-BEC67484FB5D}"/>
              </a:ext>
            </a:extLst>
          </p:cNvPr>
          <p:cNvCxnSpPr>
            <a:cxnSpLocks/>
          </p:cNvCxnSpPr>
          <p:nvPr/>
        </p:nvCxnSpPr>
        <p:spPr>
          <a:xfrm>
            <a:off x="0" y="6318318"/>
            <a:ext cx="755967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02738E1-5189-6AC4-82C7-943E1C657A1E}"/>
              </a:ext>
            </a:extLst>
          </p:cNvPr>
          <p:cNvSpPr txBox="1"/>
          <p:nvPr/>
        </p:nvSpPr>
        <p:spPr>
          <a:xfrm>
            <a:off x="5152523" y="2356272"/>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133" name="Graphic 11">
            <a:extLst>
              <a:ext uri="{FF2B5EF4-FFF2-40B4-BE49-F238E27FC236}">
                <a16:creationId xmlns:a16="http://schemas.microsoft.com/office/drawing/2014/main" id="{281E4E3B-87DD-4411-3920-1B5902AF2386}"/>
              </a:ext>
            </a:extLst>
          </p:cNvPr>
          <p:cNvGrpSpPr/>
          <p:nvPr/>
        </p:nvGrpSpPr>
        <p:grpSpPr>
          <a:xfrm>
            <a:off x="5172485" y="2460446"/>
            <a:ext cx="584807" cy="179396"/>
            <a:chOff x="6392638" y="6932880"/>
            <a:chExt cx="584807" cy="179396"/>
          </a:xfrm>
          <a:solidFill>
            <a:srgbClr val="915F9E"/>
          </a:solidFill>
        </p:grpSpPr>
        <p:grpSp>
          <p:nvGrpSpPr>
            <p:cNvPr id="134" name="Graphic 11">
              <a:extLst>
                <a:ext uri="{FF2B5EF4-FFF2-40B4-BE49-F238E27FC236}">
                  <a16:creationId xmlns:a16="http://schemas.microsoft.com/office/drawing/2014/main" id="{7DC79B7D-18FB-E585-1326-28AB75AC7464}"/>
                </a:ext>
              </a:extLst>
            </p:cNvPr>
            <p:cNvGrpSpPr/>
            <p:nvPr/>
          </p:nvGrpSpPr>
          <p:grpSpPr>
            <a:xfrm>
              <a:off x="6595639" y="6933470"/>
              <a:ext cx="178806" cy="178806"/>
              <a:chOff x="6595639" y="6933470"/>
              <a:chExt cx="178806" cy="178806"/>
            </a:xfrm>
            <a:grpFill/>
          </p:grpSpPr>
          <p:sp>
            <p:nvSpPr>
              <p:cNvPr id="141" name="Freeform 140">
                <a:extLst>
                  <a:ext uri="{FF2B5EF4-FFF2-40B4-BE49-F238E27FC236}">
                    <a16:creationId xmlns:a16="http://schemas.microsoft.com/office/drawing/2014/main" id="{FBDF2655-DD1B-2EF7-8158-563E03961E70}"/>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8F95266D-45F1-356C-E680-15B6EFF983E5}"/>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5" name="Graphic 11">
              <a:extLst>
                <a:ext uri="{FF2B5EF4-FFF2-40B4-BE49-F238E27FC236}">
                  <a16:creationId xmlns:a16="http://schemas.microsoft.com/office/drawing/2014/main" id="{380EC912-5269-0046-8CAA-DDE1701E3662}"/>
                </a:ext>
              </a:extLst>
            </p:cNvPr>
            <p:cNvGrpSpPr/>
            <p:nvPr/>
          </p:nvGrpSpPr>
          <p:grpSpPr>
            <a:xfrm>
              <a:off x="6798050" y="6933470"/>
              <a:ext cx="179395" cy="178806"/>
              <a:chOff x="6798050" y="6933470"/>
              <a:chExt cx="179395" cy="178806"/>
            </a:xfrm>
            <a:grpFill/>
          </p:grpSpPr>
          <p:sp>
            <p:nvSpPr>
              <p:cNvPr id="139" name="Freeform 138">
                <a:extLst>
                  <a:ext uri="{FF2B5EF4-FFF2-40B4-BE49-F238E27FC236}">
                    <a16:creationId xmlns:a16="http://schemas.microsoft.com/office/drawing/2014/main" id="{6E8730D4-ED77-871B-9BEA-5D571201938C}"/>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B0754FD7-F028-6F9B-2864-97F589EA2073}"/>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136" name="Graphic 11">
              <a:extLst>
                <a:ext uri="{FF2B5EF4-FFF2-40B4-BE49-F238E27FC236}">
                  <a16:creationId xmlns:a16="http://schemas.microsoft.com/office/drawing/2014/main" id="{DAF0D40E-AF55-DA4D-EE1B-B5D340384CC9}"/>
                </a:ext>
              </a:extLst>
            </p:cNvPr>
            <p:cNvGrpSpPr/>
            <p:nvPr/>
          </p:nvGrpSpPr>
          <p:grpSpPr>
            <a:xfrm>
              <a:off x="6392638" y="6932880"/>
              <a:ext cx="179396" cy="179396"/>
              <a:chOff x="6392638" y="6932880"/>
              <a:chExt cx="179396" cy="179396"/>
            </a:xfrm>
            <a:grpFill/>
          </p:grpSpPr>
          <p:sp>
            <p:nvSpPr>
              <p:cNvPr id="137" name="Freeform 136">
                <a:extLst>
                  <a:ext uri="{FF2B5EF4-FFF2-40B4-BE49-F238E27FC236}">
                    <a16:creationId xmlns:a16="http://schemas.microsoft.com/office/drawing/2014/main" id="{FC8FC451-248E-0671-4C28-ED587B78AECA}"/>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5E9411A1-F788-B8F8-7C95-73A413B89C68}"/>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2" name="Straight Connector 1">
            <a:extLst>
              <a:ext uri="{FF2B5EF4-FFF2-40B4-BE49-F238E27FC236}">
                <a16:creationId xmlns:a16="http://schemas.microsoft.com/office/drawing/2014/main" id="{53EC2DC9-8D87-8EF7-1A64-ABFF210D01B5}"/>
              </a:ext>
            </a:extLst>
          </p:cNvPr>
          <p:cNvCxnSpPr>
            <a:cxnSpLocks/>
          </p:cNvCxnSpPr>
          <p:nvPr/>
        </p:nvCxnSpPr>
        <p:spPr>
          <a:xfrm flipV="1">
            <a:off x="2634107" y="2557885"/>
            <a:ext cx="0" cy="374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EFE7EBB-42ED-3F87-9008-3E40CF1F02FE}"/>
              </a:ext>
            </a:extLst>
          </p:cNvPr>
          <p:cNvCxnSpPr>
            <a:cxnSpLocks/>
          </p:cNvCxnSpPr>
          <p:nvPr/>
        </p:nvCxnSpPr>
        <p:spPr>
          <a:xfrm flipV="1">
            <a:off x="4996930" y="2557885"/>
            <a:ext cx="0" cy="3744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DC9AAF4-9065-9D5B-4EB7-B0F612B4ACCC}"/>
              </a:ext>
            </a:extLst>
          </p:cNvPr>
          <p:cNvCxnSpPr>
            <a:cxnSpLocks/>
          </p:cNvCxnSpPr>
          <p:nvPr/>
        </p:nvCxnSpPr>
        <p:spPr>
          <a:xfrm flipV="1">
            <a:off x="277994" y="2019782"/>
            <a:ext cx="0" cy="540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541785A-25A3-E028-D78A-A037D3E86A77}"/>
              </a:ext>
            </a:extLst>
          </p:cNvPr>
          <p:cNvSpPr txBox="1"/>
          <p:nvPr/>
        </p:nvSpPr>
        <p:spPr>
          <a:xfrm>
            <a:off x="199446" y="1959900"/>
            <a:ext cx="4679269" cy="338554"/>
          </a:xfrm>
          <a:prstGeom prst="rect">
            <a:avLst/>
          </a:prstGeom>
          <a:noFill/>
        </p:spPr>
        <p:txBody>
          <a:bodyPr wrap="square">
            <a:spAutoFit/>
          </a:bodyPr>
          <a:lstStyle/>
          <a:p>
            <a:pPr>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	Ecological Sustainability Management</a:t>
            </a:r>
            <a:r>
              <a:rPr lang="en-US" sz="1600" b="1" dirty="0">
                <a:solidFill>
                  <a:srgbClr val="7ABB57"/>
                </a:solidFill>
                <a:highlight>
                  <a:srgbClr val="7ABB57"/>
                </a:highlight>
                <a:latin typeface="Calibri" panose="020F0502020204030204" pitchFamily="34" charset="0"/>
                <a:cs typeface="Calibri" panose="020F0502020204030204" pitchFamily="34" charset="0"/>
              </a:rPr>
              <a:t>.</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3025529-66FC-4D4B-520F-25B25016C476}"/>
              </a:ext>
            </a:extLst>
          </p:cNvPr>
          <p:cNvSpPr/>
          <p:nvPr/>
        </p:nvSpPr>
        <p:spPr>
          <a:xfrm flipV="1">
            <a:off x="11846" y="1145548"/>
            <a:ext cx="7559674" cy="622119"/>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915F9E"/>
          </a:solidFill>
          <a:ln w="28891" cap="flat">
            <a:noFill/>
            <a:prstDash val="solid"/>
            <a:miter/>
          </a:ln>
        </p:spPr>
        <p:txBody>
          <a:bodyPr rtlCol="0" anchor="ctr"/>
          <a:lstStyle/>
          <a:p>
            <a:endParaRPr lang="en-US" dirty="0"/>
          </a:p>
        </p:txBody>
      </p:sp>
      <p:sp>
        <p:nvSpPr>
          <p:cNvPr id="50" name="TextBox 49">
            <a:extLst>
              <a:ext uri="{FF2B5EF4-FFF2-40B4-BE49-F238E27FC236}">
                <a16:creationId xmlns:a16="http://schemas.microsoft.com/office/drawing/2014/main" id="{3845A3A4-AB38-2E1F-EC28-20C76596172F}"/>
              </a:ext>
            </a:extLst>
          </p:cNvPr>
          <p:cNvSpPr txBox="1"/>
          <p:nvPr/>
        </p:nvSpPr>
        <p:spPr>
          <a:xfrm>
            <a:off x="533658" y="7498964"/>
            <a:ext cx="2058486" cy="2492349"/>
          </a:xfrm>
          <a:prstGeom prst="rect">
            <a:avLst/>
          </a:prstGeom>
          <a:noFill/>
        </p:spPr>
        <p:txBody>
          <a:bodyPr wrap="square">
            <a:spAutoFit/>
          </a:bodyPr>
          <a:lstStyle/>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Awareness of different leadership styles and their implications for team dynamics and business outcomes. </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Skills in basic communication skills to convey ideas clearly, listen actively to team members, and provide constructive feedback. </a:t>
            </a:r>
          </a:p>
          <a:p>
            <a:pPr marL="184150" indent="-184150">
              <a:lnSpc>
                <a:spcPts val="1080"/>
              </a:lnSpc>
              <a:buClr>
                <a:srgbClr val="7ABB57"/>
              </a:buClr>
              <a:buFont typeface="+mj-lt"/>
              <a:buAutoNum type="arabicPeriod"/>
            </a:pPr>
            <a:r>
              <a:rPr lang="en-GB" sz="1100" kern="100" dirty="0">
                <a:solidFill>
                  <a:srgbClr val="0C2D45"/>
                </a:solidFill>
                <a:effectLst/>
                <a:latin typeface="Calibri" panose="020F0502020204030204" pitchFamily="34" charset="0"/>
                <a:cs typeface="Calibri" panose="020F0502020204030204" pitchFamily="34" charset="0"/>
              </a:rPr>
              <a:t>Basic understanding of fundamental conflict resolution techniques to address minor conflicts within the team or organization. </a:t>
            </a:r>
          </a:p>
          <a:p>
            <a:pPr marL="184150" indent="-184150">
              <a:lnSpc>
                <a:spcPts val="1080"/>
              </a:lnSpc>
              <a:buClr>
                <a:srgbClr val="7ABB57"/>
              </a:buClr>
              <a:buFont typeface="+mj-lt"/>
              <a:buAutoNum type="arabicPeriod"/>
            </a:pPr>
            <a:endParaRPr lang="en-GB" sz="1100" kern="100" dirty="0">
              <a:solidFill>
                <a:srgbClr val="0C2D45"/>
              </a:solidFill>
              <a:effectLst/>
              <a:latin typeface="Calibri" panose="020F0502020204030204" pitchFamily="34" charset="0"/>
              <a:cs typeface="Calibri" panose="020F0502020204030204" pitchFamily="34" charset="0"/>
            </a:endParaRPr>
          </a:p>
        </p:txBody>
      </p:sp>
      <p:cxnSp>
        <p:nvCxnSpPr>
          <p:cNvPr id="51" name="Straight Connector 50">
            <a:extLst>
              <a:ext uri="{FF2B5EF4-FFF2-40B4-BE49-F238E27FC236}">
                <a16:creationId xmlns:a16="http://schemas.microsoft.com/office/drawing/2014/main" id="{3B68345D-0BAA-A38E-8C6F-C28F8E4EC7C3}"/>
              </a:ext>
            </a:extLst>
          </p:cNvPr>
          <p:cNvCxnSpPr>
            <a:cxnSpLocks/>
          </p:cNvCxnSpPr>
          <p:nvPr/>
        </p:nvCxnSpPr>
        <p:spPr>
          <a:xfrm>
            <a:off x="300356" y="7250699"/>
            <a:ext cx="7270101"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57898514-1C6E-7FC0-5678-5437D9B9F0C9}"/>
              </a:ext>
            </a:extLst>
          </p:cNvPr>
          <p:cNvSpPr txBox="1"/>
          <p:nvPr/>
        </p:nvSpPr>
        <p:spPr>
          <a:xfrm>
            <a:off x="533657" y="7049087"/>
            <a:ext cx="1580452"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BEGINNER</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53" name="Graphic 11">
            <a:extLst>
              <a:ext uri="{FF2B5EF4-FFF2-40B4-BE49-F238E27FC236}">
                <a16:creationId xmlns:a16="http://schemas.microsoft.com/office/drawing/2014/main" id="{B131E8AA-ACCE-DEAF-3A5D-C3AD579D696C}"/>
              </a:ext>
            </a:extLst>
          </p:cNvPr>
          <p:cNvGrpSpPr/>
          <p:nvPr/>
        </p:nvGrpSpPr>
        <p:grpSpPr>
          <a:xfrm>
            <a:off x="557196" y="7153261"/>
            <a:ext cx="584807" cy="179396"/>
            <a:chOff x="4658278" y="6932880"/>
            <a:chExt cx="584807" cy="179396"/>
          </a:xfrm>
          <a:solidFill>
            <a:srgbClr val="0C2D45"/>
          </a:solidFill>
        </p:grpSpPr>
        <p:sp>
          <p:nvSpPr>
            <p:cNvPr id="54" name="Freeform 53">
              <a:extLst>
                <a:ext uri="{FF2B5EF4-FFF2-40B4-BE49-F238E27FC236}">
                  <a16:creationId xmlns:a16="http://schemas.microsoft.com/office/drawing/2014/main" id="{BA95BEC0-12BD-C47F-0A6B-CC24E66E0B99}"/>
                </a:ext>
              </a:extLst>
            </p:cNvPr>
            <p:cNvSpPr/>
            <p:nvPr/>
          </p:nvSpPr>
          <p:spPr>
            <a:xfrm>
              <a:off x="486127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F69BB58-8299-F926-99AE-A67B54AA13DC}"/>
                </a:ext>
              </a:extLst>
            </p:cNvPr>
            <p:cNvSpPr/>
            <p:nvPr/>
          </p:nvSpPr>
          <p:spPr>
            <a:xfrm>
              <a:off x="5063690" y="6933470"/>
              <a:ext cx="179396" cy="178806"/>
            </a:xfrm>
            <a:custGeom>
              <a:avLst/>
              <a:gdLst>
                <a:gd name="connsiteX0" fmla="*/ 8969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69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698" y="178806"/>
                  </a:moveTo>
                  <a:lnTo>
                    <a:pt x="0" y="178806"/>
                  </a:lnTo>
                  <a:lnTo>
                    <a:pt x="0" y="0"/>
                  </a:lnTo>
                  <a:lnTo>
                    <a:pt x="89698" y="0"/>
                  </a:lnTo>
                  <a:cubicBezTo>
                    <a:pt x="139268" y="0"/>
                    <a:pt x="179396" y="40128"/>
                    <a:pt x="179396" y="89698"/>
                  </a:cubicBezTo>
                  <a:cubicBezTo>
                    <a:pt x="178806" y="138678"/>
                    <a:pt x="13867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nvGrpSpPr>
            <p:cNvPr id="65" name="Graphic 11">
              <a:extLst>
                <a:ext uri="{FF2B5EF4-FFF2-40B4-BE49-F238E27FC236}">
                  <a16:creationId xmlns:a16="http://schemas.microsoft.com/office/drawing/2014/main" id="{5A410A19-9DB2-61C8-4A44-DF12B106ACB4}"/>
                </a:ext>
              </a:extLst>
            </p:cNvPr>
            <p:cNvGrpSpPr/>
            <p:nvPr/>
          </p:nvGrpSpPr>
          <p:grpSpPr>
            <a:xfrm>
              <a:off x="4658278" y="6932880"/>
              <a:ext cx="179396" cy="179396"/>
              <a:chOff x="4658278" y="6932880"/>
              <a:chExt cx="179396" cy="179396"/>
            </a:xfrm>
            <a:grpFill/>
          </p:grpSpPr>
          <p:sp>
            <p:nvSpPr>
              <p:cNvPr id="66" name="Freeform 65">
                <a:extLst>
                  <a:ext uri="{FF2B5EF4-FFF2-40B4-BE49-F238E27FC236}">
                    <a16:creationId xmlns:a16="http://schemas.microsoft.com/office/drawing/2014/main" id="{69B7416C-AF74-03B1-AB71-4204E217B231}"/>
                  </a:ext>
                </a:extLst>
              </p:cNvPr>
              <p:cNvSpPr/>
              <p:nvPr/>
            </p:nvSpPr>
            <p:spPr>
              <a:xfrm>
                <a:off x="466476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178" y="0"/>
                      <a:pt x="0" y="37177"/>
                      <a:pt x="0" y="83207"/>
                    </a:cubicBezTo>
                    <a:close/>
                  </a:path>
                </a:pathLst>
              </a:custGeom>
              <a:solidFill>
                <a:srgbClr val="915F9E"/>
              </a:solidFill>
              <a:ln w="5890"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8B5AA13D-07D6-DDD3-4F18-F1F67AC7D1B6}"/>
                  </a:ext>
                </a:extLst>
              </p:cNvPr>
              <p:cNvSpPr/>
              <p:nvPr/>
            </p:nvSpPr>
            <p:spPr>
              <a:xfrm>
                <a:off x="465827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19" y="12392"/>
                      <a:pt x="11802" y="47210"/>
                      <a:pt x="11802" y="90288"/>
                    </a:cubicBezTo>
                    <a:cubicBezTo>
                      <a:pt x="11802" y="133367"/>
                      <a:pt x="46619"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68" name="TextBox 67">
            <a:extLst>
              <a:ext uri="{FF2B5EF4-FFF2-40B4-BE49-F238E27FC236}">
                <a16:creationId xmlns:a16="http://schemas.microsoft.com/office/drawing/2014/main" id="{1D9BD973-D202-94DC-10A7-D0C4394F7BCE}"/>
              </a:ext>
            </a:extLst>
          </p:cNvPr>
          <p:cNvSpPr txBox="1"/>
          <p:nvPr/>
        </p:nvSpPr>
        <p:spPr>
          <a:xfrm>
            <a:off x="2802197" y="7498964"/>
            <a:ext cx="2058487" cy="2492349"/>
          </a:xfrm>
          <a:prstGeom prst="rect">
            <a:avLst/>
          </a:prstGeom>
          <a:noFill/>
        </p:spPr>
        <p:txBody>
          <a:bodyPr wrap="square">
            <a:spAutoFit/>
          </a:bodyPr>
          <a:lstStyle/>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Understanding to adapt leadership approaches to changing situations and challenges. </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in making informed decisions that align with organizational goals and values by gathering relevant information, </a:t>
            </a:r>
            <a:r>
              <a:rPr lang="en-IE" sz="1100" kern="100" dirty="0" err="1">
                <a:solidFill>
                  <a:srgbClr val="0C2D45"/>
                </a:solidFill>
                <a:effectLst/>
                <a:latin typeface="Calibri" panose="020F0502020204030204" pitchFamily="34" charset="0"/>
                <a:cs typeface="Calibri" panose="020F0502020204030204" pitchFamily="34" charset="0"/>
              </a:rPr>
              <a:t>analyzing</a:t>
            </a:r>
            <a:r>
              <a:rPr lang="en-IE" sz="1100" kern="100" dirty="0">
                <a:solidFill>
                  <a:srgbClr val="0C2D45"/>
                </a:solidFill>
                <a:effectLst/>
                <a:latin typeface="Calibri" panose="020F0502020204030204" pitchFamily="34" charset="0"/>
                <a:cs typeface="Calibri" panose="020F0502020204030204" pitchFamily="34" charset="0"/>
              </a:rPr>
              <a:t> data, and considering diverse perspectives.</a:t>
            </a:r>
          </a:p>
          <a:p>
            <a:pPr marL="18415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of empowering team members by delegating responsibilities, providing autonomy, and fostering a sense of ownership.</a:t>
            </a: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915ACA33-4821-03D9-038D-5622002488FB}"/>
              </a:ext>
            </a:extLst>
          </p:cNvPr>
          <p:cNvSpPr txBox="1"/>
          <p:nvPr/>
        </p:nvSpPr>
        <p:spPr>
          <a:xfrm>
            <a:off x="2802197" y="7049087"/>
            <a:ext cx="1977257"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INTERMEDIATE</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70" name="Graphic 11">
            <a:extLst>
              <a:ext uri="{FF2B5EF4-FFF2-40B4-BE49-F238E27FC236}">
                <a16:creationId xmlns:a16="http://schemas.microsoft.com/office/drawing/2014/main" id="{08ACDCDF-3641-166C-8FCD-863B063220BE}"/>
              </a:ext>
            </a:extLst>
          </p:cNvPr>
          <p:cNvGrpSpPr/>
          <p:nvPr/>
        </p:nvGrpSpPr>
        <p:grpSpPr>
          <a:xfrm>
            <a:off x="2836707" y="7153261"/>
            <a:ext cx="584807" cy="179396"/>
            <a:chOff x="5525753" y="6932880"/>
            <a:chExt cx="584807" cy="179396"/>
          </a:xfrm>
          <a:solidFill>
            <a:srgbClr val="0C2D45"/>
          </a:solidFill>
        </p:grpSpPr>
        <p:grpSp>
          <p:nvGrpSpPr>
            <p:cNvPr id="71" name="Graphic 11">
              <a:extLst>
                <a:ext uri="{FF2B5EF4-FFF2-40B4-BE49-F238E27FC236}">
                  <a16:creationId xmlns:a16="http://schemas.microsoft.com/office/drawing/2014/main" id="{0EA5AE1B-4E39-7392-202D-D468DD4204EA}"/>
                </a:ext>
              </a:extLst>
            </p:cNvPr>
            <p:cNvGrpSpPr/>
            <p:nvPr/>
          </p:nvGrpSpPr>
          <p:grpSpPr>
            <a:xfrm>
              <a:off x="5728754" y="6933470"/>
              <a:ext cx="178805" cy="178806"/>
              <a:chOff x="5728754" y="6933470"/>
              <a:chExt cx="178805" cy="178806"/>
            </a:xfrm>
            <a:grpFill/>
          </p:grpSpPr>
          <p:sp>
            <p:nvSpPr>
              <p:cNvPr id="76" name="Freeform 75">
                <a:extLst>
                  <a:ext uri="{FF2B5EF4-FFF2-40B4-BE49-F238E27FC236}">
                    <a16:creationId xmlns:a16="http://schemas.microsoft.com/office/drawing/2014/main" id="{49675C55-3C77-12EA-0542-8CD277516007}"/>
                  </a:ext>
                </a:extLst>
              </p:cNvPr>
              <p:cNvSpPr/>
              <p:nvPr/>
            </p:nvSpPr>
            <p:spPr>
              <a:xfrm>
                <a:off x="5734655"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solidFill>
                <a:srgbClr val="915F9E"/>
              </a:solidFill>
              <a:ln w="589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986631E-2787-44B5-17D4-E677DE69E706}"/>
                  </a:ext>
                </a:extLst>
              </p:cNvPr>
              <p:cNvSpPr/>
              <p:nvPr/>
            </p:nvSpPr>
            <p:spPr>
              <a:xfrm>
                <a:off x="5728754" y="6933470"/>
                <a:ext cx="178805" cy="178806"/>
              </a:xfrm>
              <a:custGeom>
                <a:avLst/>
                <a:gdLst>
                  <a:gd name="connsiteX0" fmla="*/ 178806 w 178805"/>
                  <a:gd name="connsiteY0" fmla="*/ 178806 h 178806"/>
                  <a:gd name="connsiteX1" fmla="*/ 0 w 178805"/>
                  <a:gd name="connsiteY1" fmla="*/ 178806 h 178806"/>
                  <a:gd name="connsiteX2" fmla="*/ 0 w 178805"/>
                  <a:gd name="connsiteY2" fmla="*/ 0 h 178806"/>
                  <a:gd name="connsiteX3" fmla="*/ 178806 w 178805"/>
                  <a:gd name="connsiteY3" fmla="*/ 0 h 178806"/>
                  <a:gd name="connsiteX4" fmla="*/ 178806 w 178805"/>
                  <a:gd name="connsiteY4" fmla="*/ 178806 h 178806"/>
                  <a:gd name="connsiteX5" fmla="*/ 11802 w 178805"/>
                  <a:gd name="connsiteY5" fmla="*/ 167004 h 178806"/>
                  <a:gd name="connsiteX6" fmla="*/ 167004 w 178805"/>
                  <a:gd name="connsiteY6" fmla="*/ 167004 h 178806"/>
                  <a:gd name="connsiteX7" fmla="*/ 167004 w 178805"/>
                  <a:gd name="connsiteY7" fmla="*/ 11802 h 178806"/>
                  <a:gd name="connsiteX8" fmla="*/ 11802 w 178805"/>
                  <a:gd name="connsiteY8" fmla="*/ 11802 h 178806"/>
                  <a:gd name="connsiteX9" fmla="*/ 11802 w 178805"/>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5"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noFill/>
                <a:prstDash val="solid"/>
                <a:miter/>
              </a:ln>
            </p:spPr>
            <p:txBody>
              <a:bodyPr rtlCol="0" anchor="ctr"/>
              <a:lstStyle/>
              <a:p>
                <a:endParaRPr lang="en-US"/>
              </a:p>
            </p:txBody>
          </p:sp>
        </p:grpSp>
        <p:sp>
          <p:nvSpPr>
            <p:cNvPr id="72" name="Freeform 71">
              <a:extLst>
                <a:ext uri="{FF2B5EF4-FFF2-40B4-BE49-F238E27FC236}">
                  <a16:creationId xmlns:a16="http://schemas.microsoft.com/office/drawing/2014/main" id="{B81790E6-7518-AD78-5835-9C75C662FB6E}"/>
                </a:ext>
              </a:extLst>
            </p:cNvPr>
            <p:cNvSpPr/>
            <p:nvPr/>
          </p:nvSpPr>
          <p:spPr>
            <a:xfrm>
              <a:off x="5931165" y="6933470"/>
              <a:ext cx="179396" cy="178806"/>
            </a:xfrm>
            <a:custGeom>
              <a:avLst/>
              <a:gdLst>
                <a:gd name="connsiteX0" fmla="*/ 89108 w 179396"/>
                <a:gd name="connsiteY0" fmla="*/ 178806 h 178806"/>
                <a:gd name="connsiteX1" fmla="*/ 0 w 179396"/>
                <a:gd name="connsiteY1" fmla="*/ 178806 h 178806"/>
                <a:gd name="connsiteX2" fmla="*/ 0 w 179396"/>
                <a:gd name="connsiteY2" fmla="*/ 0 h 178806"/>
                <a:gd name="connsiteX3" fmla="*/ 89698 w 179396"/>
                <a:gd name="connsiteY3" fmla="*/ 0 h 178806"/>
                <a:gd name="connsiteX4" fmla="*/ 179396 w 179396"/>
                <a:gd name="connsiteY4" fmla="*/ 89698 h 178806"/>
                <a:gd name="connsiteX5" fmla="*/ 89108 w 179396"/>
                <a:gd name="connsiteY5" fmla="*/ 178806 h 178806"/>
                <a:gd name="connsiteX6" fmla="*/ 11802 w 179396"/>
                <a:gd name="connsiteY6" fmla="*/ 167004 h 178806"/>
                <a:gd name="connsiteX7" fmla="*/ 89698 w 179396"/>
                <a:gd name="connsiteY7" fmla="*/ 167004 h 178806"/>
                <a:gd name="connsiteX8" fmla="*/ 167594 w 179396"/>
                <a:gd name="connsiteY8" fmla="*/ 89108 h 178806"/>
                <a:gd name="connsiteX9" fmla="*/ 89698 w 179396"/>
                <a:gd name="connsiteY9" fmla="*/ 11212 h 178806"/>
                <a:gd name="connsiteX10" fmla="*/ 11802 w 179396"/>
                <a:gd name="connsiteY10" fmla="*/ 11212 h 178806"/>
                <a:gd name="connsiteX11" fmla="*/ 11802 w 179396"/>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8806">
                  <a:moveTo>
                    <a:pt x="89108" y="178806"/>
                  </a:moveTo>
                  <a:lnTo>
                    <a:pt x="0" y="178806"/>
                  </a:lnTo>
                  <a:lnTo>
                    <a:pt x="0" y="0"/>
                  </a:lnTo>
                  <a:lnTo>
                    <a:pt x="89698" y="0"/>
                  </a:lnTo>
                  <a:cubicBezTo>
                    <a:pt x="139268" y="0"/>
                    <a:pt x="179396" y="40128"/>
                    <a:pt x="179396" y="89698"/>
                  </a:cubicBezTo>
                  <a:cubicBezTo>
                    <a:pt x="178806" y="138678"/>
                    <a:pt x="138678" y="178806"/>
                    <a:pt x="8910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noFill/>
              <a:prstDash val="solid"/>
              <a:miter/>
            </a:ln>
          </p:spPr>
          <p:txBody>
            <a:bodyPr rtlCol="0" anchor="ctr"/>
            <a:lstStyle/>
            <a:p>
              <a:endParaRPr lang="en-US"/>
            </a:p>
          </p:txBody>
        </p:sp>
        <p:grpSp>
          <p:nvGrpSpPr>
            <p:cNvPr id="73" name="Graphic 11">
              <a:extLst>
                <a:ext uri="{FF2B5EF4-FFF2-40B4-BE49-F238E27FC236}">
                  <a16:creationId xmlns:a16="http://schemas.microsoft.com/office/drawing/2014/main" id="{92EED298-1B34-7C17-9113-9CE477B09061}"/>
                </a:ext>
              </a:extLst>
            </p:cNvPr>
            <p:cNvGrpSpPr/>
            <p:nvPr/>
          </p:nvGrpSpPr>
          <p:grpSpPr>
            <a:xfrm>
              <a:off x="5525753" y="6932880"/>
              <a:ext cx="179396" cy="179396"/>
              <a:chOff x="5525753" y="6932880"/>
              <a:chExt cx="179396" cy="179396"/>
            </a:xfrm>
            <a:grpFill/>
          </p:grpSpPr>
          <p:sp>
            <p:nvSpPr>
              <p:cNvPr id="74" name="Freeform 73">
                <a:extLst>
                  <a:ext uri="{FF2B5EF4-FFF2-40B4-BE49-F238E27FC236}">
                    <a16:creationId xmlns:a16="http://schemas.microsoft.com/office/drawing/2014/main" id="{CDEA298A-0C48-37F7-87F4-821D8B8DDAC2}"/>
                  </a:ext>
                </a:extLst>
              </p:cNvPr>
              <p:cNvSpPr/>
              <p:nvPr/>
            </p:nvSpPr>
            <p:spPr>
              <a:xfrm>
                <a:off x="5531654"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solidFill>
                <a:srgbClr val="915F9E"/>
              </a:solidFill>
              <a:ln w="589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E7CE3AFA-2ABC-B036-B1C4-9E7BD5D29F22}"/>
                  </a:ext>
                </a:extLst>
              </p:cNvPr>
              <p:cNvSpPr/>
              <p:nvPr/>
            </p:nvSpPr>
            <p:spPr>
              <a:xfrm>
                <a:off x="5525753"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89698 w 179396"/>
                  <a:gd name="connsiteY6" fmla="*/ 12392 h 179396"/>
                  <a:gd name="connsiteX7" fmla="*/ 11802 w 179396"/>
                  <a:gd name="connsiteY7" fmla="*/ 90288 h 179396"/>
                  <a:gd name="connsiteX8" fmla="*/ 89698 w 179396"/>
                  <a:gd name="connsiteY8" fmla="*/ 168184 h 179396"/>
                  <a:gd name="connsiteX9" fmla="*/ 167594 w 179396"/>
                  <a:gd name="connsiteY9" fmla="*/ 168184 h 179396"/>
                  <a:gd name="connsiteX10" fmla="*/ 167594 w 179396"/>
                  <a:gd name="connsiteY10" fmla="*/ 12392 h 179396"/>
                  <a:gd name="connsiteX11" fmla="*/ 8969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89698" y="12392"/>
                    </a:moveTo>
                    <a:cubicBezTo>
                      <a:pt x="46620" y="12392"/>
                      <a:pt x="11802" y="47210"/>
                      <a:pt x="11802" y="90288"/>
                    </a:cubicBezTo>
                    <a:cubicBezTo>
                      <a:pt x="11802" y="133367"/>
                      <a:pt x="46620" y="168184"/>
                      <a:pt x="89698" y="168184"/>
                    </a:cubicBezTo>
                    <a:lnTo>
                      <a:pt x="167594" y="168184"/>
                    </a:lnTo>
                    <a:lnTo>
                      <a:pt x="167594" y="12392"/>
                    </a:lnTo>
                    <a:lnTo>
                      <a:pt x="89698" y="12392"/>
                    </a:lnTo>
                    <a:close/>
                  </a:path>
                </a:pathLst>
              </a:custGeom>
              <a:grpFill/>
              <a:ln w="5890" cap="flat">
                <a:noFill/>
                <a:prstDash val="solid"/>
                <a:miter/>
              </a:ln>
            </p:spPr>
            <p:txBody>
              <a:bodyPr rtlCol="0" anchor="ctr"/>
              <a:lstStyle/>
              <a:p>
                <a:endParaRPr lang="en-US"/>
              </a:p>
            </p:txBody>
          </p:sp>
        </p:grpSp>
      </p:grpSp>
      <p:sp>
        <p:nvSpPr>
          <p:cNvPr id="78" name="TextBox 77">
            <a:extLst>
              <a:ext uri="{FF2B5EF4-FFF2-40B4-BE49-F238E27FC236}">
                <a16:creationId xmlns:a16="http://schemas.microsoft.com/office/drawing/2014/main" id="{5BDE64DC-7FEA-6150-2766-0263F0D661D7}"/>
              </a:ext>
            </a:extLst>
          </p:cNvPr>
          <p:cNvSpPr txBox="1"/>
          <p:nvPr/>
        </p:nvSpPr>
        <p:spPr>
          <a:xfrm>
            <a:off x="5174885" y="7498964"/>
            <a:ext cx="2058487" cy="2915542"/>
          </a:xfrm>
          <a:prstGeom prst="rect">
            <a:avLst/>
          </a:prstGeom>
          <a:noFill/>
        </p:spPr>
        <p:txBody>
          <a:bodyPr wrap="square">
            <a:spAutoFit/>
          </a:bodyPr>
          <a:lstStyle/>
          <a:p>
            <a:pPr marL="184150" lvl="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Expertise in strategic thinking and long-term planning. Ability to align leadership decisions with the organization's mission, vision, and long-term objectives.</a:t>
            </a:r>
          </a:p>
          <a:p>
            <a:pPr marL="184150" lvl="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Skills in leading innovation within the organization by promoting a culture of creativity and adaptability.</a:t>
            </a:r>
          </a:p>
          <a:p>
            <a:pPr marL="184150" lvl="0" indent="-184150">
              <a:lnSpc>
                <a:spcPts val="1080"/>
              </a:lnSpc>
              <a:buClr>
                <a:srgbClr val="7ABB57"/>
              </a:buClr>
              <a:buFont typeface="+mj-lt"/>
              <a:buAutoNum type="arabicPeriod"/>
            </a:pPr>
            <a:r>
              <a:rPr lang="en-IE" sz="1100" kern="100" dirty="0">
                <a:solidFill>
                  <a:srgbClr val="0C2D45"/>
                </a:solidFill>
                <a:effectLst/>
                <a:latin typeface="Calibri" panose="020F0502020204030204" pitchFamily="34" charset="0"/>
                <a:cs typeface="Calibri" panose="020F0502020204030204" pitchFamily="34" charset="0"/>
              </a:rPr>
              <a:t>Ability to guide team members in their professional development and providing constructive feedback, supporting skill-building, and helping team members reach their full potential.</a:t>
            </a:r>
          </a:p>
          <a:p>
            <a:pPr marL="184150" lvl="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a:p>
            <a:pPr marL="184150" indent="-184150">
              <a:lnSpc>
                <a:spcPts val="1080"/>
              </a:lnSpc>
              <a:buClr>
                <a:srgbClr val="7ABB57"/>
              </a:buClr>
              <a:buFont typeface="+mj-lt"/>
              <a:buAutoNum type="arabicPeriod"/>
            </a:pPr>
            <a:endParaRPr lang="en-IE" sz="1100" kern="100" dirty="0">
              <a:solidFill>
                <a:srgbClr val="0C2D45"/>
              </a:solidFill>
              <a:effectLst/>
              <a:latin typeface="Calibri" panose="020F0502020204030204" pitchFamily="34" charset="0"/>
              <a:cs typeface="Calibri" panose="020F0502020204030204" pitchFamily="34" charset="0"/>
            </a:endParaRPr>
          </a:p>
        </p:txBody>
      </p:sp>
      <p:cxnSp>
        <p:nvCxnSpPr>
          <p:cNvPr id="79" name="Straight Connector 78">
            <a:extLst>
              <a:ext uri="{FF2B5EF4-FFF2-40B4-BE49-F238E27FC236}">
                <a16:creationId xmlns:a16="http://schemas.microsoft.com/office/drawing/2014/main" id="{8DDAC437-3F9B-88E9-7F01-5CE59369C6F5}"/>
              </a:ext>
            </a:extLst>
          </p:cNvPr>
          <p:cNvCxnSpPr>
            <a:cxnSpLocks/>
          </p:cNvCxnSpPr>
          <p:nvPr/>
        </p:nvCxnSpPr>
        <p:spPr>
          <a:xfrm>
            <a:off x="1001" y="10188634"/>
            <a:ext cx="7065318"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6E581A8C-2A7A-C2A7-958C-DC94E0308B4D}"/>
              </a:ext>
            </a:extLst>
          </p:cNvPr>
          <p:cNvSpPr txBox="1"/>
          <p:nvPr/>
        </p:nvSpPr>
        <p:spPr>
          <a:xfrm>
            <a:off x="5174885" y="7049087"/>
            <a:ext cx="1745763" cy="325474"/>
          </a:xfrm>
          <a:prstGeom prst="rect">
            <a:avLst/>
          </a:prstGeom>
          <a:solidFill>
            <a:schemeClr val="bg1"/>
          </a:solidFill>
        </p:spPr>
        <p:txBody>
          <a:bodyPr wrap="square">
            <a:spAutoFit/>
          </a:bodyPr>
          <a:lstStyle/>
          <a:p>
            <a:pPr>
              <a:lnSpc>
                <a:spcPct val="115000"/>
              </a:lnSpc>
              <a:spcBef>
                <a:spcPts val="500"/>
              </a:spcBef>
              <a:spcAft>
                <a:spcPts val="1000"/>
              </a:spcAft>
              <a:tabLst>
                <a:tab pos="615950" algn="l"/>
              </a:tabLst>
            </a:pPr>
            <a:r>
              <a:rPr lang="en-GB" sz="1400" b="1" kern="100" dirty="0">
                <a:solidFill>
                  <a:srgbClr val="0C2D45"/>
                </a:solidFill>
                <a:effectLst/>
                <a:latin typeface="Calibri" panose="020F0502020204030204" pitchFamily="34" charset="0"/>
                <a:cs typeface="Calibri" panose="020F0502020204030204" pitchFamily="34" charset="0"/>
              </a:rPr>
              <a:t>	</a:t>
            </a:r>
            <a:r>
              <a:rPr lang="en-GB" sz="1400" b="1" kern="100" dirty="0">
                <a:solidFill>
                  <a:srgbClr val="0C2D45"/>
                </a:solidFill>
                <a:latin typeface="Calibri" panose="020F0502020204030204" pitchFamily="34" charset="0"/>
                <a:cs typeface="Calibri" panose="020F0502020204030204" pitchFamily="34" charset="0"/>
              </a:rPr>
              <a:t>ADVANCED</a:t>
            </a:r>
            <a:endParaRPr lang="de-DE" sz="1400" b="1" kern="100" dirty="0">
              <a:solidFill>
                <a:srgbClr val="0C2D45"/>
              </a:solidFill>
              <a:effectLst/>
              <a:latin typeface="Calibri" panose="020F0502020204030204" pitchFamily="34" charset="0"/>
              <a:ea typeface="Corbel" panose="020B0503020204020204" pitchFamily="34" charset="0"/>
              <a:cs typeface="Calibri" panose="020F0502020204030204" pitchFamily="34" charset="0"/>
            </a:endParaRPr>
          </a:p>
        </p:txBody>
      </p:sp>
      <p:grpSp>
        <p:nvGrpSpPr>
          <p:cNvPr id="81" name="Graphic 11">
            <a:extLst>
              <a:ext uri="{FF2B5EF4-FFF2-40B4-BE49-F238E27FC236}">
                <a16:creationId xmlns:a16="http://schemas.microsoft.com/office/drawing/2014/main" id="{B436AAF7-C2E4-AB7D-610F-B54F13FFF835}"/>
              </a:ext>
            </a:extLst>
          </p:cNvPr>
          <p:cNvGrpSpPr/>
          <p:nvPr/>
        </p:nvGrpSpPr>
        <p:grpSpPr>
          <a:xfrm>
            <a:off x="5194847" y="7153261"/>
            <a:ext cx="584807" cy="179396"/>
            <a:chOff x="6392638" y="6932880"/>
            <a:chExt cx="584807" cy="179396"/>
          </a:xfrm>
          <a:solidFill>
            <a:srgbClr val="915F9E"/>
          </a:solidFill>
        </p:grpSpPr>
        <p:grpSp>
          <p:nvGrpSpPr>
            <p:cNvPr id="85" name="Graphic 11">
              <a:extLst>
                <a:ext uri="{FF2B5EF4-FFF2-40B4-BE49-F238E27FC236}">
                  <a16:creationId xmlns:a16="http://schemas.microsoft.com/office/drawing/2014/main" id="{68C437EE-883B-8574-2FA7-DCE067B95B8C}"/>
                </a:ext>
              </a:extLst>
            </p:cNvPr>
            <p:cNvGrpSpPr/>
            <p:nvPr/>
          </p:nvGrpSpPr>
          <p:grpSpPr>
            <a:xfrm>
              <a:off x="6595639" y="6933470"/>
              <a:ext cx="178806" cy="178806"/>
              <a:chOff x="6595639" y="6933470"/>
              <a:chExt cx="178806" cy="178806"/>
            </a:xfrm>
            <a:grpFill/>
          </p:grpSpPr>
          <p:sp>
            <p:nvSpPr>
              <p:cNvPr id="92" name="Freeform 91">
                <a:extLst>
                  <a:ext uri="{FF2B5EF4-FFF2-40B4-BE49-F238E27FC236}">
                    <a16:creationId xmlns:a16="http://schemas.microsoft.com/office/drawing/2014/main" id="{CAF92FCA-B680-639A-0404-9EDDB0B80F62}"/>
                  </a:ext>
                </a:extLst>
              </p:cNvPr>
              <p:cNvSpPr/>
              <p:nvPr/>
            </p:nvSpPr>
            <p:spPr>
              <a:xfrm>
                <a:off x="6601540" y="6939371"/>
                <a:ext cx="167003" cy="167003"/>
              </a:xfrm>
              <a:custGeom>
                <a:avLst/>
                <a:gdLst>
                  <a:gd name="connsiteX0" fmla="*/ 0 w 167003"/>
                  <a:gd name="connsiteY0" fmla="*/ 0 h 167003"/>
                  <a:gd name="connsiteX1" fmla="*/ 167004 w 167003"/>
                  <a:gd name="connsiteY1" fmla="*/ 0 h 167003"/>
                  <a:gd name="connsiteX2" fmla="*/ 167004 w 167003"/>
                  <a:gd name="connsiteY2" fmla="*/ 167004 h 167003"/>
                  <a:gd name="connsiteX3" fmla="*/ 0 w 167003"/>
                  <a:gd name="connsiteY3" fmla="*/ 167004 h 167003"/>
                </a:gdLst>
                <a:ahLst/>
                <a:cxnLst>
                  <a:cxn ang="0">
                    <a:pos x="connsiteX0" y="connsiteY0"/>
                  </a:cxn>
                  <a:cxn ang="0">
                    <a:pos x="connsiteX1" y="connsiteY1"/>
                  </a:cxn>
                  <a:cxn ang="0">
                    <a:pos x="connsiteX2" y="connsiteY2"/>
                  </a:cxn>
                  <a:cxn ang="0">
                    <a:pos x="connsiteX3" y="connsiteY3"/>
                  </a:cxn>
                </a:cxnLst>
                <a:rect l="l" t="t" r="r" b="b"/>
                <a:pathLst>
                  <a:path w="167003" h="167003">
                    <a:moveTo>
                      <a:pt x="0" y="0"/>
                    </a:moveTo>
                    <a:lnTo>
                      <a:pt x="167004" y="0"/>
                    </a:lnTo>
                    <a:lnTo>
                      <a:pt x="167004" y="167004"/>
                    </a:lnTo>
                    <a:lnTo>
                      <a:pt x="0" y="167004"/>
                    </a:lnTo>
                    <a:close/>
                  </a:path>
                </a:pathLst>
              </a:custGeom>
              <a:grpFill/>
              <a:ln w="5890" cap="flat">
                <a:solidFill>
                  <a:srgbClr val="0C2D45"/>
                </a:solid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B9EC7EB2-A2AB-4833-AF51-C9C70A8B4014}"/>
                  </a:ext>
                </a:extLst>
              </p:cNvPr>
              <p:cNvSpPr/>
              <p:nvPr/>
            </p:nvSpPr>
            <p:spPr>
              <a:xfrm>
                <a:off x="6595639" y="6933470"/>
                <a:ext cx="178806" cy="178806"/>
              </a:xfrm>
              <a:custGeom>
                <a:avLst/>
                <a:gdLst>
                  <a:gd name="connsiteX0" fmla="*/ 178806 w 178806"/>
                  <a:gd name="connsiteY0" fmla="*/ 178806 h 178806"/>
                  <a:gd name="connsiteX1" fmla="*/ 0 w 178806"/>
                  <a:gd name="connsiteY1" fmla="*/ 178806 h 178806"/>
                  <a:gd name="connsiteX2" fmla="*/ 0 w 178806"/>
                  <a:gd name="connsiteY2" fmla="*/ 0 h 178806"/>
                  <a:gd name="connsiteX3" fmla="*/ 178806 w 178806"/>
                  <a:gd name="connsiteY3" fmla="*/ 0 h 178806"/>
                  <a:gd name="connsiteX4" fmla="*/ 178806 w 178806"/>
                  <a:gd name="connsiteY4" fmla="*/ 178806 h 178806"/>
                  <a:gd name="connsiteX5" fmla="*/ 11802 w 178806"/>
                  <a:gd name="connsiteY5" fmla="*/ 167004 h 178806"/>
                  <a:gd name="connsiteX6" fmla="*/ 167004 w 178806"/>
                  <a:gd name="connsiteY6" fmla="*/ 167004 h 178806"/>
                  <a:gd name="connsiteX7" fmla="*/ 167004 w 178806"/>
                  <a:gd name="connsiteY7" fmla="*/ 11802 h 178806"/>
                  <a:gd name="connsiteX8" fmla="*/ 11802 w 178806"/>
                  <a:gd name="connsiteY8" fmla="*/ 11802 h 178806"/>
                  <a:gd name="connsiteX9" fmla="*/ 11802 w 178806"/>
                  <a:gd name="connsiteY9"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806" h="178806">
                    <a:moveTo>
                      <a:pt x="178806" y="178806"/>
                    </a:moveTo>
                    <a:lnTo>
                      <a:pt x="0" y="178806"/>
                    </a:lnTo>
                    <a:lnTo>
                      <a:pt x="0" y="0"/>
                    </a:lnTo>
                    <a:lnTo>
                      <a:pt x="178806" y="0"/>
                    </a:lnTo>
                    <a:lnTo>
                      <a:pt x="178806" y="178806"/>
                    </a:lnTo>
                    <a:close/>
                    <a:moveTo>
                      <a:pt x="11802" y="167004"/>
                    </a:moveTo>
                    <a:lnTo>
                      <a:pt x="167004" y="167004"/>
                    </a:lnTo>
                    <a:lnTo>
                      <a:pt x="167004" y="11802"/>
                    </a:lnTo>
                    <a:lnTo>
                      <a:pt x="11802" y="1180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86" name="Graphic 11">
              <a:extLst>
                <a:ext uri="{FF2B5EF4-FFF2-40B4-BE49-F238E27FC236}">
                  <a16:creationId xmlns:a16="http://schemas.microsoft.com/office/drawing/2014/main" id="{1CE50D31-BCAF-3FF3-8A3F-5CFF8F97155E}"/>
                </a:ext>
              </a:extLst>
            </p:cNvPr>
            <p:cNvGrpSpPr/>
            <p:nvPr/>
          </p:nvGrpSpPr>
          <p:grpSpPr>
            <a:xfrm>
              <a:off x="6798050" y="6933470"/>
              <a:ext cx="179395" cy="178806"/>
              <a:chOff x="6798050" y="6933470"/>
              <a:chExt cx="179395" cy="178806"/>
            </a:xfrm>
            <a:grpFill/>
          </p:grpSpPr>
          <p:sp>
            <p:nvSpPr>
              <p:cNvPr id="90" name="Freeform 89">
                <a:extLst>
                  <a:ext uri="{FF2B5EF4-FFF2-40B4-BE49-F238E27FC236}">
                    <a16:creationId xmlns:a16="http://schemas.microsoft.com/office/drawing/2014/main" id="{0723D441-5867-FDDD-9CCF-4634715DBB4F}"/>
                  </a:ext>
                </a:extLst>
              </p:cNvPr>
              <p:cNvSpPr/>
              <p:nvPr/>
            </p:nvSpPr>
            <p:spPr>
              <a:xfrm>
                <a:off x="6803951" y="6938781"/>
                <a:ext cx="167593" cy="167010"/>
              </a:xfrm>
              <a:custGeom>
                <a:avLst/>
                <a:gdLst>
                  <a:gd name="connsiteX0" fmla="*/ 167594 w 167593"/>
                  <a:gd name="connsiteY0" fmla="*/ 83797 h 167010"/>
                  <a:gd name="connsiteX1" fmla="*/ 83797 w 167593"/>
                  <a:gd name="connsiteY1" fmla="*/ 0 h 167010"/>
                  <a:gd name="connsiteX2" fmla="*/ 0 w 167593"/>
                  <a:gd name="connsiteY2" fmla="*/ 0 h 167010"/>
                  <a:gd name="connsiteX3" fmla="*/ 0 w 167593"/>
                  <a:gd name="connsiteY3" fmla="*/ 167004 h 167010"/>
                  <a:gd name="connsiteX4" fmla="*/ 83797 w 167593"/>
                  <a:gd name="connsiteY4" fmla="*/ 167004 h 167010"/>
                  <a:gd name="connsiteX5" fmla="*/ 167594 w 167593"/>
                  <a:gd name="connsiteY5" fmla="*/ 83797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10">
                    <a:moveTo>
                      <a:pt x="167594" y="83797"/>
                    </a:moveTo>
                    <a:cubicBezTo>
                      <a:pt x="167594" y="37768"/>
                      <a:pt x="129826" y="0"/>
                      <a:pt x="83797" y="0"/>
                    </a:cubicBezTo>
                    <a:lnTo>
                      <a:pt x="0" y="0"/>
                    </a:lnTo>
                    <a:lnTo>
                      <a:pt x="0" y="167004"/>
                    </a:lnTo>
                    <a:lnTo>
                      <a:pt x="83797" y="167004"/>
                    </a:lnTo>
                    <a:cubicBezTo>
                      <a:pt x="129826" y="167594"/>
                      <a:pt x="167594" y="129826"/>
                      <a:pt x="167594" y="83797"/>
                    </a:cubicBezTo>
                    <a:close/>
                  </a:path>
                </a:pathLst>
              </a:custGeom>
              <a:grpFill/>
              <a:ln w="5890" cap="flat">
                <a:solidFill>
                  <a:srgbClr val="0C2D45"/>
                </a:solid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A55B215-E8D7-CD0D-1D42-C1504C40BDDC}"/>
                  </a:ext>
                </a:extLst>
              </p:cNvPr>
              <p:cNvSpPr/>
              <p:nvPr/>
            </p:nvSpPr>
            <p:spPr>
              <a:xfrm>
                <a:off x="6798050" y="6933470"/>
                <a:ext cx="179395" cy="178806"/>
              </a:xfrm>
              <a:custGeom>
                <a:avLst/>
                <a:gdLst>
                  <a:gd name="connsiteX0" fmla="*/ 89698 w 179395"/>
                  <a:gd name="connsiteY0" fmla="*/ 178806 h 178806"/>
                  <a:gd name="connsiteX1" fmla="*/ 0 w 179395"/>
                  <a:gd name="connsiteY1" fmla="*/ 178806 h 178806"/>
                  <a:gd name="connsiteX2" fmla="*/ 0 w 179395"/>
                  <a:gd name="connsiteY2" fmla="*/ 0 h 178806"/>
                  <a:gd name="connsiteX3" fmla="*/ 89698 w 179395"/>
                  <a:gd name="connsiteY3" fmla="*/ 0 h 178806"/>
                  <a:gd name="connsiteX4" fmla="*/ 179396 w 179395"/>
                  <a:gd name="connsiteY4" fmla="*/ 89698 h 178806"/>
                  <a:gd name="connsiteX5" fmla="*/ 89698 w 179395"/>
                  <a:gd name="connsiteY5" fmla="*/ 178806 h 178806"/>
                  <a:gd name="connsiteX6" fmla="*/ 11802 w 179395"/>
                  <a:gd name="connsiteY6" fmla="*/ 167004 h 178806"/>
                  <a:gd name="connsiteX7" fmla="*/ 89698 w 179395"/>
                  <a:gd name="connsiteY7" fmla="*/ 167004 h 178806"/>
                  <a:gd name="connsiteX8" fmla="*/ 167594 w 179395"/>
                  <a:gd name="connsiteY8" fmla="*/ 89108 h 178806"/>
                  <a:gd name="connsiteX9" fmla="*/ 89698 w 179395"/>
                  <a:gd name="connsiteY9" fmla="*/ 11212 h 178806"/>
                  <a:gd name="connsiteX10" fmla="*/ 11802 w 179395"/>
                  <a:gd name="connsiteY10" fmla="*/ 11212 h 178806"/>
                  <a:gd name="connsiteX11" fmla="*/ 11802 w 179395"/>
                  <a:gd name="connsiteY11" fmla="*/ 167004 h 17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5" h="178806">
                    <a:moveTo>
                      <a:pt x="89698" y="178806"/>
                    </a:moveTo>
                    <a:lnTo>
                      <a:pt x="0" y="178806"/>
                    </a:lnTo>
                    <a:lnTo>
                      <a:pt x="0" y="0"/>
                    </a:lnTo>
                    <a:lnTo>
                      <a:pt x="89698" y="0"/>
                    </a:lnTo>
                    <a:cubicBezTo>
                      <a:pt x="139268" y="0"/>
                      <a:pt x="179396" y="40128"/>
                      <a:pt x="179396" y="89698"/>
                    </a:cubicBezTo>
                    <a:cubicBezTo>
                      <a:pt x="179396" y="138678"/>
                      <a:pt x="139268" y="178806"/>
                      <a:pt x="89698" y="178806"/>
                    </a:cubicBezTo>
                    <a:close/>
                    <a:moveTo>
                      <a:pt x="11802" y="167004"/>
                    </a:moveTo>
                    <a:lnTo>
                      <a:pt x="89698" y="167004"/>
                    </a:lnTo>
                    <a:cubicBezTo>
                      <a:pt x="132777" y="167004"/>
                      <a:pt x="167594" y="132187"/>
                      <a:pt x="167594" y="89108"/>
                    </a:cubicBezTo>
                    <a:cubicBezTo>
                      <a:pt x="167594" y="46029"/>
                      <a:pt x="132777" y="11212"/>
                      <a:pt x="89698" y="11212"/>
                    </a:cubicBezTo>
                    <a:lnTo>
                      <a:pt x="11802" y="11212"/>
                    </a:lnTo>
                    <a:lnTo>
                      <a:pt x="11802" y="167004"/>
                    </a:lnTo>
                    <a:close/>
                  </a:path>
                </a:pathLst>
              </a:custGeom>
              <a:grpFill/>
              <a:ln w="5890" cap="flat">
                <a:solidFill>
                  <a:srgbClr val="0C2D45"/>
                </a:solidFill>
                <a:prstDash val="solid"/>
                <a:miter/>
              </a:ln>
            </p:spPr>
            <p:txBody>
              <a:bodyPr rtlCol="0" anchor="ctr"/>
              <a:lstStyle/>
              <a:p>
                <a:endParaRPr lang="en-US"/>
              </a:p>
            </p:txBody>
          </p:sp>
        </p:grpSp>
        <p:grpSp>
          <p:nvGrpSpPr>
            <p:cNvPr id="87" name="Graphic 11">
              <a:extLst>
                <a:ext uri="{FF2B5EF4-FFF2-40B4-BE49-F238E27FC236}">
                  <a16:creationId xmlns:a16="http://schemas.microsoft.com/office/drawing/2014/main" id="{2FBB82BC-503C-B711-D7FD-E253E9A81130}"/>
                </a:ext>
              </a:extLst>
            </p:cNvPr>
            <p:cNvGrpSpPr/>
            <p:nvPr/>
          </p:nvGrpSpPr>
          <p:grpSpPr>
            <a:xfrm>
              <a:off x="6392638" y="6932880"/>
              <a:ext cx="179396" cy="179396"/>
              <a:chOff x="6392638" y="6932880"/>
              <a:chExt cx="179396" cy="179396"/>
            </a:xfrm>
            <a:grpFill/>
          </p:grpSpPr>
          <p:sp>
            <p:nvSpPr>
              <p:cNvPr id="88" name="Freeform 87">
                <a:extLst>
                  <a:ext uri="{FF2B5EF4-FFF2-40B4-BE49-F238E27FC236}">
                    <a16:creationId xmlns:a16="http://schemas.microsoft.com/office/drawing/2014/main" id="{1EBA4489-E64C-805C-3774-1A1EB1F7A1EF}"/>
                  </a:ext>
                </a:extLst>
              </p:cNvPr>
              <p:cNvSpPr/>
              <p:nvPr/>
            </p:nvSpPr>
            <p:spPr>
              <a:xfrm>
                <a:off x="6399129" y="6939371"/>
                <a:ext cx="167593" cy="167003"/>
              </a:xfrm>
              <a:custGeom>
                <a:avLst/>
                <a:gdLst>
                  <a:gd name="connsiteX0" fmla="*/ 0 w 167593"/>
                  <a:gd name="connsiteY0" fmla="*/ 83207 h 167003"/>
                  <a:gd name="connsiteX1" fmla="*/ 83797 w 167593"/>
                  <a:gd name="connsiteY1" fmla="*/ 167004 h 167003"/>
                  <a:gd name="connsiteX2" fmla="*/ 167594 w 167593"/>
                  <a:gd name="connsiteY2" fmla="*/ 167004 h 167003"/>
                  <a:gd name="connsiteX3" fmla="*/ 167594 w 167593"/>
                  <a:gd name="connsiteY3" fmla="*/ 0 h 167003"/>
                  <a:gd name="connsiteX4" fmla="*/ 83797 w 167593"/>
                  <a:gd name="connsiteY4" fmla="*/ 0 h 167003"/>
                  <a:gd name="connsiteX5" fmla="*/ 0 w 167593"/>
                  <a:gd name="connsiteY5" fmla="*/ 83207 h 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93" h="167003">
                    <a:moveTo>
                      <a:pt x="0" y="83207"/>
                    </a:moveTo>
                    <a:cubicBezTo>
                      <a:pt x="0" y="129236"/>
                      <a:pt x="37768" y="167004"/>
                      <a:pt x="83797" y="167004"/>
                    </a:cubicBezTo>
                    <a:lnTo>
                      <a:pt x="167594" y="167004"/>
                    </a:lnTo>
                    <a:lnTo>
                      <a:pt x="167594" y="0"/>
                    </a:lnTo>
                    <a:lnTo>
                      <a:pt x="83797" y="0"/>
                    </a:lnTo>
                    <a:cubicBezTo>
                      <a:pt x="37768" y="0"/>
                      <a:pt x="0" y="37177"/>
                      <a:pt x="0" y="83207"/>
                    </a:cubicBezTo>
                    <a:close/>
                  </a:path>
                </a:pathLst>
              </a:custGeom>
              <a:grpFill/>
              <a:ln w="5890" cap="flat">
                <a:solidFill>
                  <a:srgbClr val="0C2D45"/>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65F7D7EB-6AC7-FC34-BBED-2270DDFEDC2D}"/>
                  </a:ext>
                </a:extLst>
              </p:cNvPr>
              <p:cNvSpPr/>
              <p:nvPr/>
            </p:nvSpPr>
            <p:spPr>
              <a:xfrm>
                <a:off x="6392638" y="6932880"/>
                <a:ext cx="179396" cy="179396"/>
              </a:xfrm>
              <a:custGeom>
                <a:avLst/>
                <a:gdLst>
                  <a:gd name="connsiteX0" fmla="*/ 179396 w 179396"/>
                  <a:gd name="connsiteY0" fmla="*/ 179396 h 179396"/>
                  <a:gd name="connsiteX1" fmla="*/ 89698 w 179396"/>
                  <a:gd name="connsiteY1" fmla="*/ 179396 h 179396"/>
                  <a:gd name="connsiteX2" fmla="*/ 0 w 179396"/>
                  <a:gd name="connsiteY2" fmla="*/ 89698 h 179396"/>
                  <a:gd name="connsiteX3" fmla="*/ 89698 w 179396"/>
                  <a:gd name="connsiteY3" fmla="*/ 0 h 179396"/>
                  <a:gd name="connsiteX4" fmla="*/ 179396 w 179396"/>
                  <a:gd name="connsiteY4" fmla="*/ 0 h 179396"/>
                  <a:gd name="connsiteX5" fmla="*/ 179396 w 179396"/>
                  <a:gd name="connsiteY5" fmla="*/ 179396 h 179396"/>
                  <a:gd name="connsiteX6" fmla="*/ 90288 w 179396"/>
                  <a:gd name="connsiteY6" fmla="*/ 12392 h 179396"/>
                  <a:gd name="connsiteX7" fmla="*/ 12392 w 179396"/>
                  <a:gd name="connsiteY7" fmla="*/ 90288 h 179396"/>
                  <a:gd name="connsiteX8" fmla="*/ 90288 w 179396"/>
                  <a:gd name="connsiteY8" fmla="*/ 168184 h 179396"/>
                  <a:gd name="connsiteX9" fmla="*/ 168184 w 179396"/>
                  <a:gd name="connsiteY9" fmla="*/ 168184 h 179396"/>
                  <a:gd name="connsiteX10" fmla="*/ 168184 w 179396"/>
                  <a:gd name="connsiteY10" fmla="*/ 12392 h 179396"/>
                  <a:gd name="connsiteX11" fmla="*/ 90288 w 179396"/>
                  <a:gd name="connsiteY11" fmla="*/ 12392 h 17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6" h="179396">
                    <a:moveTo>
                      <a:pt x="179396" y="179396"/>
                    </a:moveTo>
                    <a:lnTo>
                      <a:pt x="89698" y="179396"/>
                    </a:lnTo>
                    <a:cubicBezTo>
                      <a:pt x="40128" y="179396"/>
                      <a:pt x="0" y="139268"/>
                      <a:pt x="0" y="89698"/>
                    </a:cubicBezTo>
                    <a:cubicBezTo>
                      <a:pt x="0" y="40128"/>
                      <a:pt x="40128" y="0"/>
                      <a:pt x="89698" y="0"/>
                    </a:cubicBezTo>
                    <a:lnTo>
                      <a:pt x="179396" y="0"/>
                    </a:lnTo>
                    <a:lnTo>
                      <a:pt x="179396" y="179396"/>
                    </a:lnTo>
                    <a:close/>
                    <a:moveTo>
                      <a:pt x="90288" y="12392"/>
                    </a:moveTo>
                    <a:cubicBezTo>
                      <a:pt x="47210" y="12392"/>
                      <a:pt x="12392" y="47210"/>
                      <a:pt x="12392" y="90288"/>
                    </a:cubicBezTo>
                    <a:cubicBezTo>
                      <a:pt x="12392" y="133367"/>
                      <a:pt x="47210" y="168184"/>
                      <a:pt x="90288" y="168184"/>
                    </a:cubicBezTo>
                    <a:lnTo>
                      <a:pt x="168184" y="168184"/>
                    </a:lnTo>
                    <a:lnTo>
                      <a:pt x="168184" y="12392"/>
                    </a:lnTo>
                    <a:lnTo>
                      <a:pt x="90288" y="12392"/>
                    </a:lnTo>
                    <a:close/>
                  </a:path>
                </a:pathLst>
              </a:custGeom>
              <a:grpFill/>
              <a:ln w="5890" cap="flat">
                <a:solidFill>
                  <a:srgbClr val="0C2D45"/>
                </a:solidFill>
                <a:prstDash val="solid"/>
                <a:miter/>
              </a:ln>
            </p:spPr>
            <p:txBody>
              <a:bodyPr rtlCol="0" anchor="ctr"/>
              <a:lstStyle/>
              <a:p>
                <a:endParaRPr lang="en-US"/>
              </a:p>
            </p:txBody>
          </p:sp>
        </p:grpSp>
      </p:grpSp>
      <p:cxnSp>
        <p:nvCxnSpPr>
          <p:cNvPr id="94" name="Straight Connector 93">
            <a:extLst>
              <a:ext uri="{FF2B5EF4-FFF2-40B4-BE49-F238E27FC236}">
                <a16:creationId xmlns:a16="http://schemas.microsoft.com/office/drawing/2014/main" id="{78094FDE-41A6-BD9B-CF33-19583994D73C}"/>
              </a:ext>
            </a:extLst>
          </p:cNvPr>
          <p:cNvCxnSpPr>
            <a:cxnSpLocks/>
          </p:cNvCxnSpPr>
          <p:nvPr/>
        </p:nvCxnSpPr>
        <p:spPr>
          <a:xfrm flipV="1">
            <a:off x="2656469" y="7250700"/>
            <a:ext cx="0" cy="2916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5EC24F5-F0B8-670E-07A9-1C201D2949A7}"/>
              </a:ext>
            </a:extLst>
          </p:cNvPr>
          <p:cNvCxnSpPr>
            <a:cxnSpLocks/>
          </p:cNvCxnSpPr>
          <p:nvPr/>
        </p:nvCxnSpPr>
        <p:spPr>
          <a:xfrm flipV="1">
            <a:off x="5019292" y="7250700"/>
            <a:ext cx="0" cy="2916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71F984D-067B-F0A8-4A6A-94B6097A967A}"/>
              </a:ext>
            </a:extLst>
          </p:cNvPr>
          <p:cNvCxnSpPr>
            <a:cxnSpLocks/>
          </p:cNvCxnSpPr>
          <p:nvPr/>
        </p:nvCxnSpPr>
        <p:spPr>
          <a:xfrm flipV="1">
            <a:off x="300356" y="6700158"/>
            <a:ext cx="0" cy="54000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4F7DBB2-9537-576D-5DEA-507C3B6AF835}"/>
              </a:ext>
            </a:extLst>
          </p:cNvPr>
          <p:cNvSpPr txBox="1"/>
          <p:nvPr/>
        </p:nvSpPr>
        <p:spPr>
          <a:xfrm>
            <a:off x="221808" y="6652715"/>
            <a:ext cx="4434265" cy="338554"/>
          </a:xfrm>
          <a:prstGeom prst="rect">
            <a:avLst/>
          </a:prstGeom>
          <a:noFill/>
        </p:spPr>
        <p:txBody>
          <a:bodyPr wrap="square">
            <a:spAutoFit/>
          </a:bodyPr>
          <a:lstStyle/>
          <a:p>
            <a:pPr>
              <a:tabLst>
                <a:tab pos="265113" algn="l"/>
              </a:tabLst>
            </a:pPr>
            <a:r>
              <a:rPr lang="en-US" sz="1600" b="1" dirty="0">
                <a:solidFill>
                  <a:schemeClr val="bg1"/>
                </a:solidFill>
                <a:highlight>
                  <a:srgbClr val="7ABB57"/>
                </a:highlight>
                <a:latin typeface="Calibri" panose="020F0502020204030204" pitchFamily="34" charset="0"/>
                <a:cs typeface="Calibri" panose="020F0502020204030204" pitchFamily="34" charset="0"/>
              </a:rPr>
              <a:t>	Adaptive Leadership</a:t>
            </a:r>
            <a:r>
              <a:rPr lang="en-US" sz="1600" b="1" dirty="0">
                <a:solidFill>
                  <a:srgbClr val="7ABB57"/>
                </a:solidFill>
                <a:highlight>
                  <a:srgbClr val="7ABB57"/>
                </a:highlight>
                <a:latin typeface="Calibri" panose="020F0502020204030204" pitchFamily="34" charset="0"/>
                <a:cs typeface="Calibri" panose="020F0502020204030204" pitchFamily="34" charset="0"/>
              </a:rPr>
              <a:t>.</a:t>
            </a:r>
            <a:endParaRPr lang="de-DE" sz="1600" b="1" dirty="0">
              <a:solidFill>
                <a:srgbClr val="7ABB57"/>
              </a:solidFill>
              <a:highlight>
                <a:srgbClr val="7ABB57"/>
              </a:highlight>
              <a:latin typeface="Calibri" panose="020F0502020204030204" pitchFamily="34" charset="0"/>
              <a:cs typeface="Calibri" panose="020F0502020204030204" pitchFamily="34" charset="0"/>
            </a:endParaRPr>
          </a:p>
        </p:txBody>
      </p:sp>
      <p:sp>
        <p:nvSpPr>
          <p:cNvPr id="110" name="Slide Number Placeholder 4">
            <a:extLst>
              <a:ext uri="{FF2B5EF4-FFF2-40B4-BE49-F238E27FC236}">
                <a16:creationId xmlns:a16="http://schemas.microsoft.com/office/drawing/2014/main" id="{367B5C9F-7367-E447-49DF-57E9DB59443E}"/>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40</a:t>
            </a:fld>
            <a:endParaRPr lang="en-US" dirty="0"/>
          </a:p>
        </p:txBody>
      </p:sp>
      <p:sp>
        <p:nvSpPr>
          <p:cNvPr id="7" name="TextBox 6">
            <a:extLst>
              <a:ext uri="{FF2B5EF4-FFF2-40B4-BE49-F238E27FC236}">
                <a16:creationId xmlns:a16="http://schemas.microsoft.com/office/drawing/2014/main" id="{43C9311E-9126-A4A6-8991-AA4587474905}"/>
              </a:ext>
            </a:extLst>
          </p:cNvPr>
          <p:cNvSpPr txBox="1"/>
          <p:nvPr/>
        </p:nvSpPr>
        <p:spPr>
          <a:xfrm>
            <a:off x="301420" y="672805"/>
            <a:ext cx="5584875" cy="1033488"/>
          </a:xfrm>
          <a:prstGeom prst="rect">
            <a:avLst/>
          </a:prstGeom>
          <a:noFill/>
        </p:spPr>
        <p:txBody>
          <a:bodyPr wrap="square">
            <a:spAutoFit/>
          </a:bodyPr>
          <a:lstStyle/>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BUSINESS PRACTICES</a:t>
            </a:r>
            <a:r>
              <a:rPr lang="de-DE" sz="2800" b="1" dirty="0">
                <a:solidFill>
                  <a:srgbClr val="7ABB57"/>
                </a:solidFill>
                <a:highlight>
                  <a:srgbClr val="7ABB57"/>
                </a:highlight>
                <a:latin typeface="Calibri" panose="020F0502020204030204" pitchFamily="34" charset="0"/>
                <a:cs typeface="Calibri" panose="020F0502020204030204" pitchFamily="34" charset="0"/>
              </a:rPr>
              <a:t>.</a:t>
            </a:r>
            <a:r>
              <a:rPr lang="de-DE" sz="2800" b="1" dirty="0">
                <a:solidFill>
                  <a:srgbClr val="E97924"/>
                </a:solidFill>
                <a:highlight>
                  <a:srgbClr val="7ABB57"/>
                </a:highlight>
                <a:latin typeface="Calibri" panose="020F0502020204030204" pitchFamily="34" charset="0"/>
                <a:cs typeface="Calibri" panose="020F0502020204030204" pitchFamily="34" charset="0"/>
              </a:rPr>
              <a:t> </a:t>
            </a:r>
          </a:p>
          <a:p>
            <a:pPr>
              <a:lnSpc>
                <a:spcPts val="2380"/>
              </a:lnSpc>
            </a:pPr>
            <a:r>
              <a:rPr lang="de-DE" sz="2800" b="1" dirty="0">
                <a:solidFill>
                  <a:schemeClr val="bg1"/>
                </a:solidFill>
                <a:highlight>
                  <a:srgbClr val="7ABB57"/>
                </a:highlight>
                <a:latin typeface="Calibri" panose="020F0502020204030204" pitchFamily="34" charset="0"/>
                <a:cs typeface="Calibri" panose="020F0502020204030204" pitchFamily="34" charset="0"/>
              </a:rPr>
              <a:t> AND ATTITUDES</a:t>
            </a:r>
            <a:r>
              <a:rPr lang="de-DE" sz="2800" b="1" dirty="0">
                <a:solidFill>
                  <a:srgbClr val="7ABB57"/>
                </a:solidFill>
                <a:highlight>
                  <a:srgbClr val="7ABB57"/>
                </a:highlight>
                <a:latin typeface="Calibri" panose="020F0502020204030204" pitchFamily="34" charset="0"/>
                <a:cs typeface="Calibri" panose="020F0502020204030204" pitchFamily="34" charset="0"/>
              </a:rPr>
              <a:t> </a:t>
            </a:r>
            <a:r>
              <a:rPr lang="de-DE" sz="2800" b="1" dirty="0">
                <a:solidFill>
                  <a:schemeClr val="bg1"/>
                </a:solidFill>
                <a:highlight>
                  <a:srgbClr val="7ABB57"/>
                </a:highlight>
                <a:latin typeface="Calibri" panose="020F0502020204030204" pitchFamily="34" charset="0"/>
                <a:cs typeface="Calibri" panose="020F0502020204030204" pitchFamily="34" charset="0"/>
              </a:rPr>
              <a:t>FOR SUCCESS</a:t>
            </a:r>
            <a:r>
              <a:rPr lang="de-DE" sz="2800" b="1" dirty="0">
                <a:solidFill>
                  <a:srgbClr val="7ABB57"/>
                </a:solidFill>
                <a:highlight>
                  <a:srgbClr val="7ABB57"/>
                </a:highlight>
                <a:latin typeface="Calibri" panose="020F0502020204030204" pitchFamily="34" charset="0"/>
                <a:cs typeface="Calibri" panose="020F0502020204030204" pitchFamily="34" charset="0"/>
              </a:rPr>
              <a:t>. </a:t>
            </a:r>
            <a:r>
              <a:rPr lang="de-DE" sz="2800" b="1" dirty="0">
                <a:solidFill>
                  <a:srgbClr val="E97924"/>
                </a:solidFill>
                <a:highlight>
                  <a:srgbClr val="7ABB57"/>
                </a:highlight>
                <a:latin typeface="Calibri" panose="020F0502020204030204" pitchFamily="34" charset="0"/>
                <a:cs typeface="Calibri" panose="020F0502020204030204" pitchFamily="34" charset="0"/>
              </a:rPr>
              <a:t> </a:t>
            </a:r>
            <a:endParaRPr lang="de-DE" sz="2800" b="1" dirty="0">
              <a:solidFill>
                <a:schemeClr val="bg1"/>
              </a:solidFill>
              <a:highlight>
                <a:srgbClr val="7ABB57"/>
              </a:highlight>
              <a:latin typeface="Calibri" panose="020F0502020204030204" pitchFamily="34" charset="0"/>
              <a:cs typeface="Calibri" panose="020F0502020204030204" pitchFamily="34" charset="0"/>
            </a:endParaRPr>
          </a:p>
          <a:p>
            <a:pPr>
              <a:lnSpc>
                <a:spcPts val="2380"/>
              </a:lnSpc>
            </a:pPr>
            <a:endParaRPr lang="de-DE" sz="2800" b="1" dirty="0">
              <a:solidFill>
                <a:srgbClr val="7ABB57"/>
              </a:solidFill>
              <a:highlight>
                <a:srgbClr val="7ABB57"/>
              </a:highlight>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3B865E22-F0B8-A785-F442-9131A5387E25}"/>
              </a:ext>
            </a:extLst>
          </p:cNvPr>
          <p:cNvGrpSpPr/>
          <p:nvPr/>
        </p:nvGrpSpPr>
        <p:grpSpPr>
          <a:xfrm>
            <a:off x="6351095" y="216231"/>
            <a:ext cx="755624" cy="846710"/>
            <a:chOff x="744591" y="4352525"/>
            <a:chExt cx="943113" cy="1056801"/>
          </a:xfrm>
          <a:solidFill>
            <a:srgbClr val="0C2D45"/>
          </a:solidFill>
        </p:grpSpPr>
        <p:sp>
          <p:nvSpPr>
            <p:cNvPr id="15" name="Freeform 14">
              <a:extLst>
                <a:ext uri="{FF2B5EF4-FFF2-40B4-BE49-F238E27FC236}">
                  <a16:creationId xmlns:a16="http://schemas.microsoft.com/office/drawing/2014/main" id="{8EB393FF-EC45-318F-4D1A-600A805D326C}"/>
                </a:ext>
              </a:extLst>
            </p:cNvPr>
            <p:cNvSpPr/>
            <p:nvPr/>
          </p:nvSpPr>
          <p:spPr>
            <a:xfrm>
              <a:off x="1117281" y="4619980"/>
              <a:ext cx="203402" cy="193401"/>
            </a:xfrm>
            <a:custGeom>
              <a:avLst/>
              <a:gdLst>
                <a:gd name="connsiteX0" fmla="*/ 100689 w 203402"/>
                <a:gd name="connsiteY0" fmla="*/ 167512 h 193401"/>
                <a:gd name="connsiteX1" fmla="*/ 78934 w 203402"/>
                <a:gd name="connsiteY1" fmla="*/ 176053 h 193401"/>
                <a:gd name="connsiteX2" fmla="*/ 46991 w 203402"/>
                <a:gd name="connsiteY2" fmla="*/ 192309 h 193401"/>
                <a:gd name="connsiteX3" fmla="*/ 38730 w 203402"/>
                <a:gd name="connsiteY3" fmla="*/ 192584 h 193401"/>
                <a:gd name="connsiteX4" fmla="*/ 36802 w 203402"/>
                <a:gd name="connsiteY4" fmla="*/ 184319 h 193401"/>
                <a:gd name="connsiteX5" fmla="*/ 43136 w 203402"/>
                <a:gd name="connsiteY5" fmla="*/ 146849 h 193401"/>
                <a:gd name="connsiteX6" fmla="*/ 31019 w 203402"/>
                <a:gd name="connsiteY6" fmla="*/ 108552 h 193401"/>
                <a:gd name="connsiteX7" fmla="*/ 3757 w 203402"/>
                <a:gd name="connsiteY7" fmla="*/ 81828 h 193401"/>
                <a:gd name="connsiteX8" fmla="*/ 178 w 203402"/>
                <a:gd name="connsiteY8" fmla="*/ 73287 h 193401"/>
                <a:gd name="connsiteX9" fmla="*/ 8163 w 203402"/>
                <a:gd name="connsiteY9" fmla="*/ 68603 h 193401"/>
                <a:gd name="connsiteX10" fmla="*/ 48919 w 203402"/>
                <a:gd name="connsiteY10" fmla="*/ 62542 h 193401"/>
                <a:gd name="connsiteX11" fmla="*/ 76731 w 203402"/>
                <a:gd name="connsiteY11" fmla="*/ 41878 h 193401"/>
                <a:gd name="connsiteX12" fmla="*/ 94080 w 203402"/>
                <a:gd name="connsiteY12" fmla="*/ 6888 h 193401"/>
                <a:gd name="connsiteX13" fmla="*/ 101515 w 203402"/>
                <a:gd name="connsiteY13" fmla="*/ 0 h 193401"/>
                <a:gd name="connsiteX14" fmla="*/ 108950 w 203402"/>
                <a:gd name="connsiteY14" fmla="*/ 7163 h 193401"/>
                <a:gd name="connsiteX15" fmla="*/ 124921 w 203402"/>
                <a:gd name="connsiteY15" fmla="*/ 39398 h 193401"/>
                <a:gd name="connsiteX16" fmla="*/ 158242 w 203402"/>
                <a:gd name="connsiteY16" fmla="*/ 63368 h 193401"/>
                <a:gd name="connsiteX17" fmla="*/ 192938 w 203402"/>
                <a:gd name="connsiteY17" fmla="*/ 68327 h 193401"/>
                <a:gd name="connsiteX18" fmla="*/ 203403 w 203402"/>
                <a:gd name="connsiteY18" fmla="*/ 73287 h 193401"/>
                <a:gd name="connsiteX19" fmla="*/ 198171 w 203402"/>
                <a:gd name="connsiteY19" fmla="*/ 82654 h 193401"/>
                <a:gd name="connsiteX20" fmla="*/ 173112 w 203402"/>
                <a:gd name="connsiteY20" fmla="*/ 107175 h 193401"/>
                <a:gd name="connsiteX21" fmla="*/ 160169 w 203402"/>
                <a:gd name="connsiteY21" fmla="*/ 148226 h 193401"/>
                <a:gd name="connsiteX22" fmla="*/ 165952 w 203402"/>
                <a:gd name="connsiteY22" fmla="*/ 182666 h 193401"/>
                <a:gd name="connsiteX23" fmla="*/ 164300 w 203402"/>
                <a:gd name="connsiteY23" fmla="*/ 192860 h 193401"/>
                <a:gd name="connsiteX24" fmla="*/ 153836 w 203402"/>
                <a:gd name="connsiteY24" fmla="*/ 190931 h 193401"/>
                <a:gd name="connsiteX25" fmla="*/ 121066 w 203402"/>
                <a:gd name="connsiteY25" fmla="*/ 173849 h 193401"/>
                <a:gd name="connsiteX26" fmla="*/ 100689 w 203402"/>
                <a:gd name="connsiteY26" fmla="*/ 167512 h 19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3402" h="193401">
                  <a:moveTo>
                    <a:pt x="100689" y="167512"/>
                  </a:moveTo>
                  <a:cubicBezTo>
                    <a:pt x="93254" y="170267"/>
                    <a:pt x="85818" y="172747"/>
                    <a:pt x="78934" y="176053"/>
                  </a:cubicBezTo>
                  <a:cubicBezTo>
                    <a:pt x="68195" y="181288"/>
                    <a:pt x="57730" y="187349"/>
                    <a:pt x="46991" y="192309"/>
                  </a:cubicBezTo>
                  <a:cubicBezTo>
                    <a:pt x="44513" y="193411"/>
                    <a:pt x="40382" y="193962"/>
                    <a:pt x="38730" y="192584"/>
                  </a:cubicBezTo>
                  <a:cubicBezTo>
                    <a:pt x="37078" y="191207"/>
                    <a:pt x="36527" y="187074"/>
                    <a:pt x="36802" y="184319"/>
                  </a:cubicBezTo>
                  <a:cubicBezTo>
                    <a:pt x="38730" y="171645"/>
                    <a:pt x="40933" y="159247"/>
                    <a:pt x="43136" y="146849"/>
                  </a:cubicBezTo>
                  <a:cubicBezTo>
                    <a:pt x="45889" y="131971"/>
                    <a:pt x="42310" y="119022"/>
                    <a:pt x="31019" y="108552"/>
                  </a:cubicBezTo>
                  <a:cubicBezTo>
                    <a:pt x="21657" y="99736"/>
                    <a:pt x="12569" y="90920"/>
                    <a:pt x="3757" y="81828"/>
                  </a:cubicBezTo>
                  <a:cubicBezTo>
                    <a:pt x="1554" y="79624"/>
                    <a:pt x="-649" y="75491"/>
                    <a:pt x="178" y="73287"/>
                  </a:cubicBezTo>
                  <a:cubicBezTo>
                    <a:pt x="1004" y="71083"/>
                    <a:pt x="5134" y="69154"/>
                    <a:pt x="8163" y="68603"/>
                  </a:cubicBezTo>
                  <a:cubicBezTo>
                    <a:pt x="21657" y="66123"/>
                    <a:pt x="35150" y="64470"/>
                    <a:pt x="48919" y="62542"/>
                  </a:cubicBezTo>
                  <a:cubicBezTo>
                    <a:pt x="61861" y="60613"/>
                    <a:pt x="70948" y="53174"/>
                    <a:pt x="76731" y="41878"/>
                  </a:cubicBezTo>
                  <a:cubicBezTo>
                    <a:pt x="82514" y="30307"/>
                    <a:pt x="88021" y="18459"/>
                    <a:pt x="94080" y="6888"/>
                  </a:cubicBezTo>
                  <a:cubicBezTo>
                    <a:pt x="95732" y="3857"/>
                    <a:pt x="99036" y="0"/>
                    <a:pt x="101515" y="0"/>
                  </a:cubicBezTo>
                  <a:cubicBezTo>
                    <a:pt x="103993" y="0"/>
                    <a:pt x="107298" y="4133"/>
                    <a:pt x="108950" y="7163"/>
                  </a:cubicBezTo>
                  <a:cubicBezTo>
                    <a:pt x="114457" y="17633"/>
                    <a:pt x="119965" y="28654"/>
                    <a:pt x="124921" y="39398"/>
                  </a:cubicBezTo>
                  <a:cubicBezTo>
                    <a:pt x="131530" y="53725"/>
                    <a:pt x="142821" y="61440"/>
                    <a:pt x="158242" y="63368"/>
                  </a:cubicBezTo>
                  <a:cubicBezTo>
                    <a:pt x="169807" y="64746"/>
                    <a:pt x="181373" y="66399"/>
                    <a:pt x="192938" y="68327"/>
                  </a:cubicBezTo>
                  <a:cubicBezTo>
                    <a:pt x="196518" y="68878"/>
                    <a:pt x="199823" y="71634"/>
                    <a:pt x="203403" y="73287"/>
                  </a:cubicBezTo>
                  <a:cubicBezTo>
                    <a:pt x="201750" y="76317"/>
                    <a:pt x="200649" y="80175"/>
                    <a:pt x="198171" y="82654"/>
                  </a:cubicBezTo>
                  <a:cubicBezTo>
                    <a:pt x="190185" y="91195"/>
                    <a:pt x="181648" y="99185"/>
                    <a:pt x="173112" y="107175"/>
                  </a:cubicBezTo>
                  <a:cubicBezTo>
                    <a:pt x="160720" y="118471"/>
                    <a:pt x="156865" y="131971"/>
                    <a:pt x="160169" y="148226"/>
                  </a:cubicBezTo>
                  <a:cubicBezTo>
                    <a:pt x="162372" y="159523"/>
                    <a:pt x="164300" y="171094"/>
                    <a:pt x="165952" y="182666"/>
                  </a:cubicBezTo>
                  <a:cubicBezTo>
                    <a:pt x="166503" y="185972"/>
                    <a:pt x="164850" y="189553"/>
                    <a:pt x="164300" y="192860"/>
                  </a:cubicBezTo>
                  <a:cubicBezTo>
                    <a:pt x="160720" y="192309"/>
                    <a:pt x="156865" y="192309"/>
                    <a:pt x="153836" y="190931"/>
                  </a:cubicBezTo>
                  <a:cubicBezTo>
                    <a:pt x="142821" y="185421"/>
                    <a:pt x="132081" y="179084"/>
                    <a:pt x="121066" y="173849"/>
                  </a:cubicBezTo>
                  <a:cubicBezTo>
                    <a:pt x="114733" y="171370"/>
                    <a:pt x="108124" y="169992"/>
                    <a:pt x="100689" y="167512"/>
                  </a:cubicBezTo>
                  <a:close/>
                </a:path>
              </a:pathLst>
            </a:custGeom>
            <a:solidFill>
              <a:srgbClr val="7ABB57"/>
            </a:solidFill>
            <a:ln w="2749" cap="flat">
              <a:noFill/>
              <a:prstDash val="solid"/>
              <a:miter/>
            </a:ln>
          </p:spPr>
          <p:txBody>
            <a:bodyPr rtlCol="0" anchor="ctr"/>
            <a:lstStyle/>
            <a:p>
              <a:endParaRPr lang="en-US" dirty="0"/>
            </a:p>
          </p:txBody>
        </p:sp>
        <p:grpSp>
          <p:nvGrpSpPr>
            <p:cNvPr id="16" name="Graphic 2">
              <a:extLst>
                <a:ext uri="{FF2B5EF4-FFF2-40B4-BE49-F238E27FC236}">
                  <a16:creationId xmlns:a16="http://schemas.microsoft.com/office/drawing/2014/main" id="{0CA9CE02-DAF0-0166-08D0-4A14F822D477}"/>
                </a:ext>
              </a:extLst>
            </p:cNvPr>
            <p:cNvGrpSpPr/>
            <p:nvPr/>
          </p:nvGrpSpPr>
          <p:grpSpPr>
            <a:xfrm>
              <a:off x="744591" y="4352525"/>
              <a:ext cx="943113" cy="1056801"/>
              <a:chOff x="744591" y="4352525"/>
              <a:chExt cx="943113" cy="1056801"/>
            </a:xfrm>
            <a:grpFill/>
          </p:grpSpPr>
          <p:sp>
            <p:nvSpPr>
              <p:cNvPr id="17" name="Freeform 16">
                <a:extLst>
                  <a:ext uri="{FF2B5EF4-FFF2-40B4-BE49-F238E27FC236}">
                    <a16:creationId xmlns:a16="http://schemas.microsoft.com/office/drawing/2014/main" id="{1E8A87B9-32BF-F2BD-C1B3-183EFB908334}"/>
                  </a:ext>
                </a:extLst>
              </p:cNvPr>
              <p:cNvSpPr/>
              <p:nvPr/>
            </p:nvSpPr>
            <p:spPr>
              <a:xfrm>
                <a:off x="744591" y="4352525"/>
                <a:ext cx="943113" cy="1056801"/>
              </a:xfrm>
              <a:custGeom>
                <a:avLst/>
                <a:gdLst>
                  <a:gd name="connsiteX0" fmla="*/ 228298 w 943113"/>
                  <a:gd name="connsiteY0" fmla="*/ 1056251 h 1056801"/>
                  <a:gd name="connsiteX1" fmla="*/ 205992 w 943113"/>
                  <a:gd name="connsiteY1" fmla="*/ 1018506 h 1056801"/>
                  <a:gd name="connsiteX2" fmla="*/ 206268 w 943113"/>
                  <a:gd name="connsiteY2" fmla="*/ 960648 h 1056801"/>
                  <a:gd name="connsiteX3" fmla="*/ 240689 w 943113"/>
                  <a:gd name="connsiteY3" fmla="*/ 925933 h 1056801"/>
                  <a:gd name="connsiteX4" fmla="*/ 291633 w 943113"/>
                  <a:gd name="connsiteY4" fmla="*/ 925933 h 1056801"/>
                  <a:gd name="connsiteX5" fmla="*/ 291633 w 943113"/>
                  <a:gd name="connsiteY5" fmla="*/ 897830 h 1056801"/>
                  <a:gd name="connsiteX6" fmla="*/ 362404 w 943113"/>
                  <a:gd name="connsiteY6" fmla="*/ 826748 h 1056801"/>
                  <a:gd name="connsiteX7" fmla="*/ 364332 w 943113"/>
                  <a:gd name="connsiteY7" fmla="*/ 826748 h 1056801"/>
                  <a:gd name="connsiteX8" fmla="*/ 393246 w 943113"/>
                  <a:gd name="connsiteY8" fmla="*/ 824544 h 1056801"/>
                  <a:gd name="connsiteX9" fmla="*/ 403985 w 943113"/>
                  <a:gd name="connsiteY9" fmla="*/ 797544 h 1056801"/>
                  <a:gd name="connsiteX10" fmla="*/ 387463 w 943113"/>
                  <a:gd name="connsiteY10" fmla="*/ 652348 h 1056801"/>
                  <a:gd name="connsiteX11" fmla="*/ 376173 w 943113"/>
                  <a:gd name="connsiteY11" fmla="*/ 642980 h 1056801"/>
                  <a:gd name="connsiteX12" fmla="*/ 299344 w 943113"/>
                  <a:gd name="connsiteY12" fmla="*/ 601653 h 1056801"/>
                  <a:gd name="connsiteX13" fmla="*/ 281720 w 943113"/>
                  <a:gd name="connsiteY13" fmla="*/ 594214 h 1056801"/>
                  <a:gd name="connsiteX14" fmla="*/ 72437 w 943113"/>
                  <a:gd name="connsiteY14" fmla="*/ 449570 h 1056801"/>
                  <a:gd name="connsiteX15" fmla="*/ 1666 w 943113"/>
                  <a:gd name="connsiteY15" fmla="*/ 244863 h 1056801"/>
                  <a:gd name="connsiteX16" fmla="*/ 1115 w 943113"/>
                  <a:gd name="connsiteY16" fmla="*/ 183148 h 1056801"/>
                  <a:gd name="connsiteX17" fmla="*/ 53436 w 943113"/>
                  <a:gd name="connsiteY17" fmla="*/ 136586 h 1056801"/>
                  <a:gd name="connsiteX18" fmla="*/ 172948 w 943113"/>
                  <a:gd name="connsiteY18" fmla="*/ 136586 h 1056801"/>
                  <a:gd name="connsiteX19" fmla="*/ 184513 w 943113"/>
                  <a:gd name="connsiteY19" fmla="*/ 136586 h 1056801"/>
                  <a:gd name="connsiteX20" fmla="*/ 184513 w 943113"/>
                  <a:gd name="connsiteY20" fmla="*/ 119780 h 1056801"/>
                  <a:gd name="connsiteX21" fmla="*/ 160281 w 943113"/>
                  <a:gd name="connsiteY21" fmla="*/ 108484 h 1056801"/>
                  <a:gd name="connsiteX22" fmla="*/ 147889 w 943113"/>
                  <a:gd name="connsiteY22" fmla="*/ 82310 h 1056801"/>
                  <a:gd name="connsiteX23" fmla="*/ 147889 w 943113"/>
                  <a:gd name="connsiteY23" fmla="*/ 34921 h 1056801"/>
                  <a:gd name="connsiteX24" fmla="*/ 182586 w 943113"/>
                  <a:gd name="connsiteY24" fmla="*/ 207 h 1056801"/>
                  <a:gd name="connsiteX25" fmla="*/ 293010 w 943113"/>
                  <a:gd name="connsiteY25" fmla="*/ 207 h 1056801"/>
                  <a:gd name="connsiteX26" fmla="*/ 310909 w 943113"/>
                  <a:gd name="connsiteY26" fmla="*/ 15635 h 1056801"/>
                  <a:gd name="connsiteX27" fmla="*/ 293010 w 943113"/>
                  <a:gd name="connsiteY27" fmla="*/ 31064 h 1056801"/>
                  <a:gd name="connsiteX28" fmla="*/ 190021 w 943113"/>
                  <a:gd name="connsiteY28" fmla="*/ 31064 h 1056801"/>
                  <a:gd name="connsiteX29" fmla="*/ 178731 w 943113"/>
                  <a:gd name="connsiteY29" fmla="*/ 41809 h 1056801"/>
                  <a:gd name="connsiteX30" fmla="*/ 178731 w 943113"/>
                  <a:gd name="connsiteY30" fmla="*/ 77902 h 1056801"/>
                  <a:gd name="connsiteX31" fmla="*/ 186992 w 943113"/>
                  <a:gd name="connsiteY31" fmla="*/ 86442 h 1056801"/>
                  <a:gd name="connsiteX32" fmla="*/ 193050 w 943113"/>
                  <a:gd name="connsiteY32" fmla="*/ 86442 h 1056801"/>
                  <a:gd name="connsiteX33" fmla="*/ 749578 w 943113"/>
                  <a:gd name="connsiteY33" fmla="*/ 86442 h 1056801"/>
                  <a:gd name="connsiteX34" fmla="*/ 763897 w 943113"/>
                  <a:gd name="connsiteY34" fmla="*/ 71840 h 1056801"/>
                  <a:gd name="connsiteX35" fmla="*/ 764173 w 943113"/>
                  <a:gd name="connsiteY35" fmla="*/ 40983 h 1056801"/>
                  <a:gd name="connsiteX36" fmla="*/ 753984 w 943113"/>
                  <a:gd name="connsiteY36" fmla="*/ 31064 h 1056801"/>
                  <a:gd name="connsiteX37" fmla="*/ 667517 w 943113"/>
                  <a:gd name="connsiteY37" fmla="*/ 31340 h 1056801"/>
                  <a:gd name="connsiteX38" fmla="*/ 375897 w 943113"/>
                  <a:gd name="connsiteY38" fmla="*/ 31340 h 1056801"/>
                  <a:gd name="connsiteX39" fmla="*/ 365709 w 943113"/>
                  <a:gd name="connsiteY39" fmla="*/ 31064 h 1056801"/>
                  <a:gd name="connsiteX40" fmla="*/ 352766 w 943113"/>
                  <a:gd name="connsiteY40" fmla="*/ 15911 h 1056801"/>
                  <a:gd name="connsiteX41" fmla="*/ 365709 w 943113"/>
                  <a:gd name="connsiteY41" fmla="*/ 758 h 1056801"/>
                  <a:gd name="connsiteX42" fmla="*/ 375897 w 943113"/>
                  <a:gd name="connsiteY42" fmla="*/ 482 h 1056801"/>
                  <a:gd name="connsiteX43" fmla="*/ 754259 w 943113"/>
                  <a:gd name="connsiteY43" fmla="*/ 482 h 1056801"/>
                  <a:gd name="connsiteX44" fmla="*/ 795290 w 943113"/>
                  <a:gd name="connsiteY44" fmla="*/ 41534 h 1056801"/>
                  <a:gd name="connsiteX45" fmla="*/ 795290 w 943113"/>
                  <a:gd name="connsiteY45" fmla="*/ 75697 h 1056801"/>
                  <a:gd name="connsiteX46" fmla="*/ 758941 w 943113"/>
                  <a:gd name="connsiteY46" fmla="*/ 118402 h 1056801"/>
                  <a:gd name="connsiteX47" fmla="*/ 758941 w 943113"/>
                  <a:gd name="connsiteY47" fmla="*/ 137137 h 1056801"/>
                  <a:gd name="connsiteX48" fmla="*/ 769405 w 943113"/>
                  <a:gd name="connsiteY48" fmla="*/ 137137 h 1056801"/>
                  <a:gd name="connsiteX49" fmla="*/ 887815 w 943113"/>
                  <a:gd name="connsiteY49" fmla="*/ 137137 h 1056801"/>
                  <a:gd name="connsiteX50" fmla="*/ 942890 w 943113"/>
                  <a:gd name="connsiteY50" fmla="*/ 187556 h 1056801"/>
                  <a:gd name="connsiteX51" fmla="*/ 824479 w 943113"/>
                  <a:gd name="connsiteY51" fmla="*/ 503846 h 1056801"/>
                  <a:gd name="connsiteX52" fmla="*/ 656502 w 943113"/>
                  <a:gd name="connsiteY52" fmla="*/ 596143 h 1056801"/>
                  <a:gd name="connsiteX53" fmla="*/ 642733 w 943113"/>
                  <a:gd name="connsiteY53" fmla="*/ 602755 h 1056801"/>
                  <a:gd name="connsiteX54" fmla="*/ 565905 w 943113"/>
                  <a:gd name="connsiteY54" fmla="*/ 643807 h 1056801"/>
                  <a:gd name="connsiteX55" fmla="*/ 555991 w 943113"/>
                  <a:gd name="connsiteY55" fmla="*/ 651797 h 1056801"/>
                  <a:gd name="connsiteX56" fmla="*/ 538643 w 943113"/>
                  <a:gd name="connsiteY56" fmla="*/ 796717 h 1056801"/>
                  <a:gd name="connsiteX57" fmla="*/ 549658 w 943113"/>
                  <a:gd name="connsiteY57" fmla="*/ 824819 h 1056801"/>
                  <a:gd name="connsiteX58" fmla="*/ 579673 w 943113"/>
                  <a:gd name="connsiteY58" fmla="*/ 827024 h 1056801"/>
                  <a:gd name="connsiteX59" fmla="*/ 651545 w 943113"/>
                  <a:gd name="connsiteY59" fmla="*/ 899208 h 1056801"/>
                  <a:gd name="connsiteX60" fmla="*/ 651545 w 943113"/>
                  <a:gd name="connsiteY60" fmla="*/ 926484 h 1056801"/>
                  <a:gd name="connsiteX61" fmla="*/ 699460 w 943113"/>
                  <a:gd name="connsiteY61" fmla="*/ 926484 h 1056801"/>
                  <a:gd name="connsiteX62" fmla="*/ 736911 w 943113"/>
                  <a:gd name="connsiteY62" fmla="*/ 964505 h 1056801"/>
                  <a:gd name="connsiteX63" fmla="*/ 737186 w 943113"/>
                  <a:gd name="connsiteY63" fmla="*/ 1019057 h 1056801"/>
                  <a:gd name="connsiteX64" fmla="*/ 715157 w 943113"/>
                  <a:gd name="connsiteY64" fmla="*/ 1056802 h 1056801"/>
                  <a:gd name="connsiteX65" fmla="*/ 228298 w 943113"/>
                  <a:gd name="connsiteY65" fmla="*/ 1056251 h 1056801"/>
                  <a:gd name="connsiteX66" fmla="*/ 216181 w 943113"/>
                  <a:gd name="connsiteY66" fmla="*/ 117851 h 1056801"/>
                  <a:gd name="connsiteX67" fmla="*/ 216181 w 943113"/>
                  <a:gd name="connsiteY67" fmla="*/ 127494 h 1056801"/>
                  <a:gd name="connsiteX68" fmla="*/ 216457 w 943113"/>
                  <a:gd name="connsiteY68" fmla="*/ 371875 h 1056801"/>
                  <a:gd name="connsiteX69" fmla="*/ 220312 w 943113"/>
                  <a:gd name="connsiteY69" fmla="*/ 417059 h 1056801"/>
                  <a:gd name="connsiteX70" fmla="*/ 518265 w 943113"/>
                  <a:gd name="connsiteY70" fmla="*/ 624245 h 1056801"/>
                  <a:gd name="connsiteX71" fmla="*/ 727273 w 943113"/>
                  <a:gd name="connsiteY71" fmla="*/ 370222 h 1056801"/>
                  <a:gd name="connsiteX72" fmla="*/ 727273 w 943113"/>
                  <a:gd name="connsiteY72" fmla="*/ 128045 h 1056801"/>
                  <a:gd name="connsiteX73" fmla="*/ 727273 w 943113"/>
                  <a:gd name="connsiteY73" fmla="*/ 118127 h 1056801"/>
                  <a:gd name="connsiteX74" fmla="*/ 216181 w 943113"/>
                  <a:gd name="connsiteY74" fmla="*/ 117851 h 1056801"/>
                  <a:gd name="connsiteX75" fmla="*/ 701939 w 943113"/>
                  <a:gd name="connsiteY75" fmla="*/ 546275 h 1056801"/>
                  <a:gd name="connsiteX76" fmla="*/ 705794 w 943113"/>
                  <a:gd name="connsiteY76" fmla="*/ 545173 h 1056801"/>
                  <a:gd name="connsiteX77" fmla="*/ 827784 w 943113"/>
                  <a:gd name="connsiteY77" fmla="*/ 454529 h 1056801"/>
                  <a:gd name="connsiteX78" fmla="*/ 912323 w 943113"/>
                  <a:gd name="connsiteY78" fmla="*/ 191689 h 1056801"/>
                  <a:gd name="connsiteX79" fmla="*/ 886989 w 943113"/>
                  <a:gd name="connsiteY79" fmla="*/ 167443 h 1056801"/>
                  <a:gd name="connsiteX80" fmla="*/ 766376 w 943113"/>
                  <a:gd name="connsiteY80" fmla="*/ 167443 h 1056801"/>
                  <a:gd name="connsiteX81" fmla="*/ 758665 w 943113"/>
                  <a:gd name="connsiteY81" fmla="*/ 168270 h 1056801"/>
                  <a:gd name="connsiteX82" fmla="*/ 758665 w 943113"/>
                  <a:gd name="connsiteY82" fmla="*/ 208771 h 1056801"/>
                  <a:gd name="connsiteX83" fmla="*/ 837422 w 943113"/>
                  <a:gd name="connsiteY83" fmla="*/ 208771 h 1056801"/>
                  <a:gd name="connsiteX84" fmla="*/ 869365 w 943113"/>
                  <a:gd name="connsiteY84" fmla="*/ 242934 h 1056801"/>
                  <a:gd name="connsiteX85" fmla="*/ 861655 w 943113"/>
                  <a:gd name="connsiteY85" fmla="*/ 291700 h 1056801"/>
                  <a:gd name="connsiteX86" fmla="*/ 843205 w 943113"/>
                  <a:gd name="connsiteY86" fmla="*/ 305200 h 1056801"/>
                  <a:gd name="connsiteX87" fmla="*/ 831915 w 943113"/>
                  <a:gd name="connsiteY87" fmla="*/ 284537 h 1056801"/>
                  <a:gd name="connsiteX88" fmla="*/ 839350 w 943113"/>
                  <a:gd name="connsiteY88" fmla="*/ 240179 h 1056801"/>
                  <a:gd name="connsiteX89" fmla="*/ 756462 w 943113"/>
                  <a:gd name="connsiteY89" fmla="*/ 240179 h 1056801"/>
                  <a:gd name="connsiteX90" fmla="*/ 756462 w 943113"/>
                  <a:gd name="connsiteY90" fmla="*/ 425875 h 1056801"/>
                  <a:gd name="connsiteX91" fmla="*/ 770782 w 943113"/>
                  <a:gd name="connsiteY91" fmla="*/ 410447 h 1056801"/>
                  <a:gd name="connsiteX92" fmla="*/ 808232 w 943113"/>
                  <a:gd name="connsiteY92" fmla="*/ 352864 h 1056801"/>
                  <a:gd name="connsiteX93" fmla="*/ 824755 w 943113"/>
                  <a:gd name="connsiteY93" fmla="*/ 343497 h 1056801"/>
                  <a:gd name="connsiteX94" fmla="*/ 837697 w 943113"/>
                  <a:gd name="connsiteY94" fmla="*/ 356170 h 1056801"/>
                  <a:gd name="connsiteX95" fmla="*/ 834668 w 943113"/>
                  <a:gd name="connsiteY95" fmla="*/ 369671 h 1056801"/>
                  <a:gd name="connsiteX96" fmla="*/ 743795 w 943113"/>
                  <a:gd name="connsiteY96" fmla="*/ 477121 h 1056801"/>
                  <a:gd name="connsiteX97" fmla="*/ 736085 w 943113"/>
                  <a:gd name="connsiteY97" fmla="*/ 483733 h 1056801"/>
                  <a:gd name="connsiteX98" fmla="*/ 701939 w 943113"/>
                  <a:gd name="connsiteY98" fmla="*/ 546275 h 1056801"/>
                  <a:gd name="connsiteX99" fmla="*/ 705518 w 943113"/>
                  <a:gd name="connsiteY99" fmla="*/ 957617 h 1056801"/>
                  <a:gd name="connsiteX100" fmla="*/ 237936 w 943113"/>
                  <a:gd name="connsiteY100" fmla="*/ 957617 h 1056801"/>
                  <a:gd name="connsiteX101" fmla="*/ 237936 w 943113"/>
                  <a:gd name="connsiteY101" fmla="*/ 1024567 h 1056801"/>
                  <a:gd name="connsiteX102" fmla="*/ 705518 w 943113"/>
                  <a:gd name="connsiteY102" fmla="*/ 1024567 h 1056801"/>
                  <a:gd name="connsiteX103" fmla="*/ 705518 w 943113"/>
                  <a:gd name="connsiteY103" fmla="*/ 957617 h 1056801"/>
                  <a:gd name="connsiteX104" fmla="*/ 184789 w 943113"/>
                  <a:gd name="connsiteY104" fmla="*/ 167443 h 1056801"/>
                  <a:gd name="connsiteX105" fmla="*/ 173774 w 943113"/>
                  <a:gd name="connsiteY105" fmla="*/ 167443 h 1056801"/>
                  <a:gd name="connsiteX106" fmla="*/ 58393 w 943113"/>
                  <a:gd name="connsiteY106" fmla="*/ 167443 h 1056801"/>
                  <a:gd name="connsiteX107" fmla="*/ 30855 w 943113"/>
                  <a:gd name="connsiteY107" fmla="*/ 194719 h 1056801"/>
                  <a:gd name="connsiteX108" fmla="*/ 41044 w 943113"/>
                  <a:gd name="connsiteY108" fmla="*/ 299139 h 1056801"/>
                  <a:gd name="connsiteX109" fmla="*/ 229399 w 943113"/>
                  <a:gd name="connsiteY109" fmla="*/ 541316 h 1056801"/>
                  <a:gd name="connsiteX110" fmla="*/ 241791 w 943113"/>
                  <a:gd name="connsiteY110" fmla="*/ 546826 h 1056801"/>
                  <a:gd name="connsiteX111" fmla="*/ 207369 w 943113"/>
                  <a:gd name="connsiteY111" fmla="*/ 483458 h 1056801"/>
                  <a:gd name="connsiteX112" fmla="*/ 201311 w 943113"/>
                  <a:gd name="connsiteY112" fmla="*/ 477948 h 1056801"/>
                  <a:gd name="connsiteX113" fmla="*/ 74089 w 943113"/>
                  <a:gd name="connsiteY113" fmla="*/ 242934 h 1056801"/>
                  <a:gd name="connsiteX114" fmla="*/ 105757 w 943113"/>
                  <a:gd name="connsiteY114" fmla="*/ 208771 h 1056801"/>
                  <a:gd name="connsiteX115" fmla="*/ 159454 w 943113"/>
                  <a:gd name="connsiteY115" fmla="*/ 208771 h 1056801"/>
                  <a:gd name="connsiteX116" fmla="*/ 185064 w 943113"/>
                  <a:gd name="connsiteY116" fmla="*/ 208771 h 1056801"/>
                  <a:gd name="connsiteX117" fmla="*/ 184789 w 943113"/>
                  <a:gd name="connsiteY117" fmla="*/ 167443 h 1056801"/>
                  <a:gd name="connsiteX118" fmla="*/ 322750 w 943113"/>
                  <a:gd name="connsiteY118" fmla="*/ 925106 h 1056801"/>
                  <a:gd name="connsiteX119" fmla="*/ 620704 w 943113"/>
                  <a:gd name="connsiteY119" fmla="*/ 925106 h 1056801"/>
                  <a:gd name="connsiteX120" fmla="*/ 620704 w 943113"/>
                  <a:gd name="connsiteY120" fmla="*/ 898382 h 1056801"/>
                  <a:gd name="connsiteX121" fmla="*/ 580224 w 943113"/>
                  <a:gd name="connsiteY121" fmla="*/ 857606 h 1056801"/>
                  <a:gd name="connsiteX122" fmla="*/ 460712 w 943113"/>
                  <a:gd name="connsiteY122" fmla="*/ 857606 h 1056801"/>
                  <a:gd name="connsiteX123" fmla="*/ 359650 w 943113"/>
                  <a:gd name="connsiteY123" fmla="*/ 857606 h 1056801"/>
                  <a:gd name="connsiteX124" fmla="*/ 322750 w 943113"/>
                  <a:gd name="connsiteY124" fmla="*/ 894524 h 1056801"/>
                  <a:gd name="connsiteX125" fmla="*/ 322750 w 943113"/>
                  <a:gd name="connsiteY125" fmla="*/ 925106 h 1056801"/>
                  <a:gd name="connsiteX126" fmla="*/ 516613 w 943113"/>
                  <a:gd name="connsiteY126" fmla="*/ 825921 h 1056801"/>
                  <a:gd name="connsiteX127" fmla="*/ 516888 w 943113"/>
                  <a:gd name="connsiteY127" fmla="*/ 657583 h 1056801"/>
                  <a:gd name="connsiteX128" fmla="*/ 426566 w 943113"/>
                  <a:gd name="connsiteY128" fmla="*/ 657583 h 1056801"/>
                  <a:gd name="connsiteX129" fmla="*/ 427117 w 943113"/>
                  <a:gd name="connsiteY129" fmla="*/ 825921 h 1056801"/>
                  <a:gd name="connsiteX130" fmla="*/ 516613 w 943113"/>
                  <a:gd name="connsiteY130" fmla="*/ 825921 h 1056801"/>
                  <a:gd name="connsiteX131" fmla="*/ 104380 w 943113"/>
                  <a:gd name="connsiteY131" fmla="*/ 240179 h 1056801"/>
                  <a:gd name="connsiteX132" fmla="*/ 186716 w 943113"/>
                  <a:gd name="connsiteY132" fmla="*/ 425875 h 1056801"/>
                  <a:gd name="connsiteX133" fmla="*/ 186716 w 943113"/>
                  <a:gd name="connsiteY133" fmla="*/ 240179 h 1056801"/>
                  <a:gd name="connsiteX134" fmla="*/ 104380 w 943113"/>
                  <a:gd name="connsiteY134" fmla="*/ 240179 h 105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943113" h="1056801">
                    <a:moveTo>
                      <a:pt x="228298" y="1056251"/>
                    </a:moveTo>
                    <a:cubicBezTo>
                      <a:pt x="211500" y="1049363"/>
                      <a:pt x="205442" y="1036414"/>
                      <a:pt x="205992" y="1018506"/>
                    </a:cubicBezTo>
                    <a:cubicBezTo>
                      <a:pt x="206819" y="999220"/>
                      <a:pt x="205992" y="979934"/>
                      <a:pt x="206268" y="960648"/>
                    </a:cubicBezTo>
                    <a:cubicBezTo>
                      <a:pt x="206268" y="936678"/>
                      <a:pt x="217007" y="925933"/>
                      <a:pt x="240689" y="925933"/>
                    </a:cubicBezTo>
                    <a:cubicBezTo>
                      <a:pt x="257212" y="925933"/>
                      <a:pt x="273459" y="925933"/>
                      <a:pt x="291633" y="925933"/>
                    </a:cubicBezTo>
                    <a:cubicBezTo>
                      <a:pt x="291633" y="916014"/>
                      <a:pt x="291633" y="906923"/>
                      <a:pt x="291633" y="897830"/>
                    </a:cubicBezTo>
                    <a:cubicBezTo>
                      <a:pt x="291909" y="854299"/>
                      <a:pt x="319171" y="827024"/>
                      <a:pt x="362404" y="826748"/>
                    </a:cubicBezTo>
                    <a:cubicBezTo>
                      <a:pt x="362955" y="826748"/>
                      <a:pt x="363781" y="826748"/>
                      <a:pt x="364332" y="826748"/>
                    </a:cubicBezTo>
                    <a:cubicBezTo>
                      <a:pt x="374245" y="826472"/>
                      <a:pt x="386637" y="829503"/>
                      <a:pt x="393246" y="824544"/>
                    </a:cubicBezTo>
                    <a:cubicBezTo>
                      <a:pt x="399855" y="819585"/>
                      <a:pt x="400956" y="806911"/>
                      <a:pt x="403985" y="797544"/>
                    </a:cubicBezTo>
                    <a:cubicBezTo>
                      <a:pt x="421058" y="746573"/>
                      <a:pt x="416377" y="698083"/>
                      <a:pt x="387463" y="652348"/>
                    </a:cubicBezTo>
                    <a:cubicBezTo>
                      <a:pt x="384985" y="648490"/>
                      <a:pt x="380579" y="644633"/>
                      <a:pt x="376173" y="642980"/>
                    </a:cubicBezTo>
                    <a:cubicBezTo>
                      <a:pt x="348635" y="632786"/>
                      <a:pt x="323026" y="619011"/>
                      <a:pt x="299344" y="601653"/>
                    </a:cubicBezTo>
                    <a:cubicBezTo>
                      <a:pt x="294387" y="598071"/>
                      <a:pt x="287778" y="595867"/>
                      <a:pt x="281720" y="594214"/>
                    </a:cubicBezTo>
                    <a:cubicBezTo>
                      <a:pt x="195804" y="569418"/>
                      <a:pt x="124207" y="523958"/>
                      <a:pt x="72437" y="449570"/>
                    </a:cubicBezTo>
                    <a:cubicBezTo>
                      <a:pt x="29754" y="388130"/>
                      <a:pt x="7724" y="318976"/>
                      <a:pt x="1666" y="244863"/>
                    </a:cubicBezTo>
                    <a:cubicBezTo>
                      <a:pt x="14" y="224475"/>
                      <a:pt x="-812" y="203536"/>
                      <a:pt x="1115" y="183148"/>
                    </a:cubicBezTo>
                    <a:cubicBezTo>
                      <a:pt x="3593" y="154770"/>
                      <a:pt x="24797" y="136861"/>
                      <a:pt x="53436" y="136586"/>
                    </a:cubicBezTo>
                    <a:cubicBezTo>
                      <a:pt x="93365" y="136310"/>
                      <a:pt x="133019" y="136586"/>
                      <a:pt x="172948" y="136586"/>
                    </a:cubicBezTo>
                    <a:cubicBezTo>
                      <a:pt x="176528" y="136586"/>
                      <a:pt x="180383" y="136586"/>
                      <a:pt x="184513" y="136586"/>
                    </a:cubicBezTo>
                    <a:cubicBezTo>
                      <a:pt x="184513" y="129974"/>
                      <a:pt x="184513" y="124188"/>
                      <a:pt x="184513" y="119780"/>
                    </a:cubicBezTo>
                    <a:cubicBezTo>
                      <a:pt x="175977" y="115922"/>
                      <a:pt x="167440" y="113443"/>
                      <a:pt x="160281" y="108484"/>
                    </a:cubicBezTo>
                    <a:cubicBezTo>
                      <a:pt x="151744" y="102698"/>
                      <a:pt x="148164" y="93055"/>
                      <a:pt x="147889" y="82310"/>
                    </a:cubicBezTo>
                    <a:cubicBezTo>
                      <a:pt x="147889" y="66605"/>
                      <a:pt x="147613" y="50626"/>
                      <a:pt x="147889" y="34921"/>
                    </a:cubicBezTo>
                    <a:cubicBezTo>
                      <a:pt x="148164" y="15084"/>
                      <a:pt x="162759" y="207"/>
                      <a:pt x="182586" y="207"/>
                    </a:cubicBezTo>
                    <a:cubicBezTo>
                      <a:pt x="219486" y="-69"/>
                      <a:pt x="256110" y="-69"/>
                      <a:pt x="293010" y="207"/>
                    </a:cubicBezTo>
                    <a:cubicBezTo>
                      <a:pt x="304300" y="207"/>
                      <a:pt x="310909" y="6268"/>
                      <a:pt x="310909" y="15635"/>
                    </a:cubicBezTo>
                    <a:cubicBezTo>
                      <a:pt x="310909" y="25003"/>
                      <a:pt x="304300" y="31064"/>
                      <a:pt x="293010" y="31064"/>
                    </a:cubicBezTo>
                    <a:cubicBezTo>
                      <a:pt x="258589" y="31064"/>
                      <a:pt x="224167" y="31340"/>
                      <a:pt x="190021" y="31064"/>
                    </a:cubicBezTo>
                    <a:cubicBezTo>
                      <a:pt x="181760" y="31064"/>
                      <a:pt x="178180" y="32993"/>
                      <a:pt x="178731" y="41809"/>
                    </a:cubicBezTo>
                    <a:cubicBezTo>
                      <a:pt x="179557" y="53932"/>
                      <a:pt x="179006" y="65779"/>
                      <a:pt x="178731" y="77902"/>
                    </a:cubicBezTo>
                    <a:cubicBezTo>
                      <a:pt x="178455" y="83963"/>
                      <a:pt x="180658" y="86993"/>
                      <a:pt x="186992" y="86442"/>
                    </a:cubicBezTo>
                    <a:cubicBezTo>
                      <a:pt x="188919" y="86167"/>
                      <a:pt x="191122" y="86442"/>
                      <a:pt x="193050" y="86442"/>
                    </a:cubicBezTo>
                    <a:cubicBezTo>
                      <a:pt x="378651" y="86442"/>
                      <a:pt x="564252" y="86442"/>
                      <a:pt x="749578" y="86442"/>
                    </a:cubicBezTo>
                    <a:cubicBezTo>
                      <a:pt x="763897" y="86442"/>
                      <a:pt x="763897" y="86442"/>
                      <a:pt x="763897" y="71840"/>
                    </a:cubicBezTo>
                    <a:cubicBezTo>
                      <a:pt x="763897" y="61646"/>
                      <a:pt x="763347" y="51177"/>
                      <a:pt x="764173" y="40983"/>
                    </a:cubicBezTo>
                    <a:cubicBezTo>
                      <a:pt x="764724" y="32993"/>
                      <a:pt x="761419" y="31064"/>
                      <a:pt x="753984" y="31064"/>
                    </a:cubicBezTo>
                    <a:cubicBezTo>
                      <a:pt x="725070" y="31340"/>
                      <a:pt x="696156" y="31340"/>
                      <a:pt x="667517" y="31340"/>
                    </a:cubicBezTo>
                    <a:cubicBezTo>
                      <a:pt x="570310" y="31340"/>
                      <a:pt x="473104" y="31340"/>
                      <a:pt x="375897" y="31340"/>
                    </a:cubicBezTo>
                    <a:cubicBezTo>
                      <a:pt x="372593" y="31340"/>
                      <a:pt x="369013" y="31615"/>
                      <a:pt x="365709" y="31064"/>
                    </a:cubicBezTo>
                    <a:cubicBezTo>
                      <a:pt x="357723" y="29411"/>
                      <a:pt x="352766" y="23901"/>
                      <a:pt x="352766" y="15911"/>
                    </a:cubicBezTo>
                    <a:cubicBezTo>
                      <a:pt x="352766" y="7921"/>
                      <a:pt x="357447" y="2411"/>
                      <a:pt x="365709" y="758"/>
                    </a:cubicBezTo>
                    <a:cubicBezTo>
                      <a:pt x="369013" y="207"/>
                      <a:pt x="372593" y="482"/>
                      <a:pt x="375897" y="482"/>
                    </a:cubicBezTo>
                    <a:cubicBezTo>
                      <a:pt x="502018" y="482"/>
                      <a:pt x="628139" y="482"/>
                      <a:pt x="754259" y="482"/>
                    </a:cubicBezTo>
                    <a:cubicBezTo>
                      <a:pt x="782347" y="482"/>
                      <a:pt x="795290" y="13431"/>
                      <a:pt x="795290" y="41534"/>
                    </a:cubicBezTo>
                    <a:cubicBezTo>
                      <a:pt x="795290" y="52830"/>
                      <a:pt x="795290" y="64126"/>
                      <a:pt x="795290" y="75697"/>
                    </a:cubicBezTo>
                    <a:cubicBezTo>
                      <a:pt x="795290" y="102422"/>
                      <a:pt x="786203" y="113443"/>
                      <a:pt x="758941" y="118402"/>
                    </a:cubicBezTo>
                    <a:cubicBezTo>
                      <a:pt x="758941" y="123912"/>
                      <a:pt x="758941" y="129698"/>
                      <a:pt x="758941" y="137137"/>
                    </a:cubicBezTo>
                    <a:cubicBezTo>
                      <a:pt x="762245" y="137137"/>
                      <a:pt x="765825" y="137137"/>
                      <a:pt x="769405" y="137137"/>
                    </a:cubicBezTo>
                    <a:cubicBezTo>
                      <a:pt x="808783" y="137137"/>
                      <a:pt x="848437" y="137137"/>
                      <a:pt x="887815" y="137137"/>
                    </a:cubicBezTo>
                    <a:cubicBezTo>
                      <a:pt x="919758" y="137137"/>
                      <a:pt x="942064" y="155872"/>
                      <a:pt x="942890" y="187556"/>
                    </a:cubicBezTo>
                    <a:cubicBezTo>
                      <a:pt x="946194" y="308782"/>
                      <a:pt x="913149" y="417059"/>
                      <a:pt x="824479" y="503846"/>
                    </a:cubicBezTo>
                    <a:cubicBezTo>
                      <a:pt x="777391" y="550132"/>
                      <a:pt x="719563" y="578234"/>
                      <a:pt x="656502" y="596143"/>
                    </a:cubicBezTo>
                    <a:cubicBezTo>
                      <a:pt x="651821" y="597520"/>
                      <a:pt x="646864" y="599725"/>
                      <a:pt x="642733" y="602755"/>
                    </a:cubicBezTo>
                    <a:cubicBezTo>
                      <a:pt x="619051" y="620113"/>
                      <a:pt x="593442" y="633613"/>
                      <a:pt x="565905" y="643807"/>
                    </a:cubicBezTo>
                    <a:cubicBezTo>
                      <a:pt x="562049" y="645184"/>
                      <a:pt x="558194" y="648490"/>
                      <a:pt x="555991" y="651797"/>
                    </a:cubicBezTo>
                    <a:cubicBezTo>
                      <a:pt x="527077" y="697256"/>
                      <a:pt x="521845" y="745747"/>
                      <a:pt x="538643" y="796717"/>
                    </a:cubicBezTo>
                    <a:cubicBezTo>
                      <a:pt x="541947" y="806360"/>
                      <a:pt x="543049" y="819585"/>
                      <a:pt x="549658" y="824819"/>
                    </a:cubicBezTo>
                    <a:cubicBezTo>
                      <a:pt x="556542" y="829779"/>
                      <a:pt x="569484" y="827024"/>
                      <a:pt x="579673" y="827024"/>
                    </a:cubicBezTo>
                    <a:cubicBezTo>
                      <a:pt x="624284" y="827299"/>
                      <a:pt x="651270" y="854299"/>
                      <a:pt x="651545" y="899208"/>
                    </a:cubicBezTo>
                    <a:cubicBezTo>
                      <a:pt x="651545" y="907749"/>
                      <a:pt x="651545" y="916290"/>
                      <a:pt x="651545" y="926484"/>
                    </a:cubicBezTo>
                    <a:cubicBezTo>
                      <a:pt x="668068" y="926484"/>
                      <a:pt x="683764" y="926484"/>
                      <a:pt x="699460" y="926484"/>
                    </a:cubicBezTo>
                    <a:cubicBezTo>
                      <a:pt x="727548" y="926484"/>
                      <a:pt x="736911" y="936127"/>
                      <a:pt x="736911" y="964505"/>
                    </a:cubicBezTo>
                    <a:cubicBezTo>
                      <a:pt x="736911" y="982689"/>
                      <a:pt x="736360" y="1000873"/>
                      <a:pt x="737186" y="1019057"/>
                    </a:cubicBezTo>
                    <a:cubicBezTo>
                      <a:pt x="738012" y="1036689"/>
                      <a:pt x="731954" y="1049639"/>
                      <a:pt x="715157" y="1056802"/>
                    </a:cubicBezTo>
                    <a:cubicBezTo>
                      <a:pt x="552687" y="1056251"/>
                      <a:pt x="390492" y="1056251"/>
                      <a:pt x="228298" y="1056251"/>
                    </a:cubicBezTo>
                    <a:close/>
                    <a:moveTo>
                      <a:pt x="216181" y="117851"/>
                    </a:moveTo>
                    <a:cubicBezTo>
                      <a:pt x="216181" y="121433"/>
                      <a:pt x="216181" y="124463"/>
                      <a:pt x="216181" y="127494"/>
                    </a:cubicBezTo>
                    <a:cubicBezTo>
                      <a:pt x="216181" y="209046"/>
                      <a:pt x="215906" y="290323"/>
                      <a:pt x="216457" y="371875"/>
                    </a:cubicBezTo>
                    <a:cubicBezTo>
                      <a:pt x="216457" y="387028"/>
                      <a:pt x="218109" y="402181"/>
                      <a:pt x="220312" y="417059"/>
                    </a:cubicBezTo>
                    <a:cubicBezTo>
                      <a:pt x="242342" y="554816"/>
                      <a:pt x="381129" y="651246"/>
                      <a:pt x="518265" y="624245"/>
                    </a:cubicBezTo>
                    <a:cubicBezTo>
                      <a:pt x="641907" y="599725"/>
                      <a:pt x="726998" y="496407"/>
                      <a:pt x="727273" y="370222"/>
                    </a:cubicBezTo>
                    <a:cubicBezTo>
                      <a:pt x="727548" y="289496"/>
                      <a:pt x="727273" y="208771"/>
                      <a:pt x="727273" y="128045"/>
                    </a:cubicBezTo>
                    <a:cubicBezTo>
                      <a:pt x="727273" y="124739"/>
                      <a:pt x="727273" y="121433"/>
                      <a:pt x="727273" y="118127"/>
                    </a:cubicBezTo>
                    <a:cubicBezTo>
                      <a:pt x="556266" y="117851"/>
                      <a:pt x="386637" y="117851"/>
                      <a:pt x="216181" y="117851"/>
                    </a:cubicBezTo>
                    <a:close/>
                    <a:moveTo>
                      <a:pt x="701939" y="546275"/>
                    </a:moveTo>
                    <a:cubicBezTo>
                      <a:pt x="702765" y="545999"/>
                      <a:pt x="704417" y="545724"/>
                      <a:pt x="705794" y="545173"/>
                    </a:cubicBezTo>
                    <a:cubicBezTo>
                      <a:pt x="753433" y="524234"/>
                      <a:pt x="794739" y="494478"/>
                      <a:pt x="827784" y="454529"/>
                    </a:cubicBezTo>
                    <a:cubicBezTo>
                      <a:pt x="890569" y="378212"/>
                      <a:pt x="913976" y="288945"/>
                      <a:pt x="912323" y="191689"/>
                    </a:cubicBezTo>
                    <a:cubicBezTo>
                      <a:pt x="912048" y="174607"/>
                      <a:pt x="904062" y="167443"/>
                      <a:pt x="886989" y="167443"/>
                    </a:cubicBezTo>
                    <a:cubicBezTo>
                      <a:pt x="846785" y="167443"/>
                      <a:pt x="806580" y="167443"/>
                      <a:pt x="766376" y="167443"/>
                    </a:cubicBezTo>
                    <a:cubicBezTo>
                      <a:pt x="763622" y="167443"/>
                      <a:pt x="761144" y="167995"/>
                      <a:pt x="758665" y="168270"/>
                    </a:cubicBezTo>
                    <a:cubicBezTo>
                      <a:pt x="758665" y="182046"/>
                      <a:pt x="758665" y="194995"/>
                      <a:pt x="758665" y="208771"/>
                    </a:cubicBezTo>
                    <a:cubicBezTo>
                      <a:pt x="785377" y="208771"/>
                      <a:pt x="811262" y="208495"/>
                      <a:pt x="837422" y="208771"/>
                    </a:cubicBezTo>
                    <a:cubicBezTo>
                      <a:pt x="858350" y="209046"/>
                      <a:pt x="871293" y="222271"/>
                      <a:pt x="869365" y="242934"/>
                    </a:cubicBezTo>
                    <a:cubicBezTo>
                      <a:pt x="867713" y="259190"/>
                      <a:pt x="864684" y="275445"/>
                      <a:pt x="861655" y="291700"/>
                    </a:cubicBezTo>
                    <a:cubicBezTo>
                      <a:pt x="859727" y="302170"/>
                      <a:pt x="852292" y="307129"/>
                      <a:pt x="843205" y="305200"/>
                    </a:cubicBezTo>
                    <a:cubicBezTo>
                      <a:pt x="834117" y="303547"/>
                      <a:pt x="829987" y="295557"/>
                      <a:pt x="831915" y="284537"/>
                    </a:cubicBezTo>
                    <a:cubicBezTo>
                      <a:pt x="834393" y="269935"/>
                      <a:pt x="836871" y="255608"/>
                      <a:pt x="839350" y="240179"/>
                    </a:cubicBezTo>
                    <a:cubicBezTo>
                      <a:pt x="811812" y="240179"/>
                      <a:pt x="785377" y="240179"/>
                      <a:pt x="756462" y="240179"/>
                    </a:cubicBezTo>
                    <a:cubicBezTo>
                      <a:pt x="756462" y="302721"/>
                      <a:pt x="756462" y="364711"/>
                      <a:pt x="756462" y="425875"/>
                    </a:cubicBezTo>
                    <a:cubicBezTo>
                      <a:pt x="760318" y="421743"/>
                      <a:pt x="766651" y="416508"/>
                      <a:pt x="770782" y="410447"/>
                    </a:cubicBezTo>
                    <a:cubicBezTo>
                      <a:pt x="783724" y="391436"/>
                      <a:pt x="796116" y="372150"/>
                      <a:pt x="808232" y="352864"/>
                    </a:cubicBezTo>
                    <a:cubicBezTo>
                      <a:pt x="812363" y="346527"/>
                      <a:pt x="817595" y="341017"/>
                      <a:pt x="824755" y="343497"/>
                    </a:cubicBezTo>
                    <a:cubicBezTo>
                      <a:pt x="829987" y="345425"/>
                      <a:pt x="835219" y="350936"/>
                      <a:pt x="837697" y="356170"/>
                    </a:cubicBezTo>
                    <a:cubicBezTo>
                      <a:pt x="839350" y="359477"/>
                      <a:pt x="836596" y="365538"/>
                      <a:pt x="834668" y="369671"/>
                    </a:cubicBezTo>
                    <a:cubicBezTo>
                      <a:pt x="813465" y="413202"/>
                      <a:pt x="783174" y="449019"/>
                      <a:pt x="743795" y="477121"/>
                    </a:cubicBezTo>
                    <a:cubicBezTo>
                      <a:pt x="741042" y="479049"/>
                      <a:pt x="737737" y="480978"/>
                      <a:pt x="736085" y="483733"/>
                    </a:cubicBezTo>
                    <a:cubicBezTo>
                      <a:pt x="724519" y="504397"/>
                      <a:pt x="713229" y="525336"/>
                      <a:pt x="701939" y="546275"/>
                    </a:cubicBezTo>
                    <a:close/>
                    <a:moveTo>
                      <a:pt x="705518" y="957617"/>
                    </a:moveTo>
                    <a:cubicBezTo>
                      <a:pt x="549107" y="957617"/>
                      <a:pt x="393521" y="957617"/>
                      <a:pt x="237936" y="957617"/>
                    </a:cubicBezTo>
                    <a:cubicBezTo>
                      <a:pt x="237936" y="980485"/>
                      <a:pt x="237936" y="1002526"/>
                      <a:pt x="237936" y="1024567"/>
                    </a:cubicBezTo>
                    <a:cubicBezTo>
                      <a:pt x="394072" y="1024567"/>
                      <a:pt x="549658" y="1024567"/>
                      <a:pt x="705518" y="1024567"/>
                    </a:cubicBezTo>
                    <a:cubicBezTo>
                      <a:pt x="705518" y="1001975"/>
                      <a:pt x="705518" y="980209"/>
                      <a:pt x="705518" y="957617"/>
                    </a:cubicBezTo>
                    <a:close/>
                    <a:moveTo>
                      <a:pt x="184789" y="167443"/>
                    </a:moveTo>
                    <a:cubicBezTo>
                      <a:pt x="180383" y="167443"/>
                      <a:pt x="177078" y="167443"/>
                      <a:pt x="173774" y="167443"/>
                    </a:cubicBezTo>
                    <a:cubicBezTo>
                      <a:pt x="135222" y="167443"/>
                      <a:pt x="96669" y="167443"/>
                      <a:pt x="58393" y="167443"/>
                    </a:cubicBezTo>
                    <a:cubicBezTo>
                      <a:pt x="38290" y="167443"/>
                      <a:pt x="31406" y="174331"/>
                      <a:pt x="30855" y="194719"/>
                    </a:cubicBezTo>
                    <a:cubicBezTo>
                      <a:pt x="29754" y="229985"/>
                      <a:pt x="33334" y="264700"/>
                      <a:pt x="41044" y="299139"/>
                    </a:cubicBezTo>
                    <a:cubicBezTo>
                      <a:pt x="66103" y="409069"/>
                      <a:pt x="126410" y="491723"/>
                      <a:pt x="229399" y="541316"/>
                    </a:cubicBezTo>
                    <a:cubicBezTo>
                      <a:pt x="233530" y="543244"/>
                      <a:pt x="237936" y="545173"/>
                      <a:pt x="241791" y="546826"/>
                    </a:cubicBezTo>
                    <a:cubicBezTo>
                      <a:pt x="230225" y="525336"/>
                      <a:pt x="218935" y="504397"/>
                      <a:pt x="207369" y="483458"/>
                    </a:cubicBezTo>
                    <a:cubicBezTo>
                      <a:pt x="206268" y="481254"/>
                      <a:pt x="203514" y="479601"/>
                      <a:pt x="201311" y="477948"/>
                    </a:cubicBezTo>
                    <a:cubicBezTo>
                      <a:pt x="120627" y="420365"/>
                      <a:pt x="84278" y="338537"/>
                      <a:pt x="74089" y="242934"/>
                    </a:cubicBezTo>
                    <a:cubicBezTo>
                      <a:pt x="71886" y="222271"/>
                      <a:pt x="84828" y="208771"/>
                      <a:pt x="105757" y="208771"/>
                    </a:cubicBezTo>
                    <a:cubicBezTo>
                      <a:pt x="123656" y="208495"/>
                      <a:pt x="141555" y="208771"/>
                      <a:pt x="159454" y="208771"/>
                    </a:cubicBezTo>
                    <a:cubicBezTo>
                      <a:pt x="167991" y="208771"/>
                      <a:pt x="176252" y="208771"/>
                      <a:pt x="185064" y="208771"/>
                    </a:cubicBezTo>
                    <a:cubicBezTo>
                      <a:pt x="184789" y="194444"/>
                      <a:pt x="184789" y="181770"/>
                      <a:pt x="184789" y="167443"/>
                    </a:cubicBezTo>
                    <a:close/>
                    <a:moveTo>
                      <a:pt x="322750" y="925106"/>
                    </a:moveTo>
                    <a:cubicBezTo>
                      <a:pt x="422160" y="925106"/>
                      <a:pt x="520743" y="925106"/>
                      <a:pt x="620704" y="925106"/>
                    </a:cubicBezTo>
                    <a:cubicBezTo>
                      <a:pt x="620704" y="916014"/>
                      <a:pt x="620704" y="907198"/>
                      <a:pt x="620704" y="898382"/>
                    </a:cubicBezTo>
                    <a:cubicBezTo>
                      <a:pt x="620428" y="871381"/>
                      <a:pt x="607210" y="857881"/>
                      <a:pt x="580224" y="857606"/>
                    </a:cubicBezTo>
                    <a:cubicBezTo>
                      <a:pt x="540295" y="857606"/>
                      <a:pt x="500641" y="857606"/>
                      <a:pt x="460712" y="857606"/>
                    </a:cubicBezTo>
                    <a:cubicBezTo>
                      <a:pt x="427117" y="857606"/>
                      <a:pt x="393246" y="857330"/>
                      <a:pt x="359650" y="857606"/>
                    </a:cubicBezTo>
                    <a:cubicBezTo>
                      <a:pt x="337345" y="857881"/>
                      <a:pt x="323301" y="872208"/>
                      <a:pt x="322750" y="894524"/>
                    </a:cubicBezTo>
                    <a:cubicBezTo>
                      <a:pt x="322475" y="904167"/>
                      <a:pt x="322750" y="913810"/>
                      <a:pt x="322750" y="925106"/>
                    </a:cubicBezTo>
                    <a:close/>
                    <a:moveTo>
                      <a:pt x="516613" y="825921"/>
                    </a:moveTo>
                    <a:cubicBezTo>
                      <a:pt x="492931" y="768615"/>
                      <a:pt x="491829" y="712410"/>
                      <a:pt x="516888" y="657583"/>
                    </a:cubicBezTo>
                    <a:cubicBezTo>
                      <a:pt x="486597" y="657583"/>
                      <a:pt x="456857" y="657583"/>
                      <a:pt x="426566" y="657583"/>
                    </a:cubicBezTo>
                    <a:cubicBezTo>
                      <a:pt x="451900" y="712410"/>
                      <a:pt x="450248" y="768890"/>
                      <a:pt x="427117" y="825921"/>
                    </a:cubicBezTo>
                    <a:cubicBezTo>
                      <a:pt x="457408" y="825921"/>
                      <a:pt x="485496" y="825921"/>
                      <a:pt x="516613" y="825921"/>
                    </a:cubicBezTo>
                    <a:close/>
                    <a:moveTo>
                      <a:pt x="104380" y="240179"/>
                    </a:moveTo>
                    <a:cubicBezTo>
                      <a:pt x="112641" y="312364"/>
                      <a:pt x="136323" y="376007"/>
                      <a:pt x="186716" y="425875"/>
                    </a:cubicBezTo>
                    <a:cubicBezTo>
                      <a:pt x="186716" y="364711"/>
                      <a:pt x="186716" y="302721"/>
                      <a:pt x="186716" y="240179"/>
                    </a:cubicBezTo>
                    <a:cubicBezTo>
                      <a:pt x="157802" y="240179"/>
                      <a:pt x="131917" y="240179"/>
                      <a:pt x="104380" y="240179"/>
                    </a:cubicBezTo>
                    <a:close/>
                  </a:path>
                </a:pathLst>
              </a:custGeom>
              <a:grpFill/>
              <a:ln w="2749"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26DE2DD6-E8B1-A4C2-CC24-FD079F7A7270}"/>
                  </a:ext>
                </a:extLst>
              </p:cNvPr>
              <p:cNvSpPr/>
              <p:nvPr/>
            </p:nvSpPr>
            <p:spPr>
              <a:xfrm>
                <a:off x="1083111" y="4582511"/>
                <a:ext cx="267075" cy="258431"/>
              </a:xfrm>
              <a:custGeom>
                <a:avLst/>
                <a:gdLst>
                  <a:gd name="connsiteX0" fmla="*/ 192412 w 267075"/>
                  <a:gd name="connsiteY0" fmla="*/ 258432 h 258431"/>
                  <a:gd name="connsiteX1" fmla="*/ 169831 w 267075"/>
                  <a:gd name="connsiteY1" fmla="*/ 249615 h 258431"/>
                  <a:gd name="connsiteX2" fmla="*/ 141743 w 267075"/>
                  <a:gd name="connsiteY2" fmla="*/ 234738 h 258431"/>
                  <a:gd name="connsiteX3" fmla="*/ 124670 w 267075"/>
                  <a:gd name="connsiteY3" fmla="*/ 235013 h 258431"/>
                  <a:gd name="connsiteX4" fmla="*/ 93002 w 267075"/>
                  <a:gd name="connsiteY4" fmla="*/ 251819 h 258431"/>
                  <a:gd name="connsiteX5" fmla="*/ 52247 w 267075"/>
                  <a:gd name="connsiteY5" fmla="*/ 249615 h 258431"/>
                  <a:gd name="connsiteX6" fmla="*/ 37928 w 267075"/>
                  <a:gd name="connsiteY6" fmla="*/ 211319 h 258431"/>
                  <a:gd name="connsiteX7" fmla="*/ 44261 w 267075"/>
                  <a:gd name="connsiteY7" fmla="*/ 175778 h 258431"/>
                  <a:gd name="connsiteX8" fmla="*/ 38754 w 267075"/>
                  <a:gd name="connsiteY8" fmla="*/ 159522 h 258431"/>
                  <a:gd name="connsiteX9" fmla="*/ 12043 w 267075"/>
                  <a:gd name="connsiteY9" fmla="*/ 133624 h 258431"/>
                  <a:gd name="connsiteX10" fmla="*/ 2129 w 267075"/>
                  <a:gd name="connsiteY10" fmla="*/ 95052 h 258431"/>
                  <a:gd name="connsiteX11" fmla="*/ 32145 w 267075"/>
                  <a:gd name="connsiteY11" fmla="*/ 70256 h 258431"/>
                  <a:gd name="connsiteX12" fmla="*/ 68770 w 267075"/>
                  <a:gd name="connsiteY12" fmla="*/ 65021 h 258431"/>
                  <a:gd name="connsiteX13" fmla="*/ 84190 w 267075"/>
                  <a:gd name="connsiteY13" fmla="*/ 53725 h 258431"/>
                  <a:gd name="connsiteX14" fmla="*/ 100162 w 267075"/>
                  <a:gd name="connsiteY14" fmla="*/ 21490 h 258431"/>
                  <a:gd name="connsiteX15" fmla="*/ 133758 w 267075"/>
                  <a:gd name="connsiteY15" fmla="*/ 0 h 258431"/>
                  <a:gd name="connsiteX16" fmla="*/ 167353 w 267075"/>
                  <a:gd name="connsiteY16" fmla="*/ 21490 h 258431"/>
                  <a:gd name="connsiteX17" fmla="*/ 183600 w 267075"/>
                  <a:gd name="connsiteY17" fmla="*/ 54827 h 258431"/>
                  <a:gd name="connsiteX18" fmla="*/ 198470 w 267075"/>
                  <a:gd name="connsiteY18" fmla="*/ 65021 h 258431"/>
                  <a:gd name="connsiteX19" fmla="*/ 236196 w 267075"/>
                  <a:gd name="connsiteY19" fmla="*/ 70531 h 258431"/>
                  <a:gd name="connsiteX20" fmla="*/ 265110 w 267075"/>
                  <a:gd name="connsiteY20" fmla="*/ 95328 h 258431"/>
                  <a:gd name="connsiteX21" fmla="*/ 256298 w 267075"/>
                  <a:gd name="connsiteY21" fmla="*/ 132522 h 258431"/>
                  <a:gd name="connsiteX22" fmla="*/ 228210 w 267075"/>
                  <a:gd name="connsiteY22" fmla="*/ 159798 h 258431"/>
                  <a:gd name="connsiteX23" fmla="*/ 222978 w 267075"/>
                  <a:gd name="connsiteY23" fmla="*/ 176053 h 258431"/>
                  <a:gd name="connsiteX24" fmla="*/ 229587 w 267075"/>
                  <a:gd name="connsiteY24" fmla="*/ 214625 h 258431"/>
                  <a:gd name="connsiteX25" fmla="*/ 192412 w 267075"/>
                  <a:gd name="connsiteY25" fmla="*/ 258432 h 258431"/>
                  <a:gd name="connsiteX26" fmla="*/ 132656 w 267075"/>
                  <a:gd name="connsiteY26" fmla="*/ 199196 h 258431"/>
                  <a:gd name="connsiteX27" fmla="*/ 152483 w 267075"/>
                  <a:gd name="connsiteY27" fmla="*/ 206084 h 258431"/>
                  <a:gd name="connsiteX28" fmla="*/ 185252 w 267075"/>
                  <a:gd name="connsiteY28" fmla="*/ 223166 h 258431"/>
                  <a:gd name="connsiteX29" fmla="*/ 195716 w 267075"/>
                  <a:gd name="connsiteY29" fmla="*/ 225095 h 258431"/>
                  <a:gd name="connsiteX30" fmla="*/ 197369 w 267075"/>
                  <a:gd name="connsiteY30" fmla="*/ 214901 h 258431"/>
                  <a:gd name="connsiteX31" fmla="*/ 191586 w 267075"/>
                  <a:gd name="connsiteY31" fmla="*/ 180462 h 258431"/>
                  <a:gd name="connsiteX32" fmla="*/ 204528 w 267075"/>
                  <a:gd name="connsiteY32" fmla="*/ 139410 h 258431"/>
                  <a:gd name="connsiteX33" fmla="*/ 229587 w 267075"/>
                  <a:gd name="connsiteY33" fmla="*/ 114889 h 258431"/>
                  <a:gd name="connsiteX34" fmla="*/ 234819 w 267075"/>
                  <a:gd name="connsiteY34" fmla="*/ 105522 h 258431"/>
                  <a:gd name="connsiteX35" fmla="*/ 224355 w 267075"/>
                  <a:gd name="connsiteY35" fmla="*/ 100563 h 258431"/>
                  <a:gd name="connsiteX36" fmla="*/ 189658 w 267075"/>
                  <a:gd name="connsiteY36" fmla="*/ 95603 h 258431"/>
                  <a:gd name="connsiteX37" fmla="*/ 156338 w 267075"/>
                  <a:gd name="connsiteY37" fmla="*/ 71634 h 258431"/>
                  <a:gd name="connsiteX38" fmla="*/ 140366 w 267075"/>
                  <a:gd name="connsiteY38" fmla="*/ 39398 h 258431"/>
                  <a:gd name="connsiteX39" fmla="*/ 132931 w 267075"/>
                  <a:gd name="connsiteY39" fmla="*/ 32235 h 258431"/>
                  <a:gd name="connsiteX40" fmla="*/ 125496 w 267075"/>
                  <a:gd name="connsiteY40" fmla="*/ 39123 h 258431"/>
                  <a:gd name="connsiteX41" fmla="*/ 108148 w 267075"/>
                  <a:gd name="connsiteY41" fmla="*/ 74113 h 258431"/>
                  <a:gd name="connsiteX42" fmla="*/ 80335 w 267075"/>
                  <a:gd name="connsiteY42" fmla="*/ 94777 h 258431"/>
                  <a:gd name="connsiteX43" fmla="*/ 39580 w 267075"/>
                  <a:gd name="connsiteY43" fmla="*/ 100838 h 258431"/>
                  <a:gd name="connsiteX44" fmla="*/ 31594 w 267075"/>
                  <a:gd name="connsiteY44" fmla="*/ 105522 h 258431"/>
                  <a:gd name="connsiteX45" fmla="*/ 35174 w 267075"/>
                  <a:gd name="connsiteY45" fmla="*/ 114063 h 258431"/>
                  <a:gd name="connsiteX46" fmla="*/ 62436 w 267075"/>
                  <a:gd name="connsiteY46" fmla="*/ 140787 h 258431"/>
                  <a:gd name="connsiteX47" fmla="*/ 74552 w 267075"/>
                  <a:gd name="connsiteY47" fmla="*/ 179084 h 258431"/>
                  <a:gd name="connsiteX48" fmla="*/ 68219 w 267075"/>
                  <a:gd name="connsiteY48" fmla="*/ 216554 h 258431"/>
                  <a:gd name="connsiteX49" fmla="*/ 70146 w 267075"/>
                  <a:gd name="connsiteY49" fmla="*/ 224819 h 258431"/>
                  <a:gd name="connsiteX50" fmla="*/ 78408 w 267075"/>
                  <a:gd name="connsiteY50" fmla="*/ 224544 h 258431"/>
                  <a:gd name="connsiteX51" fmla="*/ 110351 w 267075"/>
                  <a:gd name="connsiteY51" fmla="*/ 208288 h 258431"/>
                  <a:gd name="connsiteX52" fmla="*/ 132656 w 267075"/>
                  <a:gd name="connsiteY52" fmla="*/ 199196 h 25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7075" h="258431">
                    <a:moveTo>
                      <a:pt x="192412" y="258432"/>
                    </a:moveTo>
                    <a:cubicBezTo>
                      <a:pt x="184977" y="255677"/>
                      <a:pt x="176991" y="253197"/>
                      <a:pt x="169831" y="249615"/>
                    </a:cubicBezTo>
                    <a:cubicBezTo>
                      <a:pt x="160193" y="245207"/>
                      <a:pt x="150831" y="240248"/>
                      <a:pt x="141743" y="234738"/>
                    </a:cubicBezTo>
                    <a:cubicBezTo>
                      <a:pt x="135685" y="231156"/>
                      <a:pt x="130453" y="231432"/>
                      <a:pt x="124670" y="235013"/>
                    </a:cubicBezTo>
                    <a:cubicBezTo>
                      <a:pt x="114206" y="241075"/>
                      <a:pt x="103467" y="246309"/>
                      <a:pt x="93002" y="251819"/>
                    </a:cubicBezTo>
                    <a:cubicBezTo>
                      <a:pt x="78958" y="258983"/>
                      <a:pt x="65190" y="259258"/>
                      <a:pt x="52247" y="249615"/>
                    </a:cubicBezTo>
                    <a:cubicBezTo>
                      <a:pt x="39580" y="240248"/>
                      <a:pt x="34899" y="227299"/>
                      <a:pt x="37928" y="211319"/>
                    </a:cubicBezTo>
                    <a:cubicBezTo>
                      <a:pt x="40131" y="199472"/>
                      <a:pt x="41783" y="187625"/>
                      <a:pt x="44261" y="175778"/>
                    </a:cubicBezTo>
                    <a:cubicBezTo>
                      <a:pt x="45638" y="168890"/>
                      <a:pt x="43986" y="164206"/>
                      <a:pt x="38754" y="159522"/>
                    </a:cubicBezTo>
                    <a:cubicBezTo>
                      <a:pt x="29667" y="151257"/>
                      <a:pt x="20855" y="142441"/>
                      <a:pt x="12043" y="133624"/>
                    </a:cubicBezTo>
                    <a:cubicBezTo>
                      <a:pt x="1028" y="122879"/>
                      <a:pt x="-2827" y="109654"/>
                      <a:pt x="2129" y="95052"/>
                    </a:cubicBezTo>
                    <a:cubicBezTo>
                      <a:pt x="6811" y="80726"/>
                      <a:pt x="17000" y="72460"/>
                      <a:pt x="32145" y="70256"/>
                    </a:cubicBezTo>
                    <a:cubicBezTo>
                      <a:pt x="44261" y="68327"/>
                      <a:pt x="56378" y="66123"/>
                      <a:pt x="68770" y="65021"/>
                    </a:cubicBezTo>
                    <a:cubicBezTo>
                      <a:pt x="76755" y="64195"/>
                      <a:pt x="80886" y="60888"/>
                      <a:pt x="84190" y="53725"/>
                    </a:cubicBezTo>
                    <a:cubicBezTo>
                      <a:pt x="89147" y="42705"/>
                      <a:pt x="94655" y="32235"/>
                      <a:pt x="100162" y="21490"/>
                    </a:cubicBezTo>
                    <a:cubicBezTo>
                      <a:pt x="107046" y="7714"/>
                      <a:pt x="118061" y="0"/>
                      <a:pt x="133758" y="0"/>
                    </a:cubicBezTo>
                    <a:cubicBezTo>
                      <a:pt x="149454" y="0"/>
                      <a:pt x="160469" y="7714"/>
                      <a:pt x="167353" y="21490"/>
                    </a:cubicBezTo>
                    <a:cubicBezTo>
                      <a:pt x="172860" y="32511"/>
                      <a:pt x="178643" y="43531"/>
                      <a:pt x="183600" y="54827"/>
                    </a:cubicBezTo>
                    <a:cubicBezTo>
                      <a:pt x="186629" y="61715"/>
                      <a:pt x="191310" y="64195"/>
                      <a:pt x="198470" y="65021"/>
                    </a:cubicBezTo>
                    <a:cubicBezTo>
                      <a:pt x="211137" y="66399"/>
                      <a:pt x="223529" y="68603"/>
                      <a:pt x="236196" y="70531"/>
                    </a:cubicBezTo>
                    <a:cubicBezTo>
                      <a:pt x="250791" y="73011"/>
                      <a:pt x="260429" y="81552"/>
                      <a:pt x="265110" y="95328"/>
                    </a:cubicBezTo>
                    <a:cubicBezTo>
                      <a:pt x="269516" y="109103"/>
                      <a:pt x="266487" y="122053"/>
                      <a:pt x="256298" y="132522"/>
                    </a:cubicBezTo>
                    <a:cubicBezTo>
                      <a:pt x="247211" y="141890"/>
                      <a:pt x="237848" y="150982"/>
                      <a:pt x="228210" y="159798"/>
                    </a:cubicBezTo>
                    <a:cubicBezTo>
                      <a:pt x="222978" y="164482"/>
                      <a:pt x="221601" y="169441"/>
                      <a:pt x="222978" y="176053"/>
                    </a:cubicBezTo>
                    <a:cubicBezTo>
                      <a:pt x="225732" y="188727"/>
                      <a:pt x="227660" y="201676"/>
                      <a:pt x="229587" y="214625"/>
                    </a:cubicBezTo>
                    <a:cubicBezTo>
                      <a:pt x="232341" y="237217"/>
                      <a:pt x="215543" y="256779"/>
                      <a:pt x="192412" y="258432"/>
                    </a:cubicBezTo>
                    <a:close/>
                    <a:moveTo>
                      <a:pt x="132656" y="199196"/>
                    </a:moveTo>
                    <a:cubicBezTo>
                      <a:pt x="139816" y="201676"/>
                      <a:pt x="146700" y="203054"/>
                      <a:pt x="152483" y="206084"/>
                    </a:cubicBezTo>
                    <a:cubicBezTo>
                      <a:pt x="163498" y="211319"/>
                      <a:pt x="174237" y="217656"/>
                      <a:pt x="185252" y="223166"/>
                    </a:cubicBezTo>
                    <a:cubicBezTo>
                      <a:pt x="188281" y="224544"/>
                      <a:pt x="192137" y="224544"/>
                      <a:pt x="195716" y="225095"/>
                    </a:cubicBezTo>
                    <a:cubicBezTo>
                      <a:pt x="196267" y="221513"/>
                      <a:pt x="197644" y="218207"/>
                      <a:pt x="197369" y="214901"/>
                    </a:cubicBezTo>
                    <a:cubicBezTo>
                      <a:pt x="195716" y="203329"/>
                      <a:pt x="194064" y="191758"/>
                      <a:pt x="191586" y="180462"/>
                    </a:cubicBezTo>
                    <a:cubicBezTo>
                      <a:pt x="188281" y="164206"/>
                      <a:pt x="192137" y="150706"/>
                      <a:pt x="204528" y="139410"/>
                    </a:cubicBezTo>
                    <a:cubicBezTo>
                      <a:pt x="213065" y="131696"/>
                      <a:pt x="221601" y="123430"/>
                      <a:pt x="229587" y="114889"/>
                    </a:cubicBezTo>
                    <a:cubicBezTo>
                      <a:pt x="232066" y="112410"/>
                      <a:pt x="232892" y="108828"/>
                      <a:pt x="234819" y="105522"/>
                    </a:cubicBezTo>
                    <a:cubicBezTo>
                      <a:pt x="231515" y="103869"/>
                      <a:pt x="228210" y="101114"/>
                      <a:pt x="224355" y="100563"/>
                    </a:cubicBezTo>
                    <a:cubicBezTo>
                      <a:pt x="212790" y="98358"/>
                      <a:pt x="201224" y="96981"/>
                      <a:pt x="189658" y="95603"/>
                    </a:cubicBezTo>
                    <a:cubicBezTo>
                      <a:pt x="174237" y="93675"/>
                      <a:pt x="162947" y="85960"/>
                      <a:pt x="156338" y="71634"/>
                    </a:cubicBezTo>
                    <a:cubicBezTo>
                      <a:pt x="151381" y="60613"/>
                      <a:pt x="146149" y="49868"/>
                      <a:pt x="140366" y="39398"/>
                    </a:cubicBezTo>
                    <a:cubicBezTo>
                      <a:pt x="138714" y="36368"/>
                      <a:pt x="135685" y="32511"/>
                      <a:pt x="132931" y="32235"/>
                    </a:cubicBezTo>
                    <a:cubicBezTo>
                      <a:pt x="130453" y="32235"/>
                      <a:pt x="126873" y="36092"/>
                      <a:pt x="125496" y="39123"/>
                    </a:cubicBezTo>
                    <a:cubicBezTo>
                      <a:pt x="119438" y="50694"/>
                      <a:pt x="113931" y="62542"/>
                      <a:pt x="108148" y="74113"/>
                    </a:cubicBezTo>
                    <a:cubicBezTo>
                      <a:pt x="102365" y="85685"/>
                      <a:pt x="93278" y="92848"/>
                      <a:pt x="80335" y="94777"/>
                    </a:cubicBezTo>
                    <a:cubicBezTo>
                      <a:pt x="66842" y="96981"/>
                      <a:pt x="53073" y="98634"/>
                      <a:pt x="39580" y="100838"/>
                    </a:cubicBezTo>
                    <a:cubicBezTo>
                      <a:pt x="36551" y="101389"/>
                      <a:pt x="32420" y="103318"/>
                      <a:pt x="31594" y="105522"/>
                    </a:cubicBezTo>
                    <a:cubicBezTo>
                      <a:pt x="30768" y="107726"/>
                      <a:pt x="32971" y="111859"/>
                      <a:pt x="35174" y="114063"/>
                    </a:cubicBezTo>
                    <a:cubicBezTo>
                      <a:pt x="43986" y="123155"/>
                      <a:pt x="53073" y="131971"/>
                      <a:pt x="62436" y="140787"/>
                    </a:cubicBezTo>
                    <a:cubicBezTo>
                      <a:pt x="73726" y="151257"/>
                      <a:pt x="77306" y="164206"/>
                      <a:pt x="74552" y="179084"/>
                    </a:cubicBezTo>
                    <a:cubicBezTo>
                      <a:pt x="72349" y="191482"/>
                      <a:pt x="70146" y="204156"/>
                      <a:pt x="68219" y="216554"/>
                    </a:cubicBezTo>
                    <a:cubicBezTo>
                      <a:pt x="67943" y="219309"/>
                      <a:pt x="68494" y="223442"/>
                      <a:pt x="70146" y="224819"/>
                    </a:cubicBezTo>
                    <a:cubicBezTo>
                      <a:pt x="71799" y="226197"/>
                      <a:pt x="75929" y="225646"/>
                      <a:pt x="78408" y="224544"/>
                    </a:cubicBezTo>
                    <a:cubicBezTo>
                      <a:pt x="89147" y="219309"/>
                      <a:pt x="99611" y="213248"/>
                      <a:pt x="110351" y="208288"/>
                    </a:cubicBezTo>
                    <a:cubicBezTo>
                      <a:pt x="117786" y="204431"/>
                      <a:pt x="125221" y="201952"/>
                      <a:pt x="132656" y="199196"/>
                    </a:cubicBezTo>
                    <a:close/>
                  </a:path>
                </a:pathLst>
              </a:custGeom>
              <a:grpFill/>
              <a:ln w="2749"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524388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reeform 62">
            <a:extLst>
              <a:ext uri="{FF2B5EF4-FFF2-40B4-BE49-F238E27FC236}">
                <a16:creationId xmlns:a16="http://schemas.microsoft.com/office/drawing/2014/main" id="{A9F8AE32-67AD-FC79-95B1-4FA2640FF6AF}"/>
              </a:ext>
            </a:extLst>
          </p:cNvPr>
          <p:cNvSpPr/>
          <p:nvPr/>
        </p:nvSpPr>
        <p:spPr>
          <a:xfrm>
            <a:off x="1720598" y="8886349"/>
            <a:ext cx="342456" cy="342456"/>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ABB57"/>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711B618F-2B33-376A-528E-9F28CBCAAD42}"/>
              </a:ext>
            </a:extLst>
          </p:cNvPr>
          <p:cNvSpPr/>
          <p:nvPr/>
        </p:nvSpPr>
        <p:spPr>
          <a:xfrm>
            <a:off x="897661" y="8883965"/>
            <a:ext cx="342456" cy="342456"/>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ABB57"/>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DDD81E96-5CAA-7D94-FE1B-78E3C28E345D}"/>
              </a:ext>
            </a:extLst>
          </p:cNvPr>
          <p:cNvSpPr/>
          <p:nvPr/>
        </p:nvSpPr>
        <p:spPr>
          <a:xfrm>
            <a:off x="1304861" y="8886349"/>
            <a:ext cx="342456" cy="342456"/>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ABB57"/>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6EC7ED27-6AD1-B8BE-7A31-53717C270203}"/>
              </a:ext>
            </a:extLst>
          </p:cNvPr>
          <p:cNvSpPr/>
          <p:nvPr/>
        </p:nvSpPr>
        <p:spPr>
          <a:xfrm>
            <a:off x="490874" y="8883965"/>
            <a:ext cx="342456" cy="342456"/>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ABB57"/>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6" name="Group 25">
            <a:extLst>
              <a:ext uri="{FF2B5EF4-FFF2-40B4-BE49-F238E27FC236}">
                <a16:creationId xmlns:a16="http://schemas.microsoft.com/office/drawing/2014/main" id="{6E515123-B1E5-4F56-E2C1-F57025E3B5DA}"/>
              </a:ext>
            </a:extLst>
          </p:cNvPr>
          <p:cNvGrpSpPr/>
          <p:nvPr/>
        </p:nvGrpSpPr>
        <p:grpSpPr>
          <a:xfrm>
            <a:off x="561997" y="8946138"/>
            <a:ext cx="1437639" cy="219250"/>
            <a:chOff x="538220" y="7789804"/>
            <a:chExt cx="1437639" cy="219250"/>
          </a:xfrm>
        </p:grpSpPr>
        <p:grpSp>
          <p:nvGrpSpPr>
            <p:cNvPr id="45" name="Graphic 3">
              <a:extLst>
                <a:ext uri="{FF2B5EF4-FFF2-40B4-BE49-F238E27FC236}">
                  <a16:creationId xmlns:a16="http://schemas.microsoft.com/office/drawing/2014/main" id="{543AF94A-7C09-80E2-FC5E-0918CA25BC3B}"/>
                </a:ext>
              </a:extLst>
            </p:cNvPr>
            <p:cNvGrpSpPr/>
            <p:nvPr/>
          </p:nvGrpSpPr>
          <p:grpSpPr>
            <a:xfrm>
              <a:off x="1760239" y="7793433"/>
              <a:ext cx="215620" cy="215621"/>
              <a:chOff x="2107521" y="2657382"/>
              <a:chExt cx="535476" cy="535477"/>
            </a:xfrm>
            <a:solidFill>
              <a:srgbClr val="FFFFFF"/>
            </a:solidFill>
          </p:grpSpPr>
          <p:sp>
            <p:nvSpPr>
              <p:cNvPr id="46" name="Freeform 45">
                <a:extLst>
                  <a:ext uri="{FF2B5EF4-FFF2-40B4-BE49-F238E27FC236}">
                    <a16:creationId xmlns:a16="http://schemas.microsoft.com/office/drawing/2014/main" id="{AB700E41-D2BA-8A17-A9E0-661B5A0CE6C6}"/>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377AFA1A-4EAB-DAEA-8B61-2E68A7E2FCE9}"/>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0E035898-EB13-A8F3-A277-4DE4B1D8FA3D}"/>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3" name="Freeform 42">
              <a:extLst>
                <a:ext uri="{FF2B5EF4-FFF2-40B4-BE49-F238E27FC236}">
                  <a16:creationId xmlns:a16="http://schemas.microsoft.com/office/drawing/2014/main" id="{949F26EF-A229-8267-B56E-210CDDDD482B}"/>
                </a:ext>
              </a:extLst>
            </p:cNvPr>
            <p:cNvSpPr/>
            <p:nvPr/>
          </p:nvSpPr>
          <p:spPr>
            <a:xfrm>
              <a:off x="930706" y="7818953"/>
              <a:ext cx="228811" cy="160320"/>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38" name="Group 37">
              <a:extLst>
                <a:ext uri="{FF2B5EF4-FFF2-40B4-BE49-F238E27FC236}">
                  <a16:creationId xmlns:a16="http://schemas.microsoft.com/office/drawing/2014/main" id="{CA407777-8749-2481-DBDA-A6D76C7B8C69}"/>
                </a:ext>
              </a:extLst>
            </p:cNvPr>
            <p:cNvGrpSpPr/>
            <p:nvPr/>
          </p:nvGrpSpPr>
          <p:grpSpPr>
            <a:xfrm>
              <a:off x="1347588" y="7789804"/>
              <a:ext cx="218406" cy="209066"/>
              <a:chOff x="3303016" y="4946695"/>
              <a:chExt cx="685139" cy="655838"/>
            </a:xfrm>
          </p:grpSpPr>
          <p:sp>
            <p:nvSpPr>
              <p:cNvPr id="39" name="Freeform 38">
                <a:extLst>
                  <a:ext uri="{FF2B5EF4-FFF2-40B4-BE49-F238E27FC236}">
                    <a16:creationId xmlns:a16="http://schemas.microsoft.com/office/drawing/2014/main" id="{B7D20F5D-870B-740E-F0B0-3838CCAF86DB}"/>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1A201BB-0912-DE0D-4EFF-366F66AED028}"/>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A3D9E44-D46C-F22C-26C1-E841883B1A77}"/>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sp>
          <p:nvSpPr>
            <p:cNvPr id="36" name="Graphic 3">
              <a:extLst>
                <a:ext uri="{FF2B5EF4-FFF2-40B4-BE49-F238E27FC236}">
                  <a16:creationId xmlns:a16="http://schemas.microsoft.com/office/drawing/2014/main" id="{8DCA8C19-35A1-BD6D-3BDF-7A6172E45B75}"/>
                </a:ext>
              </a:extLst>
            </p:cNvPr>
            <p:cNvSpPr/>
            <p:nvPr/>
          </p:nvSpPr>
          <p:spPr>
            <a:xfrm>
              <a:off x="538220" y="7805291"/>
              <a:ext cx="208082" cy="196229"/>
            </a:xfrm>
            <a:custGeom>
              <a:avLst/>
              <a:gdLst>
                <a:gd name="connsiteX0" fmla="*/ 40005 w 300989"/>
                <a:gd name="connsiteY0" fmla="*/ 18097 h 283844"/>
                <a:gd name="connsiteX1" fmla="*/ 220980 w 300989"/>
                <a:gd name="connsiteY1" fmla="*/ 260985 h 283844"/>
                <a:gd name="connsiteX2" fmla="*/ 258127 w 300989"/>
                <a:gd name="connsiteY2" fmla="*/ 260985 h 283844"/>
                <a:gd name="connsiteX3" fmla="*/ 76200 w 300989"/>
                <a:gd name="connsiteY3" fmla="*/ 18097 h 283844"/>
                <a:gd name="connsiteX4" fmla="*/ 40005 w 300989"/>
                <a:gd name="connsiteY4" fmla="*/ 18097 h 283844"/>
                <a:gd name="connsiteX5" fmla="*/ 0 w 300989"/>
                <a:gd name="connsiteY5" fmla="*/ 0 h 283844"/>
                <a:gd name="connsiteX6" fmla="*/ 85725 w 300989"/>
                <a:gd name="connsiteY6" fmla="*/ 0 h 283844"/>
                <a:gd name="connsiteX7" fmla="*/ 164782 w 300989"/>
                <a:gd name="connsiteY7" fmla="*/ 102870 h 283844"/>
                <a:gd name="connsiteX8" fmla="*/ 263842 w 300989"/>
                <a:gd name="connsiteY8" fmla="*/ 0 h 283844"/>
                <a:gd name="connsiteX9" fmla="*/ 290513 w 300989"/>
                <a:gd name="connsiteY9" fmla="*/ 0 h 283844"/>
                <a:gd name="connsiteX10" fmla="*/ 178117 w 300989"/>
                <a:gd name="connsiteY10" fmla="*/ 121920 h 283844"/>
                <a:gd name="connsiteX11" fmla="*/ 164782 w 300989"/>
                <a:gd name="connsiteY11" fmla="*/ 104775 h 283844"/>
                <a:gd name="connsiteX12" fmla="*/ 300990 w 300989"/>
                <a:gd name="connsiteY12" fmla="*/ 283845 h 283844"/>
                <a:gd name="connsiteX13" fmla="*/ 208597 w 300989"/>
                <a:gd name="connsiteY13" fmla="*/ 283845 h 283844"/>
                <a:gd name="connsiteX14" fmla="*/ 126682 w 300989"/>
                <a:gd name="connsiteY14" fmla="*/ 173355 h 283844"/>
                <a:gd name="connsiteX15" fmla="*/ 31432 w 300989"/>
                <a:gd name="connsiteY15" fmla="*/ 276225 h 283844"/>
                <a:gd name="connsiteX16" fmla="*/ 3810 w 300989"/>
                <a:gd name="connsiteY16" fmla="*/ 276225 h 283844"/>
                <a:gd name="connsiteX17" fmla="*/ 116205 w 300989"/>
                <a:gd name="connsiteY17" fmla="*/ 157163 h 283844"/>
                <a:gd name="connsiteX18" fmla="*/ 0 w 300989"/>
                <a:gd name="connsiteY18" fmla="*/ 0 h 2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0989" h="283844">
                  <a:moveTo>
                    <a:pt x="40005" y="18097"/>
                  </a:moveTo>
                  <a:lnTo>
                    <a:pt x="220980" y="260985"/>
                  </a:lnTo>
                  <a:lnTo>
                    <a:pt x="258127" y="260985"/>
                  </a:lnTo>
                  <a:lnTo>
                    <a:pt x="76200" y="18097"/>
                  </a:lnTo>
                  <a:lnTo>
                    <a:pt x="40005" y="18097"/>
                  </a:lnTo>
                  <a:close/>
                  <a:moveTo>
                    <a:pt x="0" y="0"/>
                  </a:moveTo>
                  <a:lnTo>
                    <a:pt x="85725" y="0"/>
                  </a:lnTo>
                  <a:lnTo>
                    <a:pt x="164782" y="102870"/>
                  </a:lnTo>
                  <a:lnTo>
                    <a:pt x="263842" y="0"/>
                  </a:lnTo>
                  <a:lnTo>
                    <a:pt x="290513" y="0"/>
                  </a:lnTo>
                  <a:lnTo>
                    <a:pt x="178117" y="121920"/>
                  </a:lnTo>
                  <a:lnTo>
                    <a:pt x="164782" y="104775"/>
                  </a:lnTo>
                  <a:lnTo>
                    <a:pt x="300990" y="283845"/>
                  </a:lnTo>
                  <a:lnTo>
                    <a:pt x="208597" y="283845"/>
                  </a:lnTo>
                  <a:lnTo>
                    <a:pt x="126682" y="173355"/>
                  </a:lnTo>
                  <a:lnTo>
                    <a:pt x="31432" y="276225"/>
                  </a:lnTo>
                  <a:lnTo>
                    <a:pt x="3810" y="276225"/>
                  </a:lnTo>
                  <a:lnTo>
                    <a:pt x="116205" y="157163"/>
                  </a:lnTo>
                  <a:lnTo>
                    <a:pt x="0" y="0"/>
                  </a:lnTo>
                  <a:close/>
                </a:path>
              </a:pathLst>
            </a:custGeom>
            <a:solidFill>
              <a:srgbClr val="FFFFFF"/>
            </a:solidFill>
            <a:ln w="9525" cap="flat">
              <a:noFill/>
              <a:prstDash val="solid"/>
              <a:miter/>
            </a:ln>
          </p:spPr>
          <p:txBody>
            <a:bodyPr rtlCol="0" anchor="ctr"/>
            <a:lstStyle/>
            <a:p>
              <a:endParaRPr lang="en-US"/>
            </a:p>
          </p:txBody>
        </p:sp>
      </p:grpSp>
      <p:sp>
        <p:nvSpPr>
          <p:cNvPr id="49" name="Text Placeholder 18">
            <a:extLst>
              <a:ext uri="{FF2B5EF4-FFF2-40B4-BE49-F238E27FC236}">
                <a16:creationId xmlns:a16="http://schemas.microsoft.com/office/drawing/2014/main" id="{60F15877-5897-4B63-85FF-63E659518A6C}"/>
              </a:ext>
            </a:extLst>
          </p:cNvPr>
          <p:cNvSpPr txBox="1">
            <a:spLocks/>
          </p:cNvSpPr>
          <p:nvPr/>
        </p:nvSpPr>
        <p:spPr>
          <a:xfrm>
            <a:off x="3953768" y="7746396"/>
            <a:ext cx="3295875" cy="6673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lnSpc>
                <a:spcPts val="2880"/>
              </a:lnSpc>
              <a:spcBef>
                <a:spcPts val="0"/>
              </a:spcBef>
              <a:buNone/>
            </a:pPr>
            <a:r>
              <a:rPr lang="en-US" sz="4400" b="1" dirty="0">
                <a:solidFill>
                  <a:schemeClr val="bg1"/>
                </a:solidFill>
              </a:rPr>
              <a:t>Follow our</a:t>
            </a:r>
          </a:p>
          <a:p>
            <a:pPr marL="0" indent="0" algn="r">
              <a:lnSpc>
                <a:spcPts val="2880"/>
              </a:lnSpc>
              <a:spcBef>
                <a:spcPts val="0"/>
              </a:spcBef>
              <a:buNone/>
            </a:pPr>
            <a:r>
              <a:rPr lang="en-US" sz="4400" b="1" dirty="0">
                <a:solidFill>
                  <a:schemeClr val="bg1"/>
                </a:solidFill>
              </a:rPr>
              <a:t> journey</a:t>
            </a:r>
          </a:p>
          <a:p>
            <a:pPr marL="0" indent="0" algn="r">
              <a:lnSpc>
                <a:spcPts val="2680"/>
              </a:lnSpc>
              <a:spcBef>
                <a:spcPts val="0"/>
              </a:spcBef>
              <a:buNone/>
            </a:pPr>
            <a:endParaRPr lang="en-US" dirty="0">
              <a:solidFill>
                <a:schemeClr val="bg1"/>
              </a:solidFill>
            </a:endParaRPr>
          </a:p>
          <a:p>
            <a:pPr marL="0" indent="0" algn="r">
              <a:lnSpc>
                <a:spcPts val="2680"/>
              </a:lnSpc>
              <a:spcBef>
                <a:spcPts val="0"/>
              </a:spcBef>
              <a:buNone/>
            </a:pPr>
            <a:r>
              <a:rPr lang="en-US" dirty="0" err="1">
                <a:solidFill>
                  <a:schemeClr val="bg1"/>
                </a:solidFill>
              </a:rPr>
              <a:t>www.</a:t>
            </a:r>
            <a:r>
              <a:rPr lang="en-US" b="1" dirty="0" err="1">
                <a:solidFill>
                  <a:schemeClr val="bg1"/>
                </a:solidFill>
              </a:rPr>
              <a:t>ingrow-project</a:t>
            </a:r>
            <a:r>
              <a:rPr lang="en-US" dirty="0" err="1">
                <a:solidFill>
                  <a:schemeClr val="bg1"/>
                </a:solidFill>
              </a:rPr>
              <a:t>.eu</a:t>
            </a:r>
            <a:endParaRPr lang="en-US" dirty="0">
              <a:solidFill>
                <a:schemeClr val="bg1"/>
              </a:solidFill>
            </a:endParaRPr>
          </a:p>
        </p:txBody>
      </p:sp>
      <p:grpSp>
        <p:nvGrpSpPr>
          <p:cNvPr id="60" name="Group 59">
            <a:extLst>
              <a:ext uri="{FF2B5EF4-FFF2-40B4-BE49-F238E27FC236}">
                <a16:creationId xmlns:a16="http://schemas.microsoft.com/office/drawing/2014/main" id="{93FC7592-B1DD-B2D5-E777-10D054929FF1}"/>
              </a:ext>
            </a:extLst>
          </p:cNvPr>
          <p:cNvGrpSpPr/>
          <p:nvPr/>
        </p:nvGrpSpPr>
        <p:grpSpPr>
          <a:xfrm>
            <a:off x="-64093" y="4783294"/>
            <a:ext cx="4616246" cy="3808761"/>
            <a:chOff x="10509" y="4641892"/>
            <a:chExt cx="4099058" cy="3382041"/>
          </a:xfrm>
        </p:grpSpPr>
        <p:grpSp>
          <p:nvGrpSpPr>
            <p:cNvPr id="57" name="Group 56">
              <a:extLst>
                <a:ext uri="{FF2B5EF4-FFF2-40B4-BE49-F238E27FC236}">
                  <a16:creationId xmlns:a16="http://schemas.microsoft.com/office/drawing/2014/main" id="{161B089C-41FE-6858-3D03-3897595CD406}"/>
                </a:ext>
              </a:extLst>
            </p:cNvPr>
            <p:cNvGrpSpPr/>
            <p:nvPr/>
          </p:nvGrpSpPr>
          <p:grpSpPr>
            <a:xfrm>
              <a:off x="10509" y="4956305"/>
              <a:ext cx="3258827" cy="2492537"/>
              <a:chOff x="704194" y="5397740"/>
              <a:chExt cx="3448012" cy="2637237"/>
            </a:xfrm>
          </p:grpSpPr>
          <p:pic>
            <p:nvPicPr>
              <p:cNvPr id="54" name="Picture 53">
                <a:extLst>
                  <a:ext uri="{FF2B5EF4-FFF2-40B4-BE49-F238E27FC236}">
                    <a16:creationId xmlns:a16="http://schemas.microsoft.com/office/drawing/2014/main" id="{8A2ABFD6-3D94-825F-684A-91F6B780C7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4194" y="5397740"/>
                <a:ext cx="3448012" cy="1787514"/>
              </a:xfrm>
              <a:prstGeom prst="rect">
                <a:avLst/>
              </a:prstGeom>
            </p:spPr>
          </p:pic>
          <p:pic>
            <p:nvPicPr>
              <p:cNvPr id="56" name="Picture 55">
                <a:extLst>
                  <a:ext uri="{FF2B5EF4-FFF2-40B4-BE49-F238E27FC236}">
                    <a16:creationId xmlns:a16="http://schemas.microsoft.com/office/drawing/2014/main" id="{C07A31DA-0274-2973-48AC-275ACA2753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194" y="7063489"/>
                <a:ext cx="3448012" cy="971488"/>
              </a:xfrm>
              <a:prstGeom prst="rect">
                <a:avLst/>
              </a:prstGeom>
            </p:spPr>
          </p:pic>
        </p:grpSp>
        <p:pic>
          <p:nvPicPr>
            <p:cNvPr id="58" name="Picture 57">
              <a:hlinkClick r:id="rId4"/>
              <a:extLst>
                <a:ext uri="{FF2B5EF4-FFF2-40B4-BE49-F238E27FC236}">
                  <a16:creationId xmlns:a16="http://schemas.microsoft.com/office/drawing/2014/main" id="{C524437D-625D-479A-70DB-7B5C15CA47E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10509" y="4641892"/>
              <a:ext cx="4099058" cy="3382041"/>
            </a:xfrm>
            <a:prstGeom prst="rect">
              <a:avLst/>
            </a:prstGeom>
          </p:spPr>
        </p:pic>
      </p:grpSp>
      <p:grpSp>
        <p:nvGrpSpPr>
          <p:cNvPr id="67" name="Group 66">
            <a:extLst>
              <a:ext uri="{FF2B5EF4-FFF2-40B4-BE49-F238E27FC236}">
                <a16:creationId xmlns:a16="http://schemas.microsoft.com/office/drawing/2014/main" id="{84E98C98-EE7E-1F44-7E28-ED0ACA778ADF}"/>
              </a:ext>
            </a:extLst>
          </p:cNvPr>
          <p:cNvGrpSpPr/>
          <p:nvPr/>
        </p:nvGrpSpPr>
        <p:grpSpPr>
          <a:xfrm>
            <a:off x="4139651" y="2476147"/>
            <a:ext cx="3524644" cy="3612528"/>
            <a:chOff x="3177766" y="6791136"/>
            <a:chExt cx="1361636" cy="1395587"/>
          </a:xfrm>
          <a:solidFill>
            <a:schemeClr val="bg1">
              <a:alpha val="29000"/>
            </a:schemeClr>
          </a:solidFill>
        </p:grpSpPr>
        <p:sp>
          <p:nvSpPr>
            <p:cNvPr id="68" name="Freeform 67">
              <a:extLst>
                <a:ext uri="{FF2B5EF4-FFF2-40B4-BE49-F238E27FC236}">
                  <a16:creationId xmlns:a16="http://schemas.microsoft.com/office/drawing/2014/main" id="{6FD692D4-8D1D-3358-DEBA-AE0666DF7529}"/>
                </a:ext>
              </a:extLst>
            </p:cNvPr>
            <p:cNvSpPr/>
            <p:nvPr userDrawn="1"/>
          </p:nvSpPr>
          <p:spPr>
            <a:xfrm>
              <a:off x="3177766" y="6950168"/>
              <a:ext cx="262281" cy="1196190"/>
            </a:xfrm>
            <a:custGeom>
              <a:avLst/>
              <a:gdLst>
                <a:gd name="connsiteX0" fmla="*/ 238715 w 262281"/>
                <a:gd name="connsiteY0" fmla="*/ 292709 h 1196190"/>
                <a:gd name="connsiteX1" fmla="*/ 238715 w 262281"/>
                <a:gd name="connsiteY1" fmla="*/ 145402 h 1196190"/>
                <a:gd name="connsiteX2" fmla="*/ 109101 w 262281"/>
                <a:gd name="connsiteY2" fmla="*/ 59 h 1196190"/>
                <a:gd name="connsiteX3" fmla="*/ 71788 w 262281"/>
                <a:gd name="connsiteY3" fmla="*/ 98264 h 1196190"/>
                <a:gd name="connsiteX4" fmla="*/ 81608 w 262281"/>
                <a:gd name="connsiteY4" fmla="*/ 367344 h 1196190"/>
                <a:gd name="connsiteX5" fmla="*/ 18764 w 262281"/>
                <a:gd name="connsiteY5" fmla="*/ 628568 h 1196190"/>
                <a:gd name="connsiteX6" fmla="*/ 48222 w 262281"/>
                <a:gd name="connsiteY6" fmla="*/ 999781 h 1196190"/>
                <a:gd name="connsiteX7" fmla="*/ 262281 w 262281"/>
                <a:gd name="connsiteY7" fmla="*/ 1196190 h 1196190"/>
                <a:gd name="connsiteX8" fmla="*/ 199438 w 262281"/>
                <a:gd name="connsiteY8" fmla="*/ 679634 h 1196190"/>
                <a:gd name="connsiteX9" fmla="*/ 238715 w 262281"/>
                <a:gd name="connsiteY9" fmla="*/ 292709 h 119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281" h="1196190">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grpFill/>
            <a:ln w="19616" cap="flat">
              <a:noFill/>
              <a:prstDash val="solid"/>
              <a:miter/>
            </a:ln>
          </p:spPr>
          <p:txBody>
            <a:bodyPr rtlCol="0" anchor="ctr"/>
            <a:lstStyle/>
            <a:p>
              <a:endParaRPr lang="en-US" dirty="0"/>
            </a:p>
          </p:txBody>
        </p:sp>
        <p:sp>
          <p:nvSpPr>
            <p:cNvPr id="69" name="Freeform 68">
              <a:extLst>
                <a:ext uri="{FF2B5EF4-FFF2-40B4-BE49-F238E27FC236}">
                  <a16:creationId xmlns:a16="http://schemas.microsoft.com/office/drawing/2014/main" id="{3C654766-999E-EDC5-1A00-7E3BE6CD9031}"/>
                </a:ext>
              </a:extLst>
            </p:cNvPr>
            <p:cNvSpPr/>
            <p:nvPr userDrawn="1"/>
          </p:nvSpPr>
          <p:spPr>
            <a:xfrm>
              <a:off x="3471181" y="7651529"/>
              <a:ext cx="1017410" cy="535194"/>
            </a:xfrm>
            <a:custGeom>
              <a:avLst/>
              <a:gdLst>
                <a:gd name="connsiteX0" fmla="*/ 986139 w 1017410"/>
                <a:gd name="connsiteY0" fmla="*/ 1843 h 535194"/>
                <a:gd name="connsiteX1" fmla="*/ 811356 w 1017410"/>
                <a:gd name="connsiteY1" fmla="*/ 47017 h 535194"/>
                <a:gd name="connsiteX2" fmla="*/ 249696 w 1017410"/>
                <a:gd name="connsiteY2" fmla="*/ 225749 h 535194"/>
                <a:gd name="connsiteX3" fmla="*/ 279154 w 1017410"/>
                <a:gd name="connsiteY3" fmla="*/ 184503 h 535194"/>
                <a:gd name="connsiteX4" fmla="*/ 235949 w 1017410"/>
                <a:gd name="connsiteY4" fmla="*/ 39160 h 535194"/>
                <a:gd name="connsiteX5" fmla="*/ 98480 w 1017410"/>
                <a:gd name="connsiteY5" fmla="*/ 102011 h 535194"/>
                <a:gd name="connsiteX6" fmla="*/ 104372 w 1017410"/>
                <a:gd name="connsiteY6" fmla="*/ 215929 h 535194"/>
                <a:gd name="connsiteX7" fmla="*/ 19926 w 1017410"/>
                <a:gd name="connsiteY7" fmla="*/ 48981 h 535194"/>
                <a:gd name="connsiteX8" fmla="*/ 10107 w 1017410"/>
                <a:gd name="connsiteY8" fmla="*/ 512506 h 535194"/>
                <a:gd name="connsiteX9" fmla="*/ 416623 w 1017410"/>
                <a:gd name="connsiteY9" fmla="*/ 471260 h 535194"/>
                <a:gd name="connsiteX10" fmla="*/ 660140 w 1017410"/>
                <a:gd name="connsiteY10" fmla="*/ 320025 h 535194"/>
                <a:gd name="connsiteX11" fmla="*/ 954717 w 1017410"/>
                <a:gd name="connsiteY11" fmla="*/ 103975 h 535194"/>
                <a:gd name="connsiteX12" fmla="*/ 990067 w 1017410"/>
                <a:gd name="connsiteY12" fmla="*/ 74514 h 535194"/>
                <a:gd name="connsiteX13" fmla="*/ 1011669 w 1017410"/>
                <a:gd name="connsiteY13" fmla="*/ 13627 h 535194"/>
                <a:gd name="connsiteX14" fmla="*/ 986139 w 1017410"/>
                <a:gd name="connsiteY14" fmla="*/ 1843 h 53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7410" h="535194">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grpFill/>
            <a:ln w="19616" cap="flat">
              <a:noFill/>
              <a:prstDash val="solid"/>
              <a:miter/>
            </a:ln>
          </p:spPr>
          <p:txBody>
            <a:bodyPr rtlCol="0" anchor="ctr"/>
            <a:lstStyle/>
            <a:p>
              <a:endParaRPr lang="en-US" dirty="0"/>
            </a:p>
          </p:txBody>
        </p:sp>
        <p:sp>
          <p:nvSpPr>
            <p:cNvPr id="70" name="Freeform 69">
              <a:extLst>
                <a:ext uri="{FF2B5EF4-FFF2-40B4-BE49-F238E27FC236}">
                  <a16:creationId xmlns:a16="http://schemas.microsoft.com/office/drawing/2014/main" id="{E677E85C-EFC6-83AD-31BD-C8DB7BABE42C}"/>
                </a:ext>
              </a:extLst>
            </p:cNvPr>
            <p:cNvSpPr/>
            <p:nvPr userDrawn="1"/>
          </p:nvSpPr>
          <p:spPr>
            <a:xfrm>
              <a:off x="3438083" y="6791136"/>
              <a:ext cx="1101319" cy="889408"/>
            </a:xfrm>
            <a:custGeom>
              <a:avLst/>
              <a:gdLst>
                <a:gd name="connsiteX0" fmla="*/ 1089935 w 1101319"/>
                <a:gd name="connsiteY0" fmla="*/ 491023 h 889408"/>
                <a:gd name="connsiteX1" fmla="*/ 1007454 w 1101319"/>
                <a:gd name="connsiteY1" fmla="*/ 469418 h 889408"/>
                <a:gd name="connsiteX2" fmla="*/ 930864 w 1101319"/>
                <a:gd name="connsiteY2" fmla="*/ 516556 h 889408"/>
                <a:gd name="connsiteX3" fmla="*/ 714840 w 1101319"/>
                <a:gd name="connsiteY3" fmla="*/ 695288 h 889408"/>
                <a:gd name="connsiteX4" fmla="*/ 636287 w 1101319"/>
                <a:gd name="connsiteY4" fmla="*/ 750282 h 889408"/>
                <a:gd name="connsiteX5" fmla="*/ 604865 w 1101319"/>
                <a:gd name="connsiteY5" fmla="*/ 669755 h 889408"/>
                <a:gd name="connsiteX6" fmla="*/ 738407 w 1101319"/>
                <a:gd name="connsiteY6" fmla="*/ 524412 h 889408"/>
                <a:gd name="connsiteX7" fmla="*/ 989779 w 1101319"/>
                <a:gd name="connsiteY7" fmla="*/ 235691 h 889408"/>
                <a:gd name="connsiteX8" fmla="*/ 1021200 w 1101319"/>
                <a:gd name="connsiteY8" fmla="*/ 133558 h 889408"/>
                <a:gd name="connsiteX9" fmla="*/ 991743 w 1101319"/>
                <a:gd name="connsiteY9" fmla="*/ 86420 h 889408"/>
                <a:gd name="connsiteX10" fmla="*/ 883731 w 1101319"/>
                <a:gd name="connsiteY10" fmla="*/ 111953 h 889408"/>
                <a:gd name="connsiteX11" fmla="*/ 488998 w 1101319"/>
                <a:gd name="connsiteY11" fmla="*/ 547981 h 889408"/>
                <a:gd name="connsiteX12" fmla="*/ 426155 w 1101319"/>
                <a:gd name="connsiteY12" fmla="*/ 563694 h 889408"/>
                <a:gd name="connsiteX13" fmla="*/ 430083 w 1101319"/>
                <a:gd name="connsiteY13" fmla="*/ 518520 h 889408"/>
                <a:gd name="connsiteX14" fmla="*/ 667708 w 1101319"/>
                <a:gd name="connsiteY14" fmla="*/ 135522 h 889408"/>
                <a:gd name="connsiteX15" fmla="*/ 663780 w 1101319"/>
                <a:gd name="connsiteY15" fmla="*/ 15713 h 889408"/>
                <a:gd name="connsiteX16" fmla="*/ 532203 w 1101319"/>
                <a:gd name="connsiteY16" fmla="*/ 39282 h 889408"/>
                <a:gd name="connsiteX17" fmla="*/ 306360 w 1101319"/>
                <a:gd name="connsiteY17" fmla="*/ 386926 h 889408"/>
                <a:gd name="connsiteX18" fmla="*/ 109976 w 1101319"/>
                <a:gd name="connsiteY18" fmla="*/ 589227 h 889408"/>
                <a:gd name="connsiteX19" fmla="*/ 0 w 1101319"/>
                <a:gd name="connsiteY19" fmla="*/ 563694 h 889408"/>
                <a:gd name="connsiteX20" fmla="*/ 153180 w 1101319"/>
                <a:gd name="connsiteY20" fmla="*/ 781708 h 889408"/>
                <a:gd name="connsiteX21" fmla="*/ 147289 w 1101319"/>
                <a:gd name="connsiteY21" fmla="*/ 648150 h 889408"/>
                <a:gd name="connsiteX22" fmla="*/ 331890 w 1101319"/>
                <a:gd name="connsiteY22" fmla="*/ 546017 h 889408"/>
                <a:gd name="connsiteX23" fmla="*/ 406516 w 1101319"/>
                <a:gd name="connsiteY23" fmla="*/ 742426 h 889408"/>
                <a:gd name="connsiteX24" fmla="*/ 271011 w 1101319"/>
                <a:gd name="connsiteY24" fmla="*/ 850451 h 889408"/>
                <a:gd name="connsiteX25" fmla="*/ 606829 w 1101319"/>
                <a:gd name="connsiteY25" fmla="*/ 879912 h 889408"/>
                <a:gd name="connsiteX26" fmla="*/ 838563 w 1101319"/>
                <a:gd name="connsiteY26" fmla="*/ 785636 h 889408"/>
                <a:gd name="connsiteX27" fmla="*/ 1066369 w 1101319"/>
                <a:gd name="connsiteY27" fmla="*/ 601012 h 889408"/>
                <a:gd name="connsiteX28" fmla="*/ 1089935 w 1101319"/>
                <a:gd name="connsiteY28" fmla="*/ 491023 h 88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01319" h="889408">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grpFill/>
            <a:ln w="19616" cap="flat">
              <a:noFill/>
              <a:prstDash val="solid"/>
              <a:miter/>
            </a:ln>
          </p:spPr>
          <p:txBody>
            <a:bodyPr rtlCol="0" anchor="ctr"/>
            <a:lstStyle/>
            <a:p>
              <a:endParaRPr lang="en-US" dirty="0"/>
            </a:p>
          </p:txBody>
        </p:sp>
      </p:grpSp>
      <p:pic>
        <p:nvPicPr>
          <p:cNvPr id="2" name="Grafik 1" descr="Ein Bild, das Billardkugel, Sport enthält.&#10;&#10;Automatisch generierte Beschreibung">
            <a:extLst>
              <a:ext uri="{FF2B5EF4-FFF2-40B4-BE49-F238E27FC236}">
                <a16:creationId xmlns:a16="http://schemas.microsoft.com/office/drawing/2014/main" id="{9AC378A9-8067-85F3-C4D5-85C230D706F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125" y="10027770"/>
            <a:ext cx="635736" cy="231177"/>
          </a:xfrm>
          <a:prstGeom prst="rect">
            <a:avLst/>
          </a:prstGeom>
          <a:noFill/>
          <a:ln>
            <a:noFill/>
          </a:ln>
        </p:spPr>
      </p:pic>
      <p:sp>
        <p:nvSpPr>
          <p:cNvPr id="3" name="Rectangle 50">
            <a:extLst>
              <a:ext uri="{FF2B5EF4-FFF2-40B4-BE49-F238E27FC236}">
                <a16:creationId xmlns:a16="http://schemas.microsoft.com/office/drawing/2014/main" id="{70B3C0DB-9C49-CFE4-A4D2-5C48DED480AE}"/>
              </a:ext>
            </a:extLst>
          </p:cNvPr>
          <p:cNvSpPr/>
          <p:nvPr/>
        </p:nvSpPr>
        <p:spPr>
          <a:xfrm>
            <a:off x="1304861" y="10074281"/>
            <a:ext cx="2756870" cy="18466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000000"/>
                </a:solidFill>
                <a:latin typeface="Calibri" panose="020F0502020204030204" pitchFamily="34" charset="0"/>
                <a:ea typeface="Open Sans" panose="020B0606030504020204" pitchFamily="34" charset="0"/>
                <a:cs typeface="Calibri" panose="020F0502020204030204" pitchFamily="34" charset="0"/>
              </a:rPr>
              <a:t>This Framework is licensed under CC BY 4.0</a:t>
            </a:r>
          </a:p>
        </p:txBody>
      </p:sp>
    </p:spTree>
    <p:extLst>
      <p:ext uri="{BB962C8B-B14F-4D97-AF65-F5344CB8AC3E}">
        <p14:creationId xmlns:p14="http://schemas.microsoft.com/office/powerpoint/2010/main" val="4215199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E09537DF-AC45-6287-3104-44A0F366D8FA}"/>
              </a:ext>
            </a:extLst>
          </p:cNvPr>
          <p:cNvSpPr/>
          <p:nvPr/>
        </p:nvSpPr>
        <p:spPr>
          <a:xfrm>
            <a:off x="0" y="0"/>
            <a:ext cx="964314" cy="10691813"/>
          </a:xfrm>
          <a:prstGeom prst="rect">
            <a:avLst/>
          </a:prstGeom>
          <a:solidFill>
            <a:srgbClr val="915F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2" name="Group 111">
            <a:extLst>
              <a:ext uri="{FF2B5EF4-FFF2-40B4-BE49-F238E27FC236}">
                <a16:creationId xmlns:a16="http://schemas.microsoft.com/office/drawing/2014/main" id="{E336D6B9-C298-D032-08E9-471B7EB5AE50}"/>
              </a:ext>
            </a:extLst>
          </p:cNvPr>
          <p:cNvGrpSpPr/>
          <p:nvPr/>
        </p:nvGrpSpPr>
        <p:grpSpPr>
          <a:xfrm>
            <a:off x="-1208327" y="4728822"/>
            <a:ext cx="3524644" cy="3612528"/>
            <a:chOff x="3177766" y="6791136"/>
            <a:chExt cx="1361636" cy="1395587"/>
          </a:xfrm>
          <a:solidFill>
            <a:schemeClr val="bg1">
              <a:alpha val="29000"/>
            </a:schemeClr>
          </a:solidFill>
        </p:grpSpPr>
        <p:sp>
          <p:nvSpPr>
            <p:cNvPr id="113" name="Freeform 112">
              <a:extLst>
                <a:ext uri="{FF2B5EF4-FFF2-40B4-BE49-F238E27FC236}">
                  <a16:creationId xmlns:a16="http://schemas.microsoft.com/office/drawing/2014/main" id="{CA7C8337-43D5-261F-0C48-9633F6C0AC21}"/>
                </a:ext>
              </a:extLst>
            </p:cNvPr>
            <p:cNvSpPr/>
            <p:nvPr userDrawn="1"/>
          </p:nvSpPr>
          <p:spPr>
            <a:xfrm>
              <a:off x="3177766" y="6950168"/>
              <a:ext cx="262281" cy="1196190"/>
            </a:xfrm>
            <a:custGeom>
              <a:avLst/>
              <a:gdLst>
                <a:gd name="connsiteX0" fmla="*/ 238715 w 262281"/>
                <a:gd name="connsiteY0" fmla="*/ 292709 h 1196190"/>
                <a:gd name="connsiteX1" fmla="*/ 238715 w 262281"/>
                <a:gd name="connsiteY1" fmla="*/ 145402 h 1196190"/>
                <a:gd name="connsiteX2" fmla="*/ 109101 w 262281"/>
                <a:gd name="connsiteY2" fmla="*/ 59 h 1196190"/>
                <a:gd name="connsiteX3" fmla="*/ 71788 w 262281"/>
                <a:gd name="connsiteY3" fmla="*/ 98264 h 1196190"/>
                <a:gd name="connsiteX4" fmla="*/ 81608 w 262281"/>
                <a:gd name="connsiteY4" fmla="*/ 367344 h 1196190"/>
                <a:gd name="connsiteX5" fmla="*/ 18764 w 262281"/>
                <a:gd name="connsiteY5" fmla="*/ 628568 h 1196190"/>
                <a:gd name="connsiteX6" fmla="*/ 48222 w 262281"/>
                <a:gd name="connsiteY6" fmla="*/ 999781 h 1196190"/>
                <a:gd name="connsiteX7" fmla="*/ 262281 w 262281"/>
                <a:gd name="connsiteY7" fmla="*/ 1196190 h 1196190"/>
                <a:gd name="connsiteX8" fmla="*/ 199438 w 262281"/>
                <a:gd name="connsiteY8" fmla="*/ 679634 h 1196190"/>
                <a:gd name="connsiteX9" fmla="*/ 238715 w 262281"/>
                <a:gd name="connsiteY9" fmla="*/ 292709 h 119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281" h="1196190">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grpFill/>
            <a:ln w="19616" cap="flat">
              <a:noFill/>
              <a:prstDash val="solid"/>
              <a:miter/>
            </a:ln>
          </p:spPr>
          <p:txBody>
            <a:bodyPr rtlCol="0" anchor="ctr"/>
            <a:lstStyle/>
            <a:p>
              <a:endParaRPr lang="en-US" dirty="0"/>
            </a:p>
          </p:txBody>
        </p:sp>
        <p:sp>
          <p:nvSpPr>
            <p:cNvPr id="114" name="Freeform 113">
              <a:extLst>
                <a:ext uri="{FF2B5EF4-FFF2-40B4-BE49-F238E27FC236}">
                  <a16:creationId xmlns:a16="http://schemas.microsoft.com/office/drawing/2014/main" id="{1AC944D7-CF43-690C-BC95-F43DB9442ECB}"/>
                </a:ext>
              </a:extLst>
            </p:cNvPr>
            <p:cNvSpPr/>
            <p:nvPr userDrawn="1"/>
          </p:nvSpPr>
          <p:spPr>
            <a:xfrm>
              <a:off x="3471181" y="7651529"/>
              <a:ext cx="1017410" cy="535194"/>
            </a:xfrm>
            <a:custGeom>
              <a:avLst/>
              <a:gdLst>
                <a:gd name="connsiteX0" fmla="*/ 986139 w 1017410"/>
                <a:gd name="connsiteY0" fmla="*/ 1843 h 535194"/>
                <a:gd name="connsiteX1" fmla="*/ 811356 w 1017410"/>
                <a:gd name="connsiteY1" fmla="*/ 47017 h 535194"/>
                <a:gd name="connsiteX2" fmla="*/ 249696 w 1017410"/>
                <a:gd name="connsiteY2" fmla="*/ 225749 h 535194"/>
                <a:gd name="connsiteX3" fmla="*/ 279154 w 1017410"/>
                <a:gd name="connsiteY3" fmla="*/ 184503 h 535194"/>
                <a:gd name="connsiteX4" fmla="*/ 235949 w 1017410"/>
                <a:gd name="connsiteY4" fmla="*/ 39160 h 535194"/>
                <a:gd name="connsiteX5" fmla="*/ 98480 w 1017410"/>
                <a:gd name="connsiteY5" fmla="*/ 102011 h 535194"/>
                <a:gd name="connsiteX6" fmla="*/ 104372 w 1017410"/>
                <a:gd name="connsiteY6" fmla="*/ 215929 h 535194"/>
                <a:gd name="connsiteX7" fmla="*/ 19926 w 1017410"/>
                <a:gd name="connsiteY7" fmla="*/ 48981 h 535194"/>
                <a:gd name="connsiteX8" fmla="*/ 10107 w 1017410"/>
                <a:gd name="connsiteY8" fmla="*/ 512506 h 535194"/>
                <a:gd name="connsiteX9" fmla="*/ 416623 w 1017410"/>
                <a:gd name="connsiteY9" fmla="*/ 471260 h 535194"/>
                <a:gd name="connsiteX10" fmla="*/ 660140 w 1017410"/>
                <a:gd name="connsiteY10" fmla="*/ 320025 h 535194"/>
                <a:gd name="connsiteX11" fmla="*/ 954717 w 1017410"/>
                <a:gd name="connsiteY11" fmla="*/ 103975 h 535194"/>
                <a:gd name="connsiteX12" fmla="*/ 990067 w 1017410"/>
                <a:gd name="connsiteY12" fmla="*/ 74514 h 535194"/>
                <a:gd name="connsiteX13" fmla="*/ 1011669 w 1017410"/>
                <a:gd name="connsiteY13" fmla="*/ 13627 h 535194"/>
                <a:gd name="connsiteX14" fmla="*/ 986139 w 1017410"/>
                <a:gd name="connsiteY14" fmla="*/ 1843 h 53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7410" h="535194">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grpFill/>
            <a:ln w="19616" cap="flat">
              <a:noFill/>
              <a:prstDash val="solid"/>
              <a:miter/>
            </a:ln>
          </p:spPr>
          <p:txBody>
            <a:bodyPr rtlCol="0" anchor="ctr"/>
            <a:lstStyle/>
            <a:p>
              <a:endParaRPr lang="en-US" dirty="0"/>
            </a:p>
          </p:txBody>
        </p:sp>
        <p:sp>
          <p:nvSpPr>
            <p:cNvPr id="115" name="Freeform 114">
              <a:extLst>
                <a:ext uri="{FF2B5EF4-FFF2-40B4-BE49-F238E27FC236}">
                  <a16:creationId xmlns:a16="http://schemas.microsoft.com/office/drawing/2014/main" id="{876E2931-38E0-BC39-C1F1-6285A1C73498}"/>
                </a:ext>
              </a:extLst>
            </p:cNvPr>
            <p:cNvSpPr/>
            <p:nvPr userDrawn="1"/>
          </p:nvSpPr>
          <p:spPr>
            <a:xfrm>
              <a:off x="3438083" y="6791136"/>
              <a:ext cx="1101319" cy="889408"/>
            </a:xfrm>
            <a:custGeom>
              <a:avLst/>
              <a:gdLst>
                <a:gd name="connsiteX0" fmla="*/ 1089935 w 1101319"/>
                <a:gd name="connsiteY0" fmla="*/ 491023 h 889408"/>
                <a:gd name="connsiteX1" fmla="*/ 1007454 w 1101319"/>
                <a:gd name="connsiteY1" fmla="*/ 469418 h 889408"/>
                <a:gd name="connsiteX2" fmla="*/ 930864 w 1101319"/>
                <a:gd name="connsiteY2" fmla="*/ 516556 h 889408"/>
                <a:gd name="connsiteX3" fmla="*/ 714840 w 1101319"/>
                <a:gd name="connsiteY3" fmla="*/ 695288 h 889408"/>
                <a:gd name="connsiteX4" fmla="*/ 636287 w 1101319"/>
                <a:gd name="connsiteY4" fmla="*/ 750282 h 889408"/>
                <a:gd name="connsiteX5" fmla="*/ 604865 w 1101319"/>
                <a:gd name="connsiteY5" fmla="*/ 669755 h 889408"/>
                <a:gd name="connsiteX6" fmla="*/ 738407 w 1101319"/>
                <a:gd name="connsiteY6" fmla="*/ 524412 h 889408"/>
                <a:gd name="connsiteX7" fmla="*/ 989779 w 1101319"/>
                <a:gd name="connsiteY7" fmla="*/ 235691 h 889408"/>
                <a:gd name="connsiteX8" fmla="*/ 1021200 w 1101319"/>
                <a:gd name="connsiteY8" fmla="*/ 133558 h 889408"/>
                <a:gd name="connsiteX9" fmla="*/ 991743 w 1101319"/>
                <a:gd name="connsiteY9" fmla="*/ 86420 h 889408"/>
                <a:gd name="connsiteX10" fmla="*/ 883731 w 1101319"/>
                <a:gd name="connsiteY10" fmla="*/ 111953 h 889408"/>
                <a:gd name="connsiteX11" fmla="*/ 488998 w 1101319"/>
                <a:gd name="connsiteY11" fmla="*/ 547981 h 889408"/>
                <a:gd name="connsiteX12" fmla="*/ 426155 w 1101319"/>
                <a:gd name="connsiteY12" fmla="*/ 563694 h 889408"/>
                <a:gd name="connsiteX13" fmla="*/ 430083 w 1101319"/>
                <a:gd name="connsiteY13" fmla="*/ 518520 h 889408"/>
                <a:gd name="connsiteX14" fmla="*/ 667708 w 1101319"/>
                <a:gd name="connsiteY14" fmla="*/ 135522 h 889408"/>
                <a:gd name="connsiteX15" fmla="*/ 663780 w 1101319"/>
                <a:gd name="connsiteY15" fmla="*/ 15713 h 889408"/>
                <a:gd name="connsiteX16" fmla="*/ 532203 w 1101319"/>
                <a:gd name="connsiteY16" fmla="*/ 39282 h 889408"/>
                <a:gd name="connsiteX17" fmla="*/ 306360 w 1101319"/>
                <a:gd name="connsiteY17" fmla="*/ 386926 h 889408"/>
                <a:gd name="connsiteX18" fmla="*/ 109976 w 1101319"/>
                <a:gd name="connsiteY18" fmla="*/ 589227 h 889408"/>
                <a:gd name="connsiteX19" fmla="*/ 0 w 1101319"/>
                <a:gd name="connsiteY19" fmla="*/ 563694 h 889408"/>
                <a:gd name="connsiteX20" fmla="*/ 153180 w 1101319"/>
                <a:gd name="connsiteY20" fmla="*/ 781708 h 889408"/>
                <a:gd name="connsiteX21" fmla="*/ 147289 w 1101319"/>
                <a:gd name="connsiteY21" fmla="*/ 648150 h 889408"/>
                <a:gd name="connsiteX22" fmla="*/ 331890 w 1101319"/>
                <a:gd name="connsiteY22" fmla="*/ 546017 h 889408"/>
                <a:gd name="connsiteX23" fmla="*/ 406516 w 1101319"/>
                <a:gd name="connsiteY23" fmla="*/ 742426 h 889408"/>
                <a:gd name="connsiteX24" fmla="*/ 271011 w 1101319"/>
                <a:gd name="connsiteY24" fmla="*/ 850451 h 889408"/>
                <a:gd name="connsiteX25" fmla="*/ 606829 w 1101319"/>
                <a:gd name="connsiteY25" fmla="*/ 879912 h 889408"/>
                <a:gd name="connsiteX26" fmla="*/ 838563 w 1101319"/>
                <a:gd name="connsiteY26" fmla="*/ 785636 h 889408"/>
                <a:gd name="connsiteX27" fmla="*/ 1066369 w 1101319"/>
                <a:gd name="connsiteY27" fmla="*/ 601012 h 889408"/>
                <a:gd name="connsiteX28" fmla="*/ 1089935 w 1101319"/>
                <a:gd name="connsiteY28" fmla="*/ 491023 h 88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01319" h="889408">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grpFill/>
            <a:ln w="19616" cap="flat">
              <a:noFill/>
              <a:prstDash val="solid"/>
              <a:miter/>
            </a:ln>
          </p:spPr>
          <p:txBody>
            <a:bodyPr rtlCol="0" anchor="ctr"/>
            <a:lstStyle/>
            <a:p>
              <a:endParaRPr lang="en-US" dirty="0"/>
            </a:p>
          </p:txBody>
        </p:sp>
      </p:grpSp>
      <p:grpSp>
        <p:nvGrpSpPr>
          <p:cNvPr id="37" name="Group 36">
            <a:extLst>
              <a:ext uri="{FF2B5EF4-FFF2-40B4-BE49-F238E27FC236}">
                <a16:creationId xmlns:a16="http://schemas.microsoft.com/office/drawing/2014/main" id="{A3278F13-A670-A69B-250C-107C7F3E4C95}"/>
              </a:ext>
            </a:extLst>
          </p:cNvPr>
          <p:cNvGrpSpPr/>
          <p:nvPr/>
        </p:nvGrpSpPr>
        <p:grpSpPr>
          <a:xfrm>
            <a:off x="692111" y="649807"/>
            <a:ext cx="5664610" cy="820350"/>
            <a:chOff x="410983" y="7656535"/>
            <a:chExt cx="5664610" cy="820350"/>
          </a:xfrm>
        </p:grpSpPr>
        <p:sp>
          <p:nvSpPr>
            <p:cNvPr id="38" name="Text Placeholder 12">
              <a:extLst>
                <a:ext uri="{FF2B5EF4-FFF2-40B4-BE49-F238E27FC236}">
                  <a16:creationId xmlns:a16="http://schemas.microsoft.com/office/drawing/2014/main" id="{6013C8E2-3F29-C8F8-8A4B-587D65A93967}"/>
                </a:ext>
              </a:extLst>
            </p:cNvPr>
            <p:cNvSpPr txBox="1">
              <a:spLocks/>
            </p:cNvSpPr>
            <p:nvPr/>
          </p:nvSpPr>
          <p:spPr>
            <a:xfrm>
              <a:off x="980461" y="7766628"/>
              <a:ext cx="2155748" cy="710257"/>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2000" b="1" dirty="0">
                  <a:solidFill>
                    <a:srgbClr val="915F9E"/>
                  </a:solidFill>
                </a:rPr>
                <a:t>INGROW NEEDS</a:t>
              </a:r>
            </a:p>
          </p:txBody>
        </p:sp>
        <p:sp>
          <p:nvSpPr>
            <p:cNvPr id="39" name="Oval 38">
              <a:extLst>
                <a:ext uri="{FF2B5EF4-FFF2-40B4-BE49-F238E27FC236}">
                  <a16:creationId xmlns:a16="http://schemas.microsoft.com/office/drawing/2014/main" id="{ED7BB763-AADF-62F1-26BA-BEAE4A9B24B3}"/>
                </a:ext>
              </a:extLst>
            </p:cNvPr>
            <p:cNvSpPr/>
            <p:nvPr/>
          </p:nvSpPr>
          <p:spPr>
            <a:xfrm>
              <a:off x="410983" y="7656535"/>
              <a:ext cx="569478" cy="569478"/>
            </a:xfrm>
            <a:prstGeom prst="ellipse">
              <a:avLst/>
            </a:prstGeom>
            <a:solidFill>
              <a:srgbClr val="7A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Placeholder 22">
              <a:extLst>
                <a:ext uri="{FF2B5EF4-FFF2-40B4-BE49-F238E27FC236}">
                  <a16:creationId xmlns:a16="http://schemas.microsoft.com/office/drawing/2014/main" id="{CA3B43B0-27BF-FEF9-FB4E-22DA7D3E700E}"/>
                </a:ext>
              </a:extLst>
            </p:cNvPr>
            <p:cNvSpPr txBox="1">
              <a:spLocks/>
            </p:cNvSpPr>
            <p:nvPr/>
          </p:nvSpPr>
          <p:spPr>
            <a:xfrm>
              <a:off x="410983" y="7774811"/>
              <a:ext cx="569478" cy="404509"/>
            </a:xfrm>
            <a:prstGeom prst="rect">
              <a:avLst/>
            </a:prstGeom>
          </p:spPr>
          <p:txBody>
            <a:bodyPr>
              <a:normAutofit lnSpcReduction="10000"/>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b="1" dirty="0">
                  <a:solidFill>
                    <a:schemeClr val="bg1"/>
                  </a:solidFill>
                  <a:latin typeface="Calibri" panose="020F0502020204030204" pitchFamily="34" charset="0"/>
                  <a:cs typeface="Calibri" panose="020F0502020204030204" pitchFamily="34" charset="0"/>
                </a:rPr>
                <a:t>01</a:t>
              </a:r>
            </a:p>
          </p:txBody>
        </p:sp>
        <p:cxnSp>
          <p:nvCxnSpPr>
            <p:cNvPr id="41" name="Straight Connector 40">
              <a:extLst>
                <a:ext uri="{FF2B5EF4-FFF2-40B4-BE49-F238E27FC236}">
                  <a16:creationId xmlns:a16="http://schemas.microsoft.com/office/drawing/2014/main" id="{EBB122D6-5A17-283F-5C77-E5AB3D111ECB}"/>
                </a:ext>
              </a:extLst>
            </p:cNvPr>
            <p:cNvCxnSpPr>
              <a:cxnSpLocks/>
            </p:cNvCxnSpPr>
            <p:nvPr/>
          </p:nvCxnSpPr>
          <p:spPr>
            <a:xfrm>
              <a:off x="3010983" y="8004190"/>
              <a:ext cx="3064610"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692BDEEE-9AB2-41C3-DAF0-CC053B636F80}"/>
              </a:ext>
            </a:extLst>
          </p:cNvPr>
          <p:cNvGrpSpPr/>
          <p:nvPr/>
        </p:nvGrpSpPr>
        <p:grpSpPr>
          <a:xfrm>
            <a:off x="690456" y="5601344"/>
            <a:ext cx="5666265" cy="820350"/>
            <a:chOff x="410983" y="7656535"/>
            <a:chExt cx="5666265" cy="820350"/>
          </a:xfrm>
        </p:grpSpPr>
        <p:sp>
          <p:nvSpPr>
            <p:cNvPr id="43" name="Text Placeholder 12">
              <a:extLst>
                <a:ext uri="{FF2B5EF4-FFF2-40B4-BE49-F238E27FC236}">
                  <a16:creationId xmlns:a16="http://schemas.microsoft.com/office/drawing/2014/main" id="{8376BBA5-D5F8-5FC2-9F96-F21324406A19}"/>
                </a:ext>
              </a:extLst>
            </p:cNvPr>
            <p:cNvSpPr txBox="1">
              <a:spLocks/>
            </p:cNvSpPr>
            <p:nvPr/>
          </p:nvSpPr>
          <p:spPr>
            <a:xfrm>
              <a:off x="980461" y="7766628"/>
              <a:ext cx="2155748" cy="710257"/>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2000" b="1" dirty="0">
                  <a:solidFill>
                    <a:srgbClr val="915F9E"/>
                  </a:solidFill>
                </a:rPr>
                <a:t>TARGET GROUPS</a:t>
              </a:r>
            </a:p>
          </p:txBody>
        </p:sp>
        <p:sp>
          <p:nvSpPr>
            <p:cNvPr id="44" name="Oval 43">
              <a:extLst>
                <a:ext uri="{FF2B5EF4-FFF2-40B4-BE49-F238E27FC236}">
                  <a16:creationId xmlns:a16="http://schemas.microsoft.com/office/drawing/2014/main" id="{44518127-836F-DF0D-6FD6-B6ABCD83AC28}"/>
                </a:ext>
              </a:extLst>
            </p:cNvPr>
            <p:cNvSpPr/>
            <p:nvPr/>
          </p:nvSpPr>
          <p:spPr>
            <a:xfrm>
              <a:off x="410983" y="7656535"/>
              <a:ext cx="569478" cy="569478"/>
            </a:xfrm>
            <a:prstGeom prst="ellipse">
              <a:avLst/>
            </a:prstGeom>
            <a:solidFill>
              <a:srgbClr val="7A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Placeholder 22">
              <a:extLst>
                <a:ext uri="{FF2B5EF4-FFF2-40B4-BE49-F238E27FC236}">
                  <a16:creationId xmlns:a16="http://schemas.microsoft.com/office/drawing/2014/main" id="{DB30346A-B77B-9FA0-6356-EE514CE30ED6}"/>
                </a:ext>
              </a:extLst>
            </p:cNvPr>
            <p:cNvSpPr txBox="1">
              <a:spLocks/>
            </p:cNvSpPr>
            <p:nvPr/>
          </p:nvSpPr>
          <p:spPr>
            <a:xfrm>
              <a:off x="410983" y="7774811"/>
              <a:ext cx="569478" cy="404509"/>
            </a:xfrm>
            <a:prstGeom prst="rect">
              <a:avLst/>
            </a:prstGeom>
          </p:spPr>
          <p:txBody>
            <a:bodyPr>
              <a:normAutofit lnSpcReduction="10000"/>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b="1" dirty="0">
                  <a:solidFill>
                    <a:schemeClr val="bg1"/>
                  </a:solidFill>
                  <a:latin typeface="Calibri" panose="020F0502020204030204" pitchFamily="34" charset="0"/>
                  <a:cs typeface="Calibri" panose="020F0502020204030204" pitchFamily="34" charset="0"/>
                </a:rPr>
                <a:t>02</a:t>
              </a:r>
            </a:p>
          </p:txBody>
        </p:sp>
        <p:cxnSp>
          <p:nvCxnSpPr>
            <p:cNvPr id="46" name="Straight Connector 45">
              <a:extLst>
                <a:ext uri="{FF2B5EF4-FFF2-40B4-BE49-F238E27FC236}">
                  <a16:creationId xmlns:a16="http://schemas.microsoft.com/office/drawing/2014/main" id="{4A59FE66-5C04-F613-7F15-76C62E5E894C}"/>
                </a:ext>
              </a:extLst>
            </p:cNvPr>
            <p:cNvCxnSpPr>
              <a:cxnSpLocks/>
            </p:cNvCxnSpPr>
            <p:nvPr/>
          </p:nvCxnSpPr>
          <p:spPr>
            <a:xfrm>
              <a:off x="3010983" y="8004190"/>
              <a:ext cx="3066265"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EA5A8DCD-7D8A-7BEE-A5EC-D01D9768AAA4}"/>
              </a:ext>
            </a:extLst>
          </p:cNvPr>
          <p:cNvGrpSpPr/>
          <p:nvPr/>
        </p:nvGrpSpPr>
        <p:grpSpPr>
          <a:xfrm>
            <a:off x="6546175" y="5364473"/>
            <a:ext cx="577745" cy="584526"/>
            <a:chOff x="7190753" y="5365577"/>
            <a:chExt cx="745522" cy="754273"/>
          </a:xfrm>
          <a:solidFill>
            <a:srgbClr val="0C2D45"/>
          </a:solidFill>
        </p:grpSpPr>
        <p:grpSp>
          <p:nvGrpSpPr>
            <p:cNvPr id="53" name="Graphic 2">
              <a:extLst>
                <a:ext uri="{FF2B5EF4-FFF2-40B4-BE49-F238E27FC236}">
                  <a16:creationId xmlns:a16="http://schemas.microsoft.com/office/drawing/2014/main" id="{5A7FD090-DFD9-933D-E73E-AD37231C6DB9}"/>
                </a:ext>
              </a:extLst>
            </p:cNvPr>
            <p:cNvGrpSpPr/>
            <p:nvPr/>
          </p:nvGrpSpPr>
          <p:grpSpPr>
            <a:xfrm>
              <a:off x="7353351" y="5647412"/>
              <a:ext cx="420044" cy="75879"/>
              <a:chOff x="7353351" y="5647412"/>
              <a:chExt cx="420044" cy="75879"/>
            </a:xfrm>
            <a:grpFill/>
          </p:grpSpPr>
          <p:sp>
            <p:nvSpPr>
              <p:cNvPr id="64" name="Freeform 63">
                <a:extLst>
                  <a:ext uri="{FF2B5EF4-FFF2-40B4-BE49-F238E27FC236}">
                    <a16:creationId xmlns:a16="http://schemas.microsoft.com/office/drawing/2014/main" id="{08DC5A99-914E-D805-4C54-184B0EB4AAC6}"/>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7ABB57"/>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5BA87F0F-AD0F-ABD6-7BFA-9EF6054FA85D}"/>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7ABB57"/>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54" name="Graphic 2">
              <a:extLst>
                <a:ext uri="{FF2B5EF4-FFF2-40B4-BE49-F238E27FC236}">
                  <a16:creationId xmlns:a16="http://schemas.microsoft.com/office/drawing/2014/main" id="{7B849331-6EBC-C32F-CB69-09E4676F14CA}"/>
                </a:ext>
              </a:extLst>
            </p:cNvPr>
            <p:cNvGrpSpPr/>
            <p:nvPr/>
          </p:nvGrpSpPr>
          <p:grpSpPr>
            <a:xfrm>
              <a:off x="7190753" y="5365577"/>
              <a:ext cx="745522" cy="754273"/>
              <a:chOff x="7190753" y="5365577"/>
              <a:chExt cx="745522" cy="754273"/>
            </a:xfrm>
            <a:grpFill/>
          </p:grpSpPr>
          <p:sp>
            <p:nvSpPr>
              <p:cNvPr id="55" name="Freeform 54">
                <a:extLst>
                  <a:ext uri="{FF2B5EF4-FFF2-40B4-BE49-F238E27FC236}">
                    <a16:creationId xmlns:a16="http://schemas.microsoft.com/office/drawing/2014/main" id="{7B3D1523-D512-E352-12A4-39D8C5971604}"/>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27AD2005-6AF3-BC2E-ED1F-43255687B40F}"/>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4185D6A8-482A-AFA0-3512-CE789F04A1C1}"/>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D80129E5-85B1-D7A0-2F8B-048171B5D978}"/>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id="{878658D7-7CA7-606E-0FDB-0FB2CC80D5D0}"/>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45B01E68-188C-877B-5E32-7390DE7ACE55}"/>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4FF432F3-C0F7-AB88-70BA-A8BCE642C97E}"/>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2E207879-8358-2975-08FD-03F405FAC1A1}"/>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773FE0FB-F75A-C54D-1996-4D834A89718F}"/>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72" name="Group 71">
            <a:extLst>
              <a:ext uri="{FF2B5EF4-FFF2-40B4-BE49-F238E27FC236}">
                <a16:creationId xmlns:a16="http://schemas.microsoft.com/office/drawing/2014/main" id="{C080760B-C6C7-BD73-49C8-4936950C71E9}"/>
              </a:ext>
            </a:extLst>
          </p:cNvPr>
          <p:cNvGrpSpPr/>
          <p:nvPr/>
        </p:nvGrpSpPr>
        <p:grpSpPr>
          <a:xfrm>
            <a:off x="6453643" y="463228"/>
            <a:ext cx="665621" cy="593343"/>
            <a:chOff x="4422991" y="1951890"/>
            <a:chExt cx="1086135" cy="968195"/>
          </a:xfrm>
          <a:solidFill>
            <a:srgbClr val="0C2D45"/>
          </a:solidFill>
        </p:grpSpPr>
        <p:sp>
          <p:nvSpPr>
            <p:cNvPr id="73" name="Freeform 72">
              <a:extLst>
                <a:ext uri="{FF2B5EF4-FFF2-40B4-BE49-F238E27FC236}">
                  <a16:creationId xmlns:a16="http://schemas.microsoft.com/office/drawing/2014/main" id="{5F38E3B1-0A9E-F800-DECD-820D407FA9E9}"/>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endParaRPr lang="en-US" dirty="0"/>
            </a:p>
          </p:txBody>
        </p:sp>
        <p:grpSp>
          <p:nvGrpSpPr>
            <p:cNvPr id="74" name="Graphic 3">
              <a:extLst>
                <a:ext uri="{FF2B5EF4-FFF2-40B4-BE49-F238E27FC236}">
                  <a16:creationId xmlns:a16="http://schemas.microsoft.com/office/drawing/2014/main" id="{5B00F124-CE44-C9E6-0173-A0C8298FE7D5}"/>
                </a:ext>
              </a:extLst>
            </p:cNvPr>
            <p:cNvGrpSpPr/>
            <p:nvPr/>
          </p:nvGrpSpPr>
          <p:grpSpPr>
            <a:xfrm>
              <a:off x="4738409" y="2001259"/>
              <a:ext cx="466270" cy="416899"/>
              <a:chOff x="4738409" y="2001259"/>
              <a:chExt cx="466270" cy="416899"/>
            </a:xfrm>
            <a:grpFill/>
          </p:grpSpPr>
          <p:sp>
            <p:nvSpPr>
              <p:cNvPr id="75" name="Freeform 74">
                <a:extLst>
                  <a:ext uri="{FF2B5EF4-FFF2-40B4-BE49-F238E27FC236}">
                    <a16:creationId xmlns:a16="http://schemas.microsoft.com/office/drawing/2014/main" id="{DA105280-BB2F-4D2F-56A2-3E44F9999873}"/>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7ABB57"/>
              </a:solidFill>
              <a:ln w="27426" cap="flat">
                <a:noFill/>
                <a:prstDash val="solid"/>
                <a:miter/>
              </a:ln>
            </p:spPr>
            <p:txBody>
              <a:bodyPr rtlCol="0" anchor="ctr"/>
              <a:lstStyle/>
              <a:p>
                <a:endParaRPr lang="en-US" dirty="0"/>
              </a:p>
            </p:txBody>
          </p:sp>
          <p:sp>
            <p:nvSpPr>
              <p:cNvPr id="76" name="Freeform 75">
                <a:extLst>
                  <a:ext uri="{FF2B5EF4-FFF2-40B4-BE49-F238E27FC236}">
                    <a16:creationId xmlns:a16="http://schemas.microsoft.com/office/drawing/2014/main" id="{85C02772-CECA-C78D-2489-F763CFD3BFEB}"/>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7ABB57"/>
              </a:solidFill>
              <a:ln w="27426" cap="flat">
                <a:noFill/>
                <a:prstDash val="solid"/>
                <a:miter/>
              </a:ln>
            </p:spPr>
            <p:txBody>
              <a:bodyPr rtlCol="0" anchor="ctr"/>
              <a:lstStyle/>
              <a:p>
                <a:endParaRPr lang="en-US" dirty="0"/>
              </a:p>
            </p:txBody>
          </p:sp>
          <p:sp>
            <p:nvSpPr>
              <p:cNvPr id="77" name="Freeform 76">
                <a:extLst>
                  <a:ext uri="{FF2B5EF4-FFF2-40B4-BE49-F238E27FC236}">
                    <a16:creationId xmlns:a16="http://schemas.microsoft.com/office/drawing/2014/main" id="{47DBA814-CF8D-D226-77AC-CE514E988C32}"/>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7ABB57"/>
              </a:solidFill>
              <a:ln w="27426" cap="flat">
                <a:noFill/>
                <a:prstDash val="solid"/>
                <a:miter/>
              </a:ln>
            </p:spPr>
            <p:txBody>
              <a:bodyPr rtlCol="0" anchor="ctr"/>
              <a:lstStyle/>
              <a:p>
                <a:endParaRPr lang="en-US" dirty="0"/>
              </a:p>
            </p:txBody>
          </p:sp>
        </p:grpSp>
      </p:grpSp>
      <p:sp>
        <p:nvSpPr>
          <p:cNvPr id="111" name="Slide Number Placeholder 4">
            <a:extLst>
              <a:ext uri="{FF2B5EF4-FFF2-40B4-BE49-F238E27FC236}">
                <a16:creationId xmlns:a16="http://schemas.microsoft.com/office/drawing/2014/main" id="{BA66D245-822D-1658-D451-2A2B1FC130C6}"/>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5</a:t>
            </a:fld>
            <a:endParaRPr lang="en-US" dirty="0"/>
          </a:p>
        </p:txBody>
      </p:sp>
      <p:sp>
        <p:nvSpPr>
          <p:cNvPr id="3" name="Text Placeholder 3">
            <a:extLst>
              <a:ext uri="{FF2B5EF4-FFF2-40B4-BE49-F238E27FC236}">
                <a16:creationId xmlns:a16="http://schemas.microsoft.com/office/drawing/2014/main" id="{D52811F0-2B89-7609-BE6B-33AD5C1F0FBA}"/>
              </a:ext>
            </a:extLst>
          </p:cNvPr>
          <p:cNvSpPr txBox="1">
            <a:spLocks/>
          </p:cNvSpPr>
          <p:nvPr/>
        </p:nvSpPr>
        <p:spPr>
          <a:xfrm>
            <a:off x="1222074" y="2489873"/>
            <a:ext cx="5889500" cy="2021358"/>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pPr>
            <a:r>
              <a:rPr lang="en-US" sz="1100" dirty="0"/>
              <a:t>Adult Education Providers</a:t>
            </a:r>
            <a:r>
              <a:rPr lang="en-US" sz="1100" b="0" dirty="0"/>
              <a:t>, in their quest to empower Migrant and Ethnic Minority Background Founders, face a challenge of limited resources and specific knowledge access. To bridge this gap, education must be inclusive and tailored to the unique needs of this target group, while remaining current. Equipping educators with the necessary insights and tools is crucial for delivering impactful entrepreneurship education.</a:t>
            </a:r>
          </a:p>
          <a:p>
            <a:pPr algn="just">
              <a:lnSpc>
                <a:spcPts val="1120"/>
              </a:lnSpc>
            </a:pPr>
            <a:endParaRPr lang="en-US" sz="1100" b="0" dirty="0"/>
          </a:p>
          <a:p>
            <a:pPr algn="just">
              <a:lnSpc>
                <a:spcPts val="1120"/>
              </a:lnSpc>
            </a:pPr>
            <a:r>
              <a:rPr lang="en-US" sz="1100" dirty="0"/>
              <a:t>Migrant and Ethnic Minority Background Founders </a:t>
            </a:r>
            <a:r>
              <a:rPr lang="en-US" sz="1100" b="0" dirty="0"/>
              <a:t>grapple with a distinct set of challenges, which engenders an ecosystem where success is disproportionately elusive. To foster an inclusive entrepreneurial landscape, a tailored educational approach is imperative, finely attuned to the specific needs and skill sets of the target group.</a:t>
            </a:r>
          </a:p>
          <a:p>
            <a:pPr algn="just">
              <a:lnSpc>
                <a:spcPts val="1120"/>
              </a:lnSpc>
            </a:pPr>
            <a:endParaRPr lang="en-US" sz="1100" b="0" dirty="0"/>
          </a:p>
          <a:p>
            <a:pPr algn="just">
              <a:lnSpc>
                <a:spcPts val="1120"/>
              </a:lnSpc>
            </a:pPr>
            <a:r>
              <a:rPr lang="en-US" sz="1100" b="0" dirty="0"/>
              <a:t>The broader </a:t>
            </a:r>
            <a:r>
              <a:rPr lang="en-US" sz="1100" dirty="0"/>
              <a:t>societal need </a:t>
            </a:r>
            <a:r>
              <a:rPr lang="en-US" sz="1100" b="0" dirty="0"/>
              <a:t>for inclusive Entrepreneurship Education is underscored by the latent innovation and growth potential harbored by migrant and ethnic minority background founders. Entrepreneurial thinking is a dynamic force, wielding power not only in wealth creation but as a catalyst for broader societal transformation. In this context, diversity emerges as an invaluable asset, offering a wellspring of perspectives and approaches. Inclusive entrepreneurship education, therefore, emerges as a linchpin in the pursuit of a diverse, inclusive, and ultimately, a happier society.</a:t>
            </a:r>
          </a:p>
          <a:p>
            <a:pPr algn="just">
              <a:lnSpc>
                <a:spcPts val="1120"/>
              </a:lnSpc>
            </a:pPr>
            <a:endParaRPr lang="en-US" sz="1100" dirty="0"/>
          </a:p>
        </p:txBody>
      </p:sp>
      <p:sp>
        <p:nvSpPr>
          <p:cNvPr id="14" name="Text Placeholder 3">
            <a:extLst>
              <a:ext uri="{FF2B5EF4-FFF2-40B4-BE49-F238E27FC236}">
                <a16:creationId xmlns:a16="http://schemas.microsoft.com/office/drawing/2014/main" id="{3ECA2FBB-646B-EB6E-F5CE-EEA518D6A5EA}"/>
              </a:ext>
            </a:extLst>
          </p:cNvPr>
          <p:cNvSpPr txBox="1">
            <a:spLocks/>
          </p:cNvSpPr>
          <p:nvPr/>
        </p:nvSpPr>
        <p:spPr>
          <a:xfrm>
            <a:off x="1285958" y="6453034"/>
            <a:ext cx="2411377" cy="865896"/>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900"/>
              </a:lnSpc>
            </a:pPr>
            <a:r>
              <a:rPr lang="en-US" sz="2000" dirty="0">
                <a:solidFill>
                  <a:srgbClr val="7ABB57"/>
                </a:solidFill>
              </a:rPr>
              <a:t>Adult Entrepreneurship Educators</a:t>
            </a:r>
          </a:p>
          <a:p>
            <a:pPr>
              <a:lnSpc>
                <a:spcPts val="2000"/>
              </a:lnSpc>
            </a:pPr>
            <a:endParaRPr lang="en-US" sz="2000" dirty="0">
              <a:solidFill>
                <a:srgbClr val="7ABB57"/>
              </a:solidFill>
            </a:endParaRPr>
          </a:p>
        </p:txBody>
      </p:sp>
      <p:cxnSp>
        <p:nvCxnSpPr>
          <p:cNvPr id="15" name="Straight Connector 14">
            <a:extLst>
              <a:ext uri="{FF2B5EF4-FFF2-40B4-BE49-F238E27FC236}">
                <a16:creationId xmlns:a16="http://schemas.microsoft.com/office/drawing/2014/main" id="{B0A638F8-F984-6C3A-CBBC-D55C30BC40E9}"/>
              </a:ext>
            </a:extLst>
          </p:cNvPr>
          <p:cNvCxnSpPr>
            <a:cxnSpLocks/>
          </p:cNvCxnSpPr>
          <p:nvPr/>
        </p:nvCxnSpPr>
        <p:spPr>
          <a:xfrm flipV="1">
            <a:off x="3477374" y="6318138"/>
            <a:ext cx="0" cy="1092755"/>
          </a:xfrm>
          <a:prstGeom prst="line">
            <a:avLst/>
          </a:prstGeom>
          <a:ln w="1270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F344B43F-0A47-4360-2C59-C017596D8AF4}"/>
              </a:ext>
            </a:extLst>
          </p:cNvPr>
          <p:cNvSpPr txBox="1">
            <a:spLocks/>
          </p:cNvSpPr>
          <p:nvPr/>
        </p:nvSpPr>
        <p:spPr>
          <a:xfrm>
            <a:off x="3333093" y="6453034"/>
            <a:ext cx="3858977" cy="1131272"/>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220"/>
              </a:lnSpc>
              <a:tabLst>
                <a:tab pos="930275" algn="l"/>
              </a:tabLst>
            </a:pPr>
            <a:r>
              <a:rPr lang="en-US" sz="1100" dirty="0">
                <a:solidFill>
                  <a:schemeClr val="bg1"/>
                </a:solidFill>
                <a:highlight>
                  <a:srgbClr val="915F9E"/>
                </a:highlight>
              </a:rPr>
              <a:t> Challenge</a:t>
            </a:r>
            <a:r>
              <a:rPr lang="en-US" sz="1100" dirty="0">
                <a:solidFill>
                  <a:srgbClr val="915F9E"/>
                </a:solidFill>
                <a:highlight>
                  <a:srgbClr val="915F9E"/>
                </a:highlight>
              </a:rPr>
              <a:t>: </a:t>
            </a:r>
            <a:r>
              <a:rPr lang="en-US" sz="1100" b="0" dirty="0"/>
              <a:t>	Limited resources and knowledge hinder 	impactful entrepreneurship education.</a:t>
            </a:r>
          </a:p>
          <a:p>
            <a:pPr>
              <a:lnSpc>
                <a:spcPts val="1220"/>
              </a:lnSpc>
              <a:tabLst>
                <a:tab pos="930275" algn="l"/>
              </a:tabLst>
            </a:pPr>
            <a:endParaRPr lang="en-US" sz="1100" b="0" dirty="0"/>
          </a:p>
          <a:p>
            <a:pPr>
              <a:lnSpc>
                <a:spcPts val="1220"/>
              </a:lnSpc>
              <a:tabLst>
                <a:tab pos="930275" algn="l"/>
              </a:tabLst>
            </a:pPr>
            <a:r>
              <a:rPr lang="en-US" sz="1100" dirty="0">
                <a:solidFill>
                  <a:schemeClr val="bg1"/>
                </a:solidFill>
                <a:highlight>
                  <a:srgbClr val="915F9E"/>
                </a:highlight>
              </a:rPr>
              <a:t> Our Solution</a:t>
            </a:r>
            <a:r>
              <a:rPr lang="en-US" sz="1100" dirty="0">
                <a:solidFill>
                  <a:srgbClr val="915F9E"/>
                </a:solidFill>
                <a:highlight>
                  <a:srgbClr val="915F9E"/>
                </a:highlight>
              </a:rPr>
              <a:t>:</a:t>
            </a:r>
            <a:r>
              <a:rPr lang="en-US" sz="1100" b="0" dirty="0"/>
              <a:t>	Equipping educators with relevant background 	knowledge and flexible resources for inclusive, 	up-to-date entrepreneurship education.</a:t>
            </a:r>
          </a:p>
        </p:txBody>
      </p:sp>
      <p:sp>
        <p:nvSpPr>
          <p:cNvPr id="18" name="Text Placeholder 3">
            <a:extLst>
              <a:ext uri="{FF2B5EF4-FFF2-40B4-BE49-F238E27FC236}">
                <a16:creationId xmlns:a16="http://schemas.microsoft.com/office/drawing/2014/main" id="{8E9E2F6E-FFCC-15CD-6F0E-EA0CE9EB8477}"/>
              </a:ext>
            </a:extLst>
          </p:cNvPr>
          <p:cNvSpPr txBox="1">
            <a:spLocks/>
          </p:cNvSpPr>
          <p:nvPr/>
        </p:nvSpPr>
        <p:spPr>
          <a:xfrm>
            <a:off x="1285958" y="7827214"/>
            <a:ext cx="1903809" cy="865896"/>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900"/>
              </a:lnSpc>
            </a:pPr>
            <a:r>
              <a:rPr lang="en-US" sz="2000" dirty="0">
                <a:solidFill>
                  <a:srgbClr val="7ABB57"/>
                </a:solidFill>
              </a:rPr>
              <a:t>Migrant and Ethnic Founders</a:t>
            </a:r>
          </a:p>
          <a:p>
            <a:pPr>
              <a:lnSpc>
                <a:spcPts val="1900"/>
              </a:lnSpc>
            </a:pPr>
            <a:endParaRPr lang="en-US" sz="2000" dirty="0">
              <a:solidFill>
                <a:srgbClr val="7ABB57"/>
              </a:solidFill>
            </a:endParaRPr>
          </a:p>
        </p:txBody>
      </p:sp>
      <p:cxnSp>
        <p:nvCxnSpPr>
          <p:cNvPr id="19" name="Straight Connector 18">
            <a:extLst>
              <a:ext uri="{FF2B5EF4-FFF2-40B4-BE49-F238E27FC236}">
                <a16:creationId xmlns:a16="http://schemas.microsoft.com/office/drawing/2014/main" id="{727D7C06-DEE8-6854-C334-85F3108D07A2}"/>
              </a:ext>
            </a:extLst>
          </p:cNvPr>
          <p:cNvCxnSpPr>
            <a:cxnSpLocks/>
          </p:cNvCxnSpPr>
          <p:nvPr/>
        </p:nvCxnSpPr>
        <p:spPr>
          <a:xfrm flipV="1">
            <a:off x="3477374" y="7692318"/>
            <a:ext cx="0" cy="1230730"/>
          </a:xfrm>
          <a:prstGeom prst="line">
            <a:avLst/>
          </a:prstGeom>
          <a:ln w="1270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76622277-7F2B-8D32-25E2-62D60D9497F6}"/>
              </a:ext>
            </a:extLst>
          </p:cNvPr>
          <p:cNvSpPr txBox="1">
            <a:spLocks/>
          </p:cNvSpPr>
          <p:nvPr/>
        </p:nvSpPr>
        <p:spPr>
          <a:xfrm>
            <a:off x="3333093" y="7816580"/>
            <a:ext cx="3992738" cy="1654484"/>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220"/>
              </a:lnSpc>
              <a:tabLst>
                <a:tab pos="930275" algn="l"/>
              </a:tabLst>
            </a:pPr>
            <a:r>
              <a:rPr lang="en-US" sz="1100" dirty="0">
                <a:solidFill>
                  <a:schemeClr val="bg1"/>
                </a:solidFill>
                <a:highlight>
                  <a:srgbClr val="915F9E"/>
                </a:highlight>
              </a:rPr>
              <a:t> Challenge</a:t>
            </a:r>
            <a:r>
              <a:rPr lang="en-US" sz="1100" dirty="0">
                <a:solidFill>
                  <a:srgbClr val="915F9E"/>
                </a:solidFill>
                <a:highlight>
                  <a:srgbClr val="915F9E"/>
                </a:highlight>
              </a:rPr>
              <a:t>: </a:t>
            </a:r>
            <a:r>
              <a:rPr lang="en-US" sz="1100" b="0" dirty="0"/>
              <a:t>	Limited targeted structural support to </a:t>
            </a:r>
          </a:p>
          <a:p>
            <a:pPr>
              <a:lnSpc>
                <a:spcPts val="1220"/>
              </a:lnSpc>
              <a:tabLst>
                <a:tab pos="930275" algn="l"/>
              </a:tabLst>
            </a:pPr>
            <a:r>
              <a:rPr lang="en-US" sz="1100" b="0" dirty="0"/>
              <a:t>	overcome knowledge gaps prevents</a:t>
            </a:r>
          </a:p>
          <a:p>
            <a:pPr>
              <a:lnSpc>
                <a:spcPts val="1220"/>
              </a:lnSpc>
              <a:tabLst>
                <a:tab pos="930275" algn="l"/>
              </a:tabLst>
            </a:pPr>
            <a:r>
              <a:rPr lang="en-US" sz="1100" b="0" dirty="0"/>
              <a:t>	entrepreneurial success.</a:t>
            </a:r>
          </a:p>
          <a:p>
            <a:pPr>
              <a:lnSpc>
                <a:spcPts val="1220"/>
              </a:lnSpc>
              <a:tabLst>
                <a:tab pos="930275" algn="l"/>
              </a:tabLst>
            </a:pPr>
            <a:endParaRPr lang="en-US" sz="1100" b="0" dirty="0"/>
          </a:p>
          <a:p>
            <a:pPr>
              <a:lnSpc>
                <a:spcPts val="1220"/>
              </a:lnSpc>
              <a:tabLst>
                <a:tab pos="930275" algn="l"/>
              </a:tabLst>
            </a:pPr>
            <a:r>
              <a:rPr lang="en-US" sz="1100" dirty="0">
                <a:solidFill>
                  <a:schemeClr val="bg1"/>
                </a:solidFill>
                <a:highlight>
                  <a:srgbClr val="915F9E"/>
                </a:highlight>
              </a:rPr>
              <a:t> Our Solution</a:t>
            </a:r>
            <a:r>
              <a:rPr lang="en-US" sz="1100" dirty="0">
                <a:solidFill>
                  <a:srgbClr val="915F9E"/>
                </a:solidFill>
                <a:highlight>
                  <a:srgbClr val="915F9E"/>
                </a:highlight>
              </a:rPr>
              <a:t>:</a:t>
            </a:r>
            <a:r>
              <a:rPr lang="en-US" sz="1100" b="0" dirty="0"/>
              <a:t>	Offering targeted support and education</a:t>
            </a:r>
          </a:p>
          <a:p>
            <a:pPr>
              <a:lnSpc>
                <a:spcPts val="1220"/>
              </a:lnSpc>
              <a:tabLst>
                <a:tab pos="930275" algn="l"/>
              </a:tabLst>
            </a:pPr>
            <a:r>
              <a:rPr lang="en-US" sz="1100" b="0" dirty="0"/>
              <a:t>	addressing the specific barriers and </a:t>
            </a:r>
          </a:p>
          <a:p>
            <a:pPr>
              <a:lnSpc>
                <a:spcPts val="1220"/>
              </a:lnSpc>
              <a:tabLst>
                <a:tab pos="930275" algn="l"/>
              </a:tabLst>
            </a:pPr>
            <a:r>
              <a:rPr lang="en-US" sz="1100" b="0" dirty="0"/>
              <a:t>	essential skills.</a:t>
            </a:r>
          </a:p>
          <a:p>
            <a:pPr>
              <a:lnSpc>
                <a:spcPts val="1220"/>
              </a:lnSpc>
              <a:tabLst>
                <a:tab pos="930275" algn="l"/>
              </a:tabLst>
            </a:pPr>
            <a:endParaRPr lang="en-US" sz="1100" b="0" dirty="0"/>
          </a:p>
        </p:txBody>
      </p:sp>
      <p:cxnSp>
        <p:nvCxnSpPr>
          <p:cNvPr id="21" name="Straight Connector 20">
            <a:extLst>
              <a:ext uri="{FF2B5EF4-FFF2-40B4-BE49-F238E27FC236}">
                <a16:creationId xmlns:a16="http://schemas.microsoft.com/office/drawing/2014/main" id="{9CD6CCEB-01A7-26E8-1026-C21DC8ECD16E}"/>
              </a:ext>
            </a:extLst>
          </p:cNvPr>
          <p:cNvCxnSpPr>
            <a:cxnSpLocks/>
          </p:cNvCxnSpPr>
          <p:nvPr/>
        </p:nvCxnSpPr>
        <p:spPr>
          <a:xfrm>
            <a:off x="1163505" y="7594943"/>
            <a:ext cx="5971050" cy="0"/>
          </a:xfrm>
          <a:prstGeom prst="line">
            <a:avLst/>
          </a:prstGeom>
          <a:ln w="1270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0AA6609D-6FB6-DA2C-33F8-3389EAC149C8}"/>
              </a:ext>
            </a:extLst>
          </p:cNvPr>
          <p:cNvSpPr txBox="1">
            <a:spLocks/>
          </p:cNvSpPr>
          <p:nvPr/>
        </p:nvSpPr>
        <p:spPr>
          <a:xfrm>
            <a:off x="1285958" y="9303591"/>
            <a:ext cx="1903809" cy="865896"/>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900"/>
              </a:lnSpc>
            </a:pPr>
            <a:r>
              <a:rPr lang="en-US" sz="2000" dirty="0">
                <a:solidFill>
                  <a:srgbClr val="7ABB57"/>
                </a:solidFill>
              </a:rPr>
              <a:t>Society at Large</a:t>
            </a:r>
          </a:p>
          <a:p>
            <a:pPr>
              <a:lnSpc>
                <a:spcPts val="1900"/>
              </a:lnSpc>
            </a:pPr>
            <a:endParaRPr lang="en-US" sz="2000" dirty="0">
              <a:solidFill>
                <a:srgbClr val="7ABB57"/>
              </a:solidFill>
            </a:endParaRPr>
          </a:p>
        </p:txBody>
      </p:sp>
      <p:cxnSp>
        <p:nvCxnSpPr>
          <p:cNvPr id="27" name="Straight Connector 26">
            <a:extLst>
              <a:ext uri="{FF2B5EF4-FFF2-40B4-BE49-F238E27FC236}">
                <a16:creationId xmlns:a16="http://schemas.microsoft.com/office/drawing/2014/main" id="{F7EE2D65-B3CA-F957-D9DD-99396F6D2770}"/>
              </a:ext>
            </a:extLst>
          </p:cNvPr>
          <p:cNvCxnSpPr>
            <a:cxnSpLocks/>
          </p:cNvCxnSpPr>
          <p:nvPr/>
        </p:nvCxnSpPr>
        <p:spPr>
          <a:xfrm flipV="1">
            <a:off x="3477374" y="9189961"/>
            <a:ext cx="0" cy="857807"/>
          </a:xfrm>
          <a:prstGeom prst="line">
            <a:avLst/>
          </a:prstGeom>
          <a:ln w="1270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D0DDD6E3-546E-AC4E-945E-69DFDDAF19DD}"/>
              </a:ext>
            </a:extLst>
          </p:cNvPr>
          <p:cNvSpPr txBox="1">
            <a:spLocks/>
          </p:cNvSpPr>
          <p:nvPr/>
        </p:nvSpPr>
        <p:spPr>
          <a:xfrm>
            <a:off x="3620701" y="9303591"/>
            <a:ext cx="3705130" cy="1654484"/>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220"/>
              </a:lnSpc>
              <a:tabLst>
                <a:tab pos="930275" algn="l"/>
              </a:tabLst>
            </a:pPr>
            <a:r>
              <a:rPr lang="en-US" sz="1100" b="0" dirty="0"/>
              <a:t>Migrant entrepreneurs hold untapped economic growth potential. Inclusive entrepreneurship drives innovation, addresses societal challenges, and fosters diversity for a happier, more prosperous society.</a:t>
            </a:r>
          </a:p>
          <a:p>
            <a:pPr>
              <a:lnSpc>
                <a:spcPts val="1220"/>
              </a:lnSpc>
              <a:tabLst>
                <a:tab pos="930275" algn="l"/>
              </a:tabLst>
            </a:pPr>
            <a:endParaRPr lang="en-US" sz="1100" b="0" dirty="0"/>
          </a:p>
          <a:p>
            <a:pPr>
              <a:lnSpc>
                <a:spcPts val="1220"/>
              </a:lnSpc>
              <a:tabLst>
                <a:tab pos="930275" algn="l"/>
              </a:tabLst>
            </a:pPr>
            <a:endParaRPr lang="en-US" sz="1100" b="0" dirty="0"/>
          </a:p>
        </p:txBody>
      </p:sp>
      <p:cxnSp>
        <p:nvCxnSpPr>
          <p:cNvPr id="29" name="Straight Connector 28">
            <a:extLst>
              <a:ext uri="{FF2B5EF4-FFF2-40B4-BE49-F238E27FC236}">
                <a16:creationId xmlns:a16="http://schemas.microsoft.com/office/drawing/2014/main" id="{54CF5359-915E-E2D4-E35C-28AC19054A44}"/>
              </a:ext>
            </a:extLst>
          </p:cNvPr>
          <p:cNvCxnSpPr>
            <a:cxnSpLocks/>
          </p:cNvCxnSpPr>
          <p:nvPr/>
        </p:nvCxnSpPr>
        <p:spPr>
          <a:xfrm>
            <a:off x="1119331" y="9126815"/>
            <a:ext cx="5971050" cy="0"/>
          </a:xfrm>
          <a:prstGeom prst="line">
            <a:avLst/>
          </a:prstGeom>
          <a:ln w="12700">
            <a:solidFill>
              <a:srgbClr val="0C2D45"/>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46D09DDC-9CC2-7026-6979-047D4A536ABB}"/>
              </a:ext>
            </a:extLst>
          </p:cNvPr>
          <p:cNvSpPr txBox="1">
            <a:spLocks/>
          </p:cNvSpPr>
          <p:nvPr/>
        </p:nvSpPr>
        <p:spPr>
          <a:xfrm>
            <a:off x="1240431" y="1372718"/>
            <a:ext cx="5502224" cy="3733221"/>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420"/>
              </a:lnSpc>
            </a:pPr>
            <a:r>
              <a:rPr lang="en-US" sz="1500" b="0" i="1" dirty="0"/>
              <a:t>The </a:t>
            </a:r>
            <a:r>
              <a:rPr lang="en-US" sz="1500" i="1" dirty="0"/>
              <a:t>Ingrow project </a:t>
            </a:r>
            <a:r>
              <a:rPr lang="en-US" sz="1500" b="0" i="1" dirty="0"/>
              <a:t>addresses the pressing need to empower migrant and ethnic minority background entrepreneurs. This endeavor acknowledges the challenges faced by distinct stakeholders: </a:t>
            </a:r>
            <a:r>
              <a:rPr lang="en-US" sz="1500" i="1" dirty="0"/>
              <a:t>Adult Entrepreneurship Education Providers, Migrant </a:t>
            </a:r>
            <a:r>
              <a:rPr lang="en-US" sz="1500" b="0" i="1" dirty="0"/>
              <a:t>and</a:t>
            </a:r>
            <a:r>
              <a:rPr lang="en-US" sz="1500" i="1" dirty="0"/>
              <a:t> Ethnic Minority Background founders</a:t>
            </a:r>
            <a:r>
              <a:rPr lang="en-US" sz="1500" b="0" i="1" dirty="0"/>
              <a:t>, and </a:t>
            </a:r>
            <a:r>
              <a:rPr lang="en-US" sz="1500" i="1" dirty="0"/>
              <a:t>society at large</a:t>
            </a:r>
            <a:r>
              <a:rPr lang="en-US" sz="1500" b="0" i="1" dirty="0"/>
              <a:t>.</a:t>
            </a:r>
            <a:endParaRPr lang="en-US" sz="1100" dirty="0"/>
          </a:p>
        </p:txBody>
      </p:sp>
    </p:spTree>
    <p:extLst>
      <p:ext uri="{BB962C8B-B14F-4D97-AF65-F5344CB8AC3E}">
        <p14:creationId xmlns:p14="http://schemas.microsoft.com/office/powerpoint/2010/main" val="3302372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E09537DF-AC45-6287-3104-44A0F366D8FA}"/>
              </a:ext>
            </a:extLst>
          </p:cNvPr>
          <p:cNvSpPr/>
          <p:nvPr/>
        </p:nvSpPr>
        <p:spPr>
          <a:xfrm>
            <a:off x="0" y="0"/>
            <a:ext cx="964314" cy="10691813"/>
          </a:xfrm>
          <a:prstGeom prst="rect">
            <a:avLst/>
          </a:prstGeom>
          <a:solidFill>
            <a:srgbClr val="915F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A3278F13-A670-A69B-250C-107C7F3E4C95}"/>
              </a:ext>
            </a:extLst>
          </p:cNvPr>
          <p:cNvGrpSpPr/>
          <p:nvPr/>
        </p:nvGrpSpPr>
        <p:grpSpPr>
          <a:xfrm>
            <a:off x="692111" y="649807"/>
            <a:ext cx="5664610" cy="820350"/>
            <a:chOff x="410983" y="7656535"/>
            <a:chExt cx="5664610" cy="820350"/>
          </a:xfrm>
        </p:grpSpPr>
        <p:sp>
          <p:nvSpPr>
            <p:cNvPr id="38" name="Text Placeholder 12">
              <a:extLst>
                <a:ext uri="{FF2B5EF4-FFF2-40B4-BE49-F238E27FC236}">
                  <a16:creationId xmlns:a16="http://schemas.microsoft.com/office/drawing/2014/main" id="{6013C8E2-3F29-C8F8-8A4B-587D65A93967}"/>
                </a:ext>
              </a:extLst>
            </p:cNvPr>
            <p:cNvSpPr txBox="1">
              <a:spLocks/>
            </p:cNvSpPr>
            <p:nvPr/>
          </p:nvSpPr>
          <p:spPr>
            <a:xfrm>
              <a:off x="980461" y="7766628"/>
              <a:ext cx="2155748" cy="710257"/>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2000" b="1" dirty="0">
                  <a:solidFill>
                    <a:srgbClr val="915F9E"/>
                  </a:solidFill>
                </a:rPr>
                <a:t>OBJECTIVE</a:t>
              </a:r>
            </a:p>
          </p:txBody>
        </p:sp>
        <p:sp>
          <p:nvSpPr>
            <p:cNvPr id="39" name="Oval 38">
              <a:extLst>
                <a:ext uri="{FF2B5EF4-FFF2-40B4-BE49-F238E27FC236}">
                  <a16:creationId xmlns:a16="http://schemas.microsoft.com/office/drawing/2014/main" id="{ED7BB763-AADF-62F1-26BA-BEAE4A9B24B3}"/>
                </a:ext>
              </a:extLst>
            </p:cNvPr>
            <p:cNvSpPr/>
            <p:nvPr/>
          </p:nvSpPr>
          <p:spPr>
            <a:xfrm>
              <a:off x="410983" y="7656535"/>
              <a:ext cx="569478" cy="569478"/>
            </a:xfrm>
            <a:prstGeom prst="ellipse">
              <a:avLst/>
            </a:prstGeom>
            <a:solidFill>
              <a:srgbClr val="7AB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Placeholder 22">
              <a:extLst>
                <a:ext uri="{FF2B5EF4-FFF2-40B4-BE49-F238E27FC236}">
                  <a16:creationId xmlns:a16="http://schemas.microsoft.com/office/drawing/2014/main" id="{CA3B43B0-27BF-FEF9-FB4E-22DA7D3E700E}"/>
                </a:ext>
              </a:extLst>
            </p:cNvPr>
            <p:cNvSpPr txBox="1">
              <a:spLocks/>
            </p:cNvSpPr>
            <p:nvPr/>
          </p:nvSpPr>
          <p:spPr>
            <a:xfrm>
              <a:off x="410983" y="7774811"/>
              <a:ext cx="569478" cy="404509"/>
            </a:xfrm>
            <a:prstGeom prst="rect">
              <a:avLst/>
            </a:prstGeom>
          </p:spPr>
          <p:txBody>
            <a:bodyPr>
              <a:normAutofit lnSpcReduction="10000"/>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b="1" dirty="0">
                  <a:solidFill>
                    <a:schemeClr val="bg1"/>
                  </a:solidFill>
                  <a:latin typeface="Calibri" panose="020F0502020204030204" pitchFamily="34" charset="0"/>
                  <a:cs typeface="Calibri" panose="020F0502020204030204" pitchFamily="34" charset="0"/>
                </a:rPr>
                <a:t>03</a:t>
              </a:r>
            </a:p>
          </p:txBody>
        </p:sp>
        <p:cxnSp>
          <p:nvCxnSpPr>
            <p:cNvPr id="41" name="Straight Connector 40">
              <a:extLst>
                <a:ext uri="{FF2B5EF4-FFF2-40B4-BE49-F238E27FC236}">
                  <a16:creationId xmlns:a16="http://schemas.microsoft.com/office/drawing/2014/main" id="{EBB122D6-5A17-283F-5C77-E5AB3D111ECB}"/>
                </a:ext>
              </a:extLst>
            </p:cNvPr>
            <p:cNvCxnSpPr>
              <a:cxnSpLocks/>
            </p:cNvCxnSpPr>
            <p:nvPr/>
          </p:nvCxnSpPr>
          <p:spPr>
            <a:xfrm>
              <a:off x="2327601" y="8004190"/>
              <a:ext cx="3747992" cy="0"/>
            </a:xfrm>
            <a:prstGeom prst="line">
              <a:avLst/>
            </a:prstGeom>
            <a:ln w="19050">
              <a:solidFill>
                <a:srgbClr val="0C2D45"/>
              </a:solidFill>
              <a:prstDash val="sysDot"/>
            </a:ln>
          </p:spPr>
          <p:style>
            <a:lnRef idx="1">
              <a:schemeClr val="accent1"/>
            </a:lnRef>
            <a:fillRef idx="0">
              <a:schemeClr val="accent1"/>
            </a:fillRef>
            <a:effectRef idx="0">
              <a:schemeClr val="accent1"/>
            </a:effectRef>
            <a:fontRef idx="minor">
              <a:schemeClr val="tx1"/>
            </a:fontRef>
          </p:style>
        </p:cxnSp>
      </p:grpSp>
      <p:sp>
        <p:nvSpPr>
          <p:cNvPr id="111" name="Slide Number Placeholder 4">
            <a:extLst>
              <a:ext uri="{FF2B5EF4-FFF2-40B4-BE49-F238E27FC236}">
                <a16:creationId xmlns:a16="http://schemas.microsoft.com/office/drawing/2014/main" id="{BA66D245-822D-1658-D451-2A2B1FC130C6}"/>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6</a:t>
            </a:fld>
            <a:endParaRPr lang="en-US" dirty="0"/>
          </a:p>
        </p:txBody>
      </p:sp>
      <p:sp>
        <p:nvSpPr>
          <p:cNvPr id="3" name="Text Placeholder 3">
            <a:extLst>
              <a:ext uri="{FF2B5EF4-FFF2-40B4-BE49-F238E27FC236}">
                <a16:creationId xmlns:a16="http://schemas.microsoft.com/office/drawing/2014/main" id="{D52811F0-2B89-7609-BE6B-33AD5C1F0FBA}"/>
              </a:ext>
            </a:extLst>
          </p:cNvPr>
          <p:cNvSpPr txBox="1">
            <a:spLocks/>
          </p:cNvSpPr>
          <p:nvPr/>
        </p:nvSpPr>
        <p:spPr>
          <a:xfrm>
            <a:off x="1245055" y="1437576"/>
            <a:ext cx="5401887" cy="2000657"/>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500" b="0" i="1" dirty="0"/>
              <a:t>The </a:t>
            </a:r>
            <a:r>
              <a:rPr lang="en-US" sz="1500" i="1" dirty="0"/>
              <a:t>Ingrow project is dedicated</a:t>
            </a:r>
            <a:r>
              <a:rPr lang="en-US" sz="1500" b="0" i="1" dirty="0"/>
              <a:t> to </a:t>
            </a:r>
            <a:r>
              <a:rPr lang="en-US" sz="1500" i="1" dirty="0"/>
              <a:t>bridge the gaps and surmount the challenges </a:t>
            </a:r>
            <a:r>
              <a:rPr lang="en-US" sz="1500" b="0" i="1" dirty="0"/>
              <a:t>that hinder the realization of a more inclusive entrepreneurial landscape. </a:t>
            </a:r>
            <a:endParaRPr lang="en-US" sz="1100" b="0" dirty="0"/>
          </a:p>
        </p:txBody>
      </p:sp>
      <p:sp>
        <p:nvSpPr>
          <p:cNvPr id="2" name="Text Placeholder 3">
            <a:extLst>
              <a:ext uri="{FF2B5EF4-FFF2-40B4-BE49-F238E27FC236}">
                <a16:creationId xmlns:a16="http://schemas.microsoft.com/office/drawing/2014/main" id="{119A960C-2D84-65E3-DA9C-A1E717DDD15A}"/>
              </a:ext>
            </a:extLst>
          </p:cNvPr>
          <p:cNvSpPr txBox="1">
            <a:spLocks/>
          </p:cNvSpPr>
          <p:nvPr/>
        </p:nvSpPr>
        <p:spPr>
          <a:xfrm>
            <a:off x="1209140" y="2302010"/>
            <a:ext cx="5889500" cy="2794045"/>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pPr>
            <a:r>
              <a:rPr lang="en-US" sz="1100" b="0" dirty="0"/>
              <a:t>Through targeted education and support, it endeavors to unlock the latent potential within migrant and ethnic minority background founders, nurturing not only individual aspirations but also the broader societal fabric. In doing so, it sets forth a transformative journey towards a more inclusive, innovative, and equal future for all.</a:t>
            </a:r>
          </a:p>
          <a:p>
            <a:pPr algn="just">
              <a:lnSpc>
                <a:spcPts val="1220"/>
              </a:lnSpc>
            </a:pPr>
            <a:endParaRPr lang="en-US" sz="1100" b="0" dirty="0"/>
          </a:p>
          <a:p>
            <a:pPr algn="just">
              <a:lnSpc>
                <a:spcPts val="1220"/>
              </a:lnSpc>
            </a:pPr>
            <a:r>
              <a:rPr lang="en-US" sz="1100" b="0" dirty="0"/>
              <a:t>The </a:t>
            </a:r>
            <a:r>
              <a:rPr lang="en-US" sz="1100" dirty="0"/>
              <a:t>Ingrow Competence Framework </a:t>
            </a:r>
            <a:r>
              <a:rPr lang="en-US" sz="1100" b="0" dirty="0"/>
              <a:t>plays a crucial role in tackling the distinct challenges encountered by migrant and ethnic minority entrepreneurs. It establishes a clear pathway that aligns their needs with the essential competencies needed for entrepreneurial success. Recognizing specific hurdles like socio-economic challenges, knowledge gaps, and financial needs, the framework outlines what to tackle to overcome them.</a:t>
            </a:r>
          </a:p>
          <a:p>
            <a:pPr algn="just">
              <a:lnSpc>
                <a:spcPts val="1220"/>
              </a:lnSpc>
            </a:pPr>
            <a:endParaRPr lang="en-US" sz="1100" b="0" dirty="0"/>
          </a:p>
          <a:p>
            <a:pPr algn="just">
              <a:lnSpc>
                <a:spcPts val="1220"/>
              </a:lnSpc>
            </a:pPr>
            <a:r>
              <a:rPr lang="en-US" sz="1100" b="0" dirty="0"/>
              <a:t>Through precise, research-based learning objectives and varying levels of difficulty, it guides both adult education providers and Migrant and Ethnic Background Entrepreneurs, equipping them with the vital skills and knowledge necessary to adeptly navigate the complexities of launching and sustaining a business venture.</a:t>
            </a:r>
          </a:p>
          <a:p>
            <a:pPr algn="just">
              <a:lnSpc>
                <a:spcPts val="1220"/>
              </a:lnSpc>
            </a:pPr>
            <a:endParaRPr lang="en-US" sz="1100" b="0" dirty="0"/>
          </a:p>
          <a:p>
            <a:pPr algn="just">
              <a:lnSpc>
                <a:spcPts val="1220"/>
              </a:lnSpc>
            </a:pPr>
            <a:endParaRPr lang="en-US" sz="1100" b="0" dirty="0"/>
          </a:p>
        </p:txBody>
      </p:sp>
      <p:grpSp>
        <p:nvGrpSpPr>
          <p:cNvPr id="11" name="Group 10">
            <a:extLst>
              <a:ext uri="{FF2B5EF4-FFF2-40B4-BE49-F238E27FC236}">
                <a16:creationId xmlns:a16="http://schemas.microsoft.com/office/drawing/2014/main" id="{7729CF73-873F-7C5B-4620-A216FFB6200C}"/>
              </a:ext>
            </a:extLst>
          </p:cNvPr>
          <p:cNvGrpSpPr/>
          <p:nvPr/>
        </p:nvGrpSpPr>
        <p:grpSpPr>
          <a:xfrm>
            <a:off x="6428850" y="431382"/>
            <a:ext cx="673571" cy="673402"/>
            <a:chOff x="6363259" y="2243990"/>
            <a:chExt cx="1179063" cy="1178767"/>
          </a:xfrm>
          <a:solidFill>
            <a:srgbClr val="0C2D45"/>
          </a:solidFill>
        </p:grpSpPr>
        <p:grpSp>
          <p:nvGrpSpPr>
            <p:cNvPr id="12" name="Graphic 2">
              <a:extLst>
                <a:ext uri="{FF2B5EF4-FFF2-40B4-BE49-F238E27FC236}">
                  <a16:creationId xmlns:a16="http://schemas.microsoft.com/office/drawing/2014/main" id="{353F89B6-94F8-380C-05B7-F344FBB26591}"/>
                </a:ext>
              </a:extLst>
            </p:cNvPr>
            <p:cNvGrpSpPr/>
            <p:nvPr/>
          </p:nvGrpSpPr>
          <p:grpSpPr>
            <a:xfrm>
              <a:off x="6938626" y="2303166"/>
              <a:ext cx="560186" cy="560410"/>
              <a:chOff x="6938626" y="2303166"/>
              <a:chExt cx="560186" cy="560410"/>
            </a:xfrm>
            <a:grpFill/>
          </p:grpSpPr>
          <p:sp>
            <p:nvSpPr>
              <p:cNvPr id="16" name="Freeform 15">
                <a:extLst>
                  <a:ext uri="{FF2B5EF4-FFF2-40B4-BE49-F238E27FC236}">
                    <a16:creationId xmlns:a16="http://schemas.microsoft.com/office/drawing/2014/main" id="{B78D3FA1-97A4-8EC8-17A2-51A5C110CD2F}"/>
                  </a:ext>
                </a:extLst>
              </p:cNvPr>
              <p:cNvSpPr/>
              <p:nvPr/>
            </p:nvSpPr>
            <p:spPr>
              <a:xfrm>
                <a:off x="6938626" y="2382588"/>
                <a:ext cx="481362" cy="480989"/>
              </a:xfrm>
              <a:custGeom>
                <a:avLst/>
                <a:gdLst>
                  <a:gd name="connsiteX0" fmla="*/ 457346 w 481362"/>
                  <a:gd name="connsiteY0" fmla="*/ 0 h 480989"/>
                  <a:gd name="connsiteX1" fmla="*/ 481363 w 481362"/>
                  <a:gd name="connsiteY1" fmla="*/ 23395 h 480989"/>
                  <a:gd name="connsiteX2" fmla="*/ 473357 w 481362"/>
                  <a:gd name="connsiteY2" fmla="*/ 32015 h 480989"/>
                  <a:gd name="connsiteX3" fmla="*/ 35209 w 481362"/>
                  <a:gd name="connsiteY3" fmla="*/ 470062 h 480989"/>
                  <a:gd name="connsiteX4" fmla="*/ 26587 w 481362"/>
                  <a:gd name="connsiteY4" fmla="*/ 477758 h 480989"/>
                  <a:gd name="connsiteX5" fmla="*/ 4726 w 481362"/>
                  <a:gd name="connsiteY5" fmla="*/ 475295 h 480989"/>
                  <a:gd name="connsiteX6" fmla="*/ 3187 w 481362"/>
                  <a:gd name="connsiteY6" fmla="*/ 454055 h 480989"/>
                  <a:gd name="connsiteX7" fmla="*/ 9345 w 481362"/>
                  <a:gd name="connsiteY7" fmla="*/ 447282 h 480989"/>
                  <a:gd name="connsiteX8" fmla="*/ 449957 w 481362"/>
                  <a:gd name="connsiteY8" fmla="*/ 6772 h 480989"/>
                  <a:gd name="connsiteX9" fmla="*/ 457346 w 481362"/>
                  <a:gd name="connsiteY9" fmla="*/ 0 h 48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362" h="480989">
                    <a:moveTo>
                      <a:pt x="457346" y="0"/>
                    </a:moveTo>
                    <a:cubicBezTo>
                      <a:pt x="465352" y="8004"/>
                      <a:pt x="473050" y="15392"/>
                      <a:pt x="481363" y="23395"/>
                    </a:cubicBezTo>
                    <a:cubicBezTo>
                      <a:pt x="478592" y="26474"/>
                      <a:pt x="475821" y="29244"/>
                      <a:pt x="473357" y="32015"/>
                    </a:cubicBezTo>
                    <a:cubicBezTo>
                      <a:pt x="327410" y="177928"/>
                      <a:pt x="181156" y="324149"/>
                      <a:pt x="35209" y="470062"/>
                    </a:cubicBezTo>
                    <a:cubicBezTo>
                      <a:pt x="32438" y="472832"/>
                      <a:pt x="29974" y="475911"/>
                      <a:pt x="26587" y="477758"/>
                    </a:cubicBezTo>
                    <a:cubicBezTo>
                      <a:pt x="18890" y="482683"/>
                      <a:pt x="11192" y="482067"/>
                      <a:pt x="4726" y="475295"/>
                    </a:cubicBezTo>
                    <a:cubicBezTo>
                      <a:pt x="-1124" y="468831"/>
                      <a:pt x="-1432" y="461443"/>
                      <a:pt x="3187" y="454055"/>
                    </a:cubicBezTo>
                    <a:cubicBezTo>
                      <a:pt x="4726" y="451592"/>
                      <a:pt x="7189" y="449437"/>
                      <a:pt x="9345" y="447282"/>
                    </a:cubicBezTo>
                    <a:cubicBezTo>
                      <a:pt x="156215" y="300446"/>
                      <a:pt x="303086" y="153609"/>
                      <a:pt x="449957" y="6772"/>
                    </a:cubicBezTo>
                    <a:cubicBezTo>
                      <a:pt x="452112" y="4310"/>
                      <a:pt x="454883" y="2155"/>
                      <a:pt x="457346" y="0"/>
                    </a:cubicBezTo>
                    <a:close/>
                  </a:path>
                </a:pathLst>
              </a:custGeom>
              <a:solidFill>
                <a:srgbClr val="7ABB57"/>
              </a:solidFill>
              <a:ln w="3074"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D8646688-9FE7-C7A8-99CE-553E39FD5525}"/>
                  </a:ext>
                </a:extLst>
              </p:cNvPr>
              <p:cNvSpPr/>
              <p:nvPr/>
            </p:nvSpPr>
            <p:spPr>
              <a:xfrm>
                <a:off x="7294364" y="2471801"/>
                <a:ext cx="204448" cy="120677"/>
              </a:xfrm>
              <a:custGeom>
                <a:avLst/>
                <a:gdLst>
                  <a:gd name="connsiteX0" fmla="*/ 0 w 204448"/>
                  <a:gd name="connsiteY0" fmla="*/ 105645 h 120677"/>
                  <a:gd name="connsiteX1" fmla="*/ 103764 w 204448"/>
                  <a:gd name="connsiteY1" fmla="*/ 2521 h 120677"/>
                  <a:gd name="connsiteX2" fmla="*/ 113001 w 204448"/>
                  <a:gd name="connsiteY2" fmla="*/ 58 h 120677"/>
                  <a:gd name="connsiteX3" fmla="*/ 204449 w 204448"/>
                  <a:gd name="connsiteY3" fmla="*/ 13911 h 120677"/>
                  <a:gd name="connsiteX4" fmla="*/ 196135 w 204448"/>
                  <a:gd name="connsiteY4" fmla="*/ 23146 h 120677"/>
                  <a:gd name="connsiteX5" fmla="*/ 106535 w 204448"/>
                  <a:gd name="connsiteY5" fmla="*/ 113033 h 120677"/>
                  <a:gd name="connsiteX6" fmla="*/ 85598 w 204448"/>
                  <a:gd name="connsiteY6" fmla="*/ 120113 h 120677"/>
                  <a:gd name="connsiteX7" fmla="*/ 4926 w 204448"/>
                  <a:gd name="connsiteY7" fmla="*/ 107800 h 120677"/>
                  <a:gd name="connsiteX8" fmla="*/ 0 w 204448"/>
                  <a:gd name="connsiteY8" fmla="*/ 105645 h 12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448" h="120677">
                    <a:moveTo>
                      <a:pt x="0" y="105645"/>
                    </a:moveTo>
                    <a:cubicBezTo>
                      <a:pt x="35101" y="70552"/>
                      <a:pt x="69279" y="36383"/>
                      <a:pt x="103764" y="2521"/>
                    </a:cubicBezTo>
                    <a:cubicBezTo>
                      <a:pt x="105919" y="674"/>
                      <a:pt x="110230" y="-250"/>
                      <a:pt x="113001" y="58"/>
                    </a:cubicBezTo>
                    <a:cubicBezTo>
                      <a:pt x="142868" y="4368"/>
                      <a:pt x="172735" y="8985"/>
                      <a:pt x="204449" y="13911"/>
                    </a:cubicBezTo>
                    <a:cubicBezTo>
                      <a:pt x="201062" y="17605"/>
                      <a:pt x="198599" y="20375"/>
                      <a:pt x="196135" y="23146"/>
                    </a:cubicBezTo>
                    <a:cubicBezTo>
                      <a:pt x="166269" y="53006"/>
                      <a:pt x="136094" y="82866"/>
                      <a:pt x="106535" y="113033"/>
                    </a:cubicBezTo>
                    <a:cubicBezTo>
                      <a:pt x="100377" y="119190"/>
                      <a:pt x="94835" y="121960"/>
                      <a:pt x="85598" y="120113"/>
                    </a:cubicBezTo>
                    <a:cubicBezTo>
                      <a:pt x="58810" y="115188"/>
                      <a:pt x="31714" y="111802"/>
                      <a:pt x="4926" y="107800"/>
                    </a:cubicBezTo>
                    <a:cubicBezTo>
                      <a:pt x="3695" y="107492"/>
                      <a:pt x="2463" y="106569"/>
                      <a:pt x="0" y="105645"/>
                    </a:cubicBezTo>
                    <a:close/>
                  </a:path>
                </a:pathLst>
              </a:custGeom>
              <a:solidFill>
                <a:srgbClr val="7ABB57"/>
              </a:solidFill>
              <a:ln w="3074"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07226D69-3F9B-F2F3-545D-D3C49F514890}"/>
                  </a:ext>
                </a:extLst>
              </p:cNvPr>
              <p:cNvSpPr/>
              <p:nvPr/>
            </p:nvSpPr>
            <p:spPr>
              <a:xfrm>
                <a:off x="7210892" y="2303166"/>
                <a:ext cx="119535" cy="203477"/>
              </a:xfrm>
              <a:custGeom>
                <a:avLst/>
                <a:gdLst>
                  <a:gd name="connsiteX0" fmla="*/ 105640 w 119535"/>
                  <a:gd name="connsiteY0" fmla="*/ 0 h 203477"/>
                  <a:gd name="connsiteX1" fmla="*/ 119496 w 119535"/>
                  <a:gd name="connsiteY1" fmla="*/ 92042 h 203477"/>
                  <a:gd name="connsiteX2" fmla="*/ 116109 w 119535"/>
                  <a:gd name="connsiteY2" fmla="*/ 101893 h 203477"/>
                  <a:gd name="connsiteX3" fmla="*/ 16040 w 119535"/>
                  <a:gd name="connsiteY3" fmla="*/ 202247 h 203477"/>
                  <a:gd name="connsiteX4" fmla="*/ 12653 w 119535"/>
                  <a:gd name="connsiteY4" fmla="*/ 203478 h 203477"/>
                  <a:gd name="connsiteX5" fmla="*/ 2184 w 119535"/>
                  <a:gd name="connsiteY5" fmla="*/ 138217 h 203477"/>
                  <a:gd name="connsiteX6" fmla="*/ 20659 w 119535"/>
                  <a:gd name="connsiteY6" fmla="*/ 83731 h 203477"/>
                  <a:gd name="connsiteX7" fmla="*/ 96095 w 119535"/>
                  <a:gd name="connsiteY7" fmla="*/ 9235 h 203477"/>
                  <a:gd name="connsiteX8" fmla="*/ 105640 w 119535"/>
                  <a:gd name="connsiteY8" fmla="*/ 0 h 20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35" h="203477">
                    <a:moveTo>
                      <a:pt x="105640" y="0"/>
                    </a:moveTo>
                    <a:cubicBezTo>
                      <a:pt x="110567" y="32015"/>
                      <a:pt x="115185" y="61875"/>
                      <a:pt x="119496" y="92042"/>
                    </a:cubicBezTo>
                    <a:cubicBezTo>
                      <a:pt x="119804" y="95121"/>
                      <a:pt x="118264" y="99738"/>
                      <a:pt x="116109" y="101893"/>
                    </a:cubicBezTo>
                    <a:cubicBezTo>
                      <a:pt x="82855" y="135447"/>
                      <a:pt x="49294" y="168693"/>
                      <a:pt x="16040" y="202247"/>
                    </a:cubicBezTo>
                    <a:cubicBezTo>
                      <a:pt x="15424" y="202862"/>
                      <a:pt x="14808" y="202862"/>
                      <a:pt x="12653" y="203478"/>
                    </a:cubicBezTo>
                    <a:cubicBezTo>
                      <a:pt x="9266" y="181622"/>
                      <a:pt x="7727" y="159150"/>
                      <a:pt x="2184" y="138217"/>
                    </a:cubicBezTo>
                    <a:cubicBezTo>
                      <a:pt x="-3974" y="114822"/>
                      <a:pt x="3108" y="99430"/>
                      <a:pt x="20659" y="83731"/>
                    </a:cubicBezTo>
                    <a:cubicBezTo>
                      <a:pt x="47139" y="60335"/>
                      <a:pt x="70847" y="34170"/>
                      <a:pt x="96095" y="9235"/>
                    </a:cubicBezTo>
                    <a:cubicBezTo>
                      <a:pt x="98559" y="6464"/>
                      <a:pt x="101330" y="4002"/>
                      <a:pt x="105640" y="0"/>
                    </a:cubicBezTo>
                    <a:close/>
                  </a:path>
                </a:pathLst>
              </a:custGeom>
              <a:solidFill>
                <a:srgbClr val="7ABB57"/>
              </a:solidFill>
              <a:ln w="3074" cap="flat">
                <a:noFill/>
                <a:prstDash val="solid"/>
                <a:miter/>
              </a:ln>
            </p:spPr>
            <p:txBody>
              <a:bodyPr rtlCol="0" anchor="ctr"/>
              <a:lstStyle/>
              <a:p>
                <a:endParaRPr lang="en-US" dirty="0"/>
              </a:p>
            </p:txBody>
          </p:sp>
        </p:grpSp>
        <p:sp>
          <p:nvSpPr>
            <p:cNvPr id="13" name="Freeform 12">
              <a:extLst>
                <a:ext uri="{FF2B5EF4-FFF2-40B4-BE49-F238E27FC236}">
                  <a16:creationId xmlns:a16="http://schemas.microsoft.com/office/drawing/2014/main" id="{631B7B99-6A9F-319A-3208-C1980528F6AF}"/>
                </a:ext>
              </a:extLst>
            </p:cNvPr>
            <p:cNvSpPr/>
            <p:nvPr/>
          </p:nvSpPr>
          <p:spPr>
            <a:xfrm>
              <a:off x="6363259" y="2243990"/>
              <a:ext cx="1179063" cy="1178767"/>
            </a:xfrm>
            <a:custGeom>
              <a:avLst/>
              <a:gdLst>
                <a:gd name="connsiteX0" fmla="*/ 0 w 1179063"/>
                <a:gd name="connsiteY0" fmla="*/ 660376 h 1178767"/>
                <a:gd name="connsiteX1" fmla="*/ 0 w 1179063"/>
                <a:gd name="connsiteY1" fmla="*/ 572951 h 1178767"/>
                <a:gd name="connsiteX2" fmla="*/ 2155 w 1179063"/>
                <a:gd name="connsiteY2" fmla="*/ 564024 h 1178767"/>
                <a:gd name="connsiteX3" fmla="*/ 14779 w 1179063"/>
                <a:gd name="connsiteY3" fmla="*/ 486757 h 1178767"/>
                <a:gd name="connsiteX4" fmla="*/ 724808 w 1179063"/>
                <a:gd name="connsiteY4" fmla="*/ 78570 h 1178767"/>
                <a:gd name="connsiteX5" fmla="*/ 832575 w 1179063"/>
                <a:gd name="connsiteY5" fmla="*/ 119820 h 1178767"/>
                <a:gd name="connsiteX6" fmla="*/ 838425 w 1179063"/>
                <a:gd name="connsiteY6" fmla="*/ 112124 h 1178767"/>
                <a:gd name="connsiteX7" fmla="*/ 943728 w 1179063"/>
                <a:gd name="connsiteY7" fmla="*/ 7153 h 1178767"/>
                <a:gd name="connsiteX8" fmla="*/ 962819 w 1179063"/>
                <a:gd name="connsiteY8" fmla="*/ 73 h 1178767"/>
                <a:gd name="connsiteX9" fmla="*/ 975135 w 1179063"/>
                <a:gd name="connsiteY9" fmla="*/ 17311 h 1178767"/>
                <a:gd name="connsiteX10" fmla="*/ 980061 w 1179063"/>
                <a:gd name="connsiteY10" fmla="*/ 51481 h 1178767"/>
                <a:gd name="connsiteX11" fmla="*/ 989914 w 1179063"/>
                <a:gd name="connsiteY11" fmla="*/ 116741 h 1178767"/>
                <a:gd name="connsiteX12" fmla="*/ 992993 w 1179063"/>
                <a:gd name="connsiteY12" fmla="*/ 118281 h 1178767"/>
                <a:gd name="connsiteX13" fmla="*/ 1012391 w 1179063"/>
                <a:gd name="connsiteY13" fmla="*/ 97348 h 1178767"/>
                <a:gd name="connsiteX14" fmla="*/ 1041026 w 1179063"/>
                <a:gd name="connsiteY14" fmla="*/ 97040 h 1178767"/>
                <a:gd name="connsiteX15" fmla="*/ 1082594 w 1179063"/>
                <a:gd name="connsiteY15" fmla="*/ 138598 h 1178767"/>
                <a:gd name="connsiteX16" fmla="*/ 1082286 w 1179063"/>
                <a:gd name="connsiteY16" fmla="*/ 167226 h 1178767"/>
                <a:gd name="connsiteX17" fmla="*/ 1060424 w 1179063"/>
                <a:gd name="connsiteY17" fmla="*/ 189082 h 1178767"/>
                <a:gd name="connsiteX18" fmla="*/ 1097065 w 1179063"/>
                <a:gd name="connsiteY18" fmla="*/ 194623 h 1178767"/>
                <a:gd name="connsiteX19" fmla="*/ 1162957 w 1179063"/>
                <a:gd name="connsiteY19" fmla="*/ 204782 h 1178767"/>
                <a:gd name="connsiteX20" fmla="*/ 1178660 w 1179063"/>
                <a:gd name="connsiteY20" fmla="*/ 216787 h 1178767"/>
                <a:gd name="connsiteX21" fmla="*/ 1172502 w 1179063"/>
                <a:gd name="connsiteY21" fmla="*/ 234950 h 1178767"/>
                <a:gd name="connsiteX22" fmla="*/ 1164496 w 1179063"/>
                <a:gd name="connsiteY22" fmla="*/ 243261 h 1178767"/>
                <a:gd name="connsiteX23" fmla="*/ 1057653 w 1179063"/>
                <a:gd name="connsiteY23" fmla="*/ 349772 h 1178767"/>
                <a:gd name="connsiteX24" fmla="*/ 1062888 w 1179063"/>
                <a:gd name="connsiteY24" fmla="*/ 360853 h 1178767"/>
                <a:gd name="connsiteX25" fmla="*/ 1107842 w 1179063"/>
                <a:gd name="connsiteY25" fmla="*/ 749955 h 1178767"/>
                <a:gd name="connsiteX26" fmla="*/ 676159 w 1179063"/>
                <a:gd name="connsiteY26" fmla="*/ 1167378 h 1178767"/>
                <a:gd name="connsiteX27" fmla="*/ 605957 w 1179063"/>
                <a:gd name="connsiteY27" fmla="*/ 1178767 h 1178767"/>
                <a:gd name="connsiteX28" fmla="*/ 518204 w 1179063"/>
                <a:gd name="connsiteY28" fmla="*/ 1178767 h 1178767"/>
                <a:gd name="connsiteX29" fmla="*/ 436609 w 1179063"/>
                <a:gd name="connsiteY29" fmla="*/ 1164915 h 1178767"/>
                <a:gd name="connsiteX30" fmla="*/ 8313 w 1179063"/>
                <a:gd name="connsiteY30" fmla="*/ 719172 h 1178767"/>
                <a:gd name="connsiteX31" fmla="*/ 0 w 1179063"/>
                <a:gd name="connsiteY31" fmla="*/ 660376 h 1178767"/>
                <a:gd name="connsiteX32" fmla="*/ 824877 w 1179063"/>
                <a:gd name="connsiteY32" fmla="*/ 283279 h 1178767"/>
                <a:gd name="connsiteX33" fmla="*/ 824261 w 1179063"/>
                <a:gd name="connsiteY33" fmla="*/ 274352 h 1178767"/>
                <a:gd name="connsiteX34" fmla="*/ 807019 w 1179063"/>
                <a:gd name="connsiteY34" fmla="*/ 157068 h 1178767"/>
                <a:gd name="connsiteX35" fmla="*/ 795934 w 1179063"/>
                <a:gd name="connsiteY35" fmla="*/ 140752 h 1178767"/>
                <a:gd name="connsiteX36" fmla="*/ 453852 w 1179063"/>
                <a:gd name="connsiteY36" fmla="*/ 97964 h 1178767"/>
                <a:gd name="connsiteX37" fmla="*/ 47417 w 1179063"/>
                <a:gd name="connsiteY37" fmla="*/ 742567 h 1178767"/>
                <a:gd name="connsiteX38" fmla="*/ 626894 w 1179063"/>
                <a:gd name="connsiteY38" fmla="*/ 1142443 h 1178767"/>
                <a:gd name="connsiteX39" fmla="*/ 969285 w 1179063"/>
                <a:gd name="connsiteY39" fmla="*/ 956204 h 1178767"/>
                <a:gd name="connsiteX40" fmla="*/ 1087828 w 1179063"/>
                <a:gd name="connsiteY40" fmla="*/ 543707 h 1178767"/>
                <a:gd name="connsiteX41" fmla="*/ 1037639 w 1179063"/>
                <a:gd name="connsiteY41" fmla="*/ 381786 h 1178767"/>
                <a:gd name="connsiteX42" fmla="*/ 1027786 w 1179063"/>
                <a:gd name="connsiteY42" fmla="*/ 373167 h 1178767"/>
                <a:gd name="connsiteX43" fmla="*/ 951426 w 1179063"/>
                <a:gd name="connsiteY43" fmla="*/ 361777 h 1178767"/>
                <a:gd name="connsiteX44" fmla="*/ 896311 w 1179063"/>
                <a:gd name="connsiteY44" fmla="*/ 353773 h 1178767"/>
                <a:gd name="connsiteX45" fmla="*/ 827648 w 1179063"/>
                <a:gd name="connsiteY45" fmla="*/ 948816 h 1178767"/>
                <a:gd name="connsiteX46" fmla="*/ 270648 w 1179063"/>
                <a:gd name="connsiteY46" fmla="*/ 926652 h 1178767"/>
                <a:gd name="connsiteX47" fmla="*/ 216149 w 1179063"/>
                <a:gd name="connsiteY47" fmla="*/ 370704 h 1178767"/>
                <a:gd name="connsiteX48" fmla="*/ 461549 w 1179063"/>
                <a:gd name="connsiteY48" fmla="*/ 204782 h 1178767"/>
                <a:gd name="connsiteX49" fmla="*/ 824877 w 1179063"/>
                <a:gd name="connsiteY49" fmla="*/ 283279 h 1178767"/>
                <a:gd name="connsiteX50" fmla="*/ 799937 w 1179063"/>
                <a:gd name="connsiteY50" fmla="*/ 306367 h 1178767"/>
                <a:gd name="connsiteX51" fmla="*/ 281733 w 1179063"/>
                <a:gd name="connsiteY51" fmla="*/ 342383 h 1178767"/>
                <a:gd name="connsiteX52" fmla="*/ 281733 w 1179063"/>
                <a:gd name="connsiteY52" fmla="*/ 891866 h 1178767"/>
                <a:gd name="connsiteX53" fmla="*/ 825801 w 1179063"/>
                <a:gd name="connsiteY53" fmla="*/ 907874 h 1178767"/>
                <a:gd name="connsiteX54" fmla="*/ 872910 w 1179063"/>
                <a:gd name="connsiteY54" fmla="*/ 379016 h 1178767"/>
                <a:gd name="connsiteX55" fmla="*/ 798397 w 1179063"/>
                <a:gd name="connsiteY55" fmla="*/ 453819 h 1178767"/>
                <a:gd name="connsiteX56" fmla="*/ 729119 w 1179063"/>
                <a:gd name="connsiteY56" fmla="*/ 849078 h 1178767"/>
                <a:gd name="connsiteX57" fmla="*/ 359017 w 1179063"/>
                <a:gd name="connsiteY57" fmla="*/ 817063 h 1178767"/>
                <a:gd name="connsiteX58" fmla="*/ 331921 w 1179063"/>
                <a:gd name="connsiteY58" fmla="*/ 447663 h 1178767"/>
                <a:gd name="connsiteX59" fmla="*/ 725424 w 1179063"/>
                <a:gd name="connsiteY59" fmla="*/ 381171 h 1178767"/>
                <a:gd name="connsiteX60" fmla="*/ 799937 w 1179063"/>
                <a:gd name="connsiteY60" fmla="*/ 306367 h 1178767"/>
                <a:gd name="connsiteX61" fmla="*/ 702947 w 1179063"/>
                <a:gd name="connsiteY61" fmla="*/ 406413 h 1178767"/>
                <a:gd name="connsiteX62" fmla="*/ 367638 w 1179063"/>
                <a:gd name="connsiteY62" fmla="*/ 454435 h 1178767"/>
                <a:gd name="connsiteX63" fmla="*/ 390423 w 1179063"/>
                <a:gd name="connsiteY63" fmla="*/ 803210 h 1178767"/>
                <a:gd name="connsiteX64" fmla="*/ 736508 w 1179063"/>
                <a:gd name="connsiteY64" fmla="*/ 800748 h 1178767"/>
                <a:gd name="connsiteX65" fmla="*/ 772225 w 1179063"/>
                <a:gd name="connsiteY65" fmla="*/ 476907 h 1178767"/>
                <a:gd name="connsiteX66" fmla="*/ 699252 w 1179063"/>
                <a:gd name="connsiteY66" fmla="*/ 550479 h 1178767"/>
                <a:gd name="connsiteX67" fmla="*/ 698944 w 1179063"/>
                <a:gd name="connsiteY67" fmla="*/ 561561 h 1178767"/>
                <a:gd name="connsiteX68" fmla="*/ 708181 w 1179063"/>
                <a:gd name="connsiteY68" fmla="*/ 638212 h 1178767"/>
                <a:gd name="connsiteX69" fmla="*/ 584711 w 1179063"/>
                <a:gd name="connsiteY69" fmla="*/ 763808 h 1178767"/>
                <a:gd name="connsiteX70" fmla="*/ 427988 w 1179063"/>
                <a:gd name="connsiteY70" fmla="*/ 681000 h 1178767"/>
                <a:gd name="connsiteX71" fmla="*/ 462165 w 1179063"/>
                <a:gd name="connsiteY71" fmla="*/ 508306 h 1178767"/>
                <a:gd name="connsiteX72" fmla="*/ 616733 w 1179063"/>
                <a:gd name="connsiteY72" fmla="*/ 479985 h 1178767"/>
                <a:gd name="connsiteX73" fmla="*/ 628742 w 1179063"/>
                <a:gd name="connsiteY73" fmla="*/ 479985 h 1178767"/>
                <a:gd name="connsiteX74" fmla="*/ 702947 w 1179063"/>
                <a:gd name="connsiteY74" fmla="*/ 406413 h 1178767"/>
                <a:gd name="connsiteX75" fmla="*/ 600415 w 1179063"/>
                <a:gd name="connsiteY75" fmla="*/ 509845 h 1178767"/>
                <a:gd name="connsiteX76" fmla="*/ 469555 w 1179063"/>
                <a:gd name="connsiteY76" fmla="*/ 548940 h 1178767"/>
                <a:gd name="connsiteX77" fmla="*/ 481563 w 1179063"/>
                <a:gd name="connsiteY77" fmla="*/ 698547 h 1178767"/>
                <a:gd name="connsiteX78" fmla="*/ 630281 w 1179063"/>
                <a:gd name="connsiteY78" fmla="*/ 709937 h 1178767"/>
                <a:gd name="connsiteX79" fmla="*/ 669693 w 1179063"/>
                <a:gd name="connsiteY79" fmla="*/ 579415 h 1178767"/>
                <a:gd name="connsiteX80" fmla="*/ 622276 w 1179063"/>
                <a:gd name="connsiteY80" fmla="*/ 626822 h 1178767"/>
                <a:gd name="connsiteX81" fmla="*/ 573935 w 1179063"/>
                <a:gd name="connsiteY81" fmla="*/ 640982 h 1178767"/>
                <a:gd name="connsiteX82" fmla="*/ 551150 w 1179063"/>
                <a:gd name="connsiteY82" fmla="*/ 558791 h 1178767"/>
                <a:gd name="connsiteX83" fmla="*/ 600415 w 1179063"/>
                <a:gd name="connsiteY83" fmla="*/ 509845 h 1178767"/>
                <a:gd name="connsiteX84" fmla="*/ 1026555 w 1179063"/>
                <a:gd name="connsiteY84" fmla="*/ 129363 h 1178767"/>
                <a:gd name="connsiteX85" fmla="*/ 1019165 w 1179063"/>
                <a:gd name="connsiteY85" fmla="*/ 136135 h 1178767"/>
                <a:gd name="connsiteX86" fmla="*/ 578553 w 1179063"/>
                <a:gd name="connsiteY86" fmla="*/ 576645 h 1178767"/>
                <a:gd name="connsiteX87" fmla="*/ 572395 w 1179063"/>
                <a:gd name="connsiteY87" fmla="*/ 583417 h 1178767"/>
                <a:gd name="connsiteX88" fmla="*/ 573935 w 1179063"/>
                <a:gd name="connsiteY88" fmla="*/ 604658 h 1178767"/>
                <a:gd name="connsiteX89" fmla="*/ 595796 w 1179063"/>
                <a:gd name="connsiteY89" fmla="*/ 607120 h 1178767"/>
                <a:gd name="connsiteX90" fmla="*/ 604417 w 1179063"/>
                <a:gd name="connsiteY90" fmla="*/ 599425 h 1178767"/>
                <a:gd name="connsiteX91" fmla="*/ 1042566 w 1179063"/>
                <a:gd name="connsiteY91" fmla="*/ 161377 h 1178767"/>
                <a:gd name="connsiteX92" fmla="*/ 1050571 w 1179063"/>
                <a:gd name="connsiteY92" fmla="*/ 152758 h 1178767"/>
                <a:gd name="connsiteX93" fmla="*/ 1026555 w 1179063"/>
                <a:gd name="connsiteY93" fmla="*/ 129363 h 1178767"/>
                <a:gd name="connsiteX94" fmla="*/ 924946 w 1179063"/>
                <a:gd name="connsiteY94" fmla="*/ 324221 h 1178767"/>
                <a:gd name="connsiteX95" fmla="*/ 929873 w 1179063"/>
                <a:gd name="connsiteY95" fmla="*/ 326068 h 1178767"/>
                <a:gd name="connsiteX96" fmla="*/ 1010544 w 1179063"/>
                <a:gd name="connsiteY96" fmla="*/ 338382 h 1178767"/>
                <a:gd name="connsiteX97" fmla="*/ 1031481 w 1179063"/>
                <a:gd name="connsiteY97" fmla="*/ 331302 h 1178767"/>
                <a:gd name="connsiteX98" fmla="*/ 1121082 w 1179063"/>
                <a:gd name="connsiteY98" fmla="*/ 241414 h 1178767"/>
                <a:gd name="connsiteX99" fmla="*/ 1129395 w 1179063"/>
                <a:gd name="connsiteY99" fmla="*/ 232179 h 1178767"/>
                <a:gd name="connsiteX100" fmla="*/ 1037947 w 1179063"/>
                <a:gd name="connsiteY100" fmla="*/ 218327 h 1178767"/>
                <a:gd name="connsiteX101" fmla="*/ 1028710 w 1179063"/>
                <a:gd name="connsiteY101" fmla="*/ 220789 h 1178767"/>
                <a:gd name="connsiteX102" fmla="*/ 924946 w 1179063"/>
                <a:gd name="connsiteY102" fmla="*/ 324221 h 1178767"/>
                <a:gd name="connsiteX103" fmla="*/ 947115 w 1179063"/>
                <a:gd name="connsiteY103" fmla="*/ 49942 h 1178767"/>
                <a:gd name="connsiteX104" fmla="*/ 937262 w 1179063"/>
                <a:gd name="connsiteY104" fmla="*/ 59177 h 1178767"/>
                <a:gd name="connsiteX105" fmla="*/ 861826 w 1179063"/>
                <a:gd name="connsiteY105" fmla="*/ 133672 h 1178767"/>
                <a:gd name="connsiteX106" fmla="*/ 843351 w 1179063"/>
                <a:gd name="connsiteY106" fmla="*/ 188159 h 1178767"/>
                <a:gd name="connsiteX107" fmla="*/ 853820 w 1179063"/>
                <a:gd name="connsiteY107" fmla="*/ 253420 h 1178767"/>
                <a:gd name="connsiteX108" fmla="*/ 857207 w 1179063"/>
                <a:gd name="connsiteY108" fmla="*/ 252188 h 1178767"/>
                <a:gd name="connsiteX109" fmla="*/ 957276 w 1179063"/>
                <a:gd name="connsiteY109" fmla="*/ 151834 h 1178767"/>
                <a:gd name="connsiteX110" fmla="*/ 960663 w 1179063"/>
                <a:gd name="connsiteY110" fmla="*/ 141984 h 1178767"/>
                <a:gd name="connsiteX111" fmla="*/ 947115 w 1179063"/>
                <a:gd name="connsiteY111" fmla="*/ 49942 h 117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79063" h="1178767">
                  <a:moveTo>
                    <a:pt x="0" y="660376"/>
                  </a:moveTo>
                  <a:cubicBezTo>
                    <a:pt x="0" y="631131"/>
                    <a:pt x="0" y="601887"/>
                    <a:pt x="0" y="572951"/>
                  </a:cubicBezTo>
                  <a:cubicBezTo>
                    <a:pt x="616" y="569873"/>
                    <a:pt x="1540" y="567102"/>
                    <a:pt x="2155" y="564024"/>
                  </a:cubicBezTo>
                  <a:cubicBezTo>
                    <a:pt x="6466" y="538166"/>
                    <a:pt x="8929" y="512308"/>
                    <a:pt x="14779" y="486757"/>
                  </a:cubicBezTo>
                  <a:cubicBezTo>
                    <a:pt x="89292" y="172151"/>
                    <a:pt x="415056" y="-15319"/>
                    <a:pt x="724808" y="78570"/>
                  </a:cubicBezTo>
                  <a:cubicBezTo>
                    <a:pt x="760525" y="89344"/>
                    <a:pt x="794703" y="105352"/>
                    <a:pt x="832575" y="119820"/>
                  </a:cubicBezTo>
                  <a:cubicBezTo>
                    <a:pt x="833191" y="118896"/>
                    <a:pt x="835346" y="115202"/>
                    <a:pt x="838425" y="112124"/>
                  </a:cubicBezTo>
                  <a:cubicBezTo>
                    <a:pt x="873526" y="77031"/>
                    <a:pt x="908319" y="41630"/>
                    <a:pt x="943728" y="7153"/>
                  </a:cubicBezTo>
                  <a:cubicBezTo>
                    <a:pt x="948347" y="2843"/>
                    <a:pt x="956353" y="-543"/>
                    <a:pt x="962819" y="73"/>
                  </a:cubicBezTo>
                  <a:cubicBezTo>
                    <a:pt x="971440" y="688"/>
                    <a:pt x="974211" y="9000"/>
                    <a:pt x="975135" y="17311"/>
                  </a:cubicBezTo>
                  <a:cubicBezTo>
                    <a:pt x="976674" y="28701"/>
                    <a:pt x="978214" y="40091"/>
                    <a:pt x="980061" y="51481"/>
                  </a:cubicBezTo>
                  <a:cubicBezTo>
                    <a:pt x="983448" y="73337"/>
                    <a:pt x="986835" y="94885"/>
                    <a:pt x="989914" y="116741"/>
                  </a:cubicBezTo>
                  <a:cubicBezTo>
                    <a:pt x="990838" y="117357"/>
                    <a:pt x="991762" y="117665"/>
                    <a:pt x="992993" y="118281"/>
                  </a:cubicBezTo>
                  <a:cubicBezTo>
                    <a:pt x="999459" y="111200"/>
                    <a:pt x="1005617" y="104120"/>
                    <a:pt x="1012391" y="97348"/>
                  </a:cubicBezTo>
                  <a:cubicBezTo>
                    <a:pt x="1022860" y="86882"/>
                    <a:pt x="1030558" y="86882"/>
                    <a:pt x="1041026" y="97040"/>
                  </a:cubicBezTo>
                  <a:cubicBezTo>
                    <a:pt x="1054882" y="110893"/>
                    <a:pt x="1068738" y="124745"/>
                    <a:pt x="1082594" y="138598"/>
                  </a:cubicBezTo>
                  <a:cubicBezTo>
                    <a:pt x="1092754" y="149064"/>
                    <a:pt x="1092754" y="156452"/>
                    <a:pt x="1082286" y="167226"/>
                  </a:cubicBezTo>
                  <a:cubicBezTo>
                    <a:pt x="1075512" y="174306"/>
                    <a:pt x="1068738" y="181079"/>
                    <a:pt x="1060424" y="189082"/>
                  </a:cubicBezTo>
                  <a:cubicBezTo>
                    <a:pt x="1074588" y="191237"/>
                    <a:pt x="1085673" y="193084"/>
                    <a:pt x="1097065" y="194623"/>
                  </a:cubicBezTo>
                  <a:cubicBezTo>
                    <a:pt x="1119234" y="198009"/>
                    <a:pt x="1141403" y="200472"/>
                    <a:pt x="1162957" y="204782"/>
                  </a:cubicBezTo>
                  <a:cubicBezTo>
                    <a:pt x="1169115" y="206013"/>
                    <a:pt x="1176812" y="211554"/>
                    <a:pt x="1178660" y="216787"/>
                  </a:cubicBezTo>
                  <a:cubicBezTo>
                    <a:pt x="1180507" y="221405"/>
                    <a:pt x="1175581" y="229101"/>
                    <a:pt x="1172502" y="234950"/>
                  </a:cubicBezTo>
                  <a:cubicBezTo>
                    <a:pt x="1170962" y="238336"/>
                    <a:pt x="1167267" y="240491"/>
                    <a:pt x="1164496" y="243261"/>
                  </a:cubicBezTo>
                  <a:cubicBezTo>
                    <a:pt x="1128779" y="278662"/>
                    <a:pt x="1093370" y="314371"/>
                    <a:pt x="1057653" y="349772"/>
                  </a:cubicBezTo>
                  <a:cubicBezTo>
                    <a:pt x="1059501" y="353773"/>
                    <a:pt x="1061040" y="357467"/>
                    <a:pt x="1062888" y="360853"/>
                  </a:cubicBezTo>
                  <a:cubicBezTo>
                    <a:pt x="1125392" y="485218"/>
                    <a:pt x="1143867" y="615740"/>
                    <a:pt x="1107842" y="749955"/>
                  </a:cubicBezTo>
                  <a:cubicBezTo>
                    <a:pt x="1048108" y="974366"/>
                    <a:pt x="902161" y="1113199"/>
                    <a:pt x="676159" y="1167378"/>
                  </a:cubicBezTo>
                  <a:cubicBezTo>
                    <a:pt x="653066" y="1172919"/>
                    <a:pt x="629358" y="1175073"/>
                    <a:pt x="605957" y="1178767"/>
                  </a:cubicBezTo>
                  <a:cubicBezTo>
                    <a:pt x="576706" y="1178767"/>
                    <a:pt x="547455" y="1178767"/>
                    <a:pt x="518204" y="1178767"/>
                  </a:cubicBezTo>
                  <a:cubicBezTo>
                    <a:pt x="491108" y="1174150"/>
                    <a:pt x="463705" y="1170764"/>
                    <a:pt x="436609" y="1164915"/>
                  </a:cubicBezTo>
                  <a:cubicBezTo>
                    <a:pt x="221076" y="1119048"/>
                    <a:pt x="46802" y="937426"/>
                    <a:pt x="8313" y="719172"/>
                  </a:cubicBezTo>
                  <a:cubicBezTo>
                    <a:pt x="5542" y="699778"/>
                    <a:pt x="3079" y="680077"/>
                    <a:pt x="0" y="660376"/>
                  </a:cubicBezTo>
                  <a:close/>
                  <a:moveTo>
                    <a:pt x="824877" y="283279"/>
                  </a:moveTo>
                  <a:cubicBezTo>
                    <a:pt x="824569" y="279278"/>
                    <a:pt x="824569" y="276815"/>
                    <a:pt x="824261" y="274352"/>
                  </a:cubicBezTo>
                  <a:cubicBezTo>
                    <a:pt x="818411" y="235257"/>
                    <a:pt x="812253" y="196162"/>
                    <a:pt x="807019" y="157068"/>
                  </a:cubicBezTo>
                  <a:cubicBezTo>
                    <a:pt x="806095" y="148756"/>
                    <a:pt x="803632" y="144446"/>
                    <a:pt x="795934" y="140752"/>
                  </a:cubicBezTo>
                  <a:cubicBezTo>
                    <a:pt x="686628" y="88421"/>
                    <a:pt x="572703" y="73645"/>
                    <a:pt x="453852" y="97964"/>
                  </a:cubicBezTo>
                  <a:cubicBezTo>
                    <a:pt x="161958" y="157376"/>
                    <a:pt x="-24940" y="453511"/>
                    <a:pt x="47417" y="742567"/>
                  </a:cubicBezTo>
                  <a:cubicBezTo>
                    <a:pt x="113001" y="1004534"/>
                    <a:pt x="359941" y="1175381"/>
                    <a:pt x="626894" y="1142443"/>
                  </a:cubicBezTo>
                  <a:cubicBezTo>
                    <a:pt x="765144" y="1125204"/>
                    <a:pt x="880300" y="1063330"/>
                    <a:pt x="969285" y="956204"/>
                  </a:cubicBezTo>
                  <a:cubicBezTo>
                    <a:pt x="1068738" y="836456"/>
                    <a:pt x="1107226" y="697931"/>
                    <a:pt x="1087828" y="543707"/>
                  </a:cubicBezTo>
                  <a:cubicBezTo>
                    <a:pt x="1080746" y="487065"/>
                    <a:pt x="1063504" y="432887"/>
                    <a:pt x="1037639" y="381786"/>
                  </a:cubicBezTo>
                  <a:cubicBezTo>
                    <a:pt x="1035792" y="378092"/>
                    <a:pt x="1031481" y="373783"/>
                    <a:pt x="1027786" y="373167"/>
                  </a:cubicBezTo>
                  <a:cubicBezTo>
                    <a:pt x="1002538" y="368857"/>
                    <a:pt x="976982" y="365471"/>
                    <a:pt x="951426" y="361777"/>
                  </a:cubicBezTo>
                  <a:cubicBezTo>
                    <a:pt x="933568" y="359314"/>
                    <a:pt x="915709" y="356544"/>
                    <a:pt x="896311" y="353773"/>
                  </a:cubicBezTo>
                  <a:cubicBezTo>
                    <a:pt x="1047185" y="546169"/>
                    <a:pt x="999459" y="812445"/>
                    <a:pt x="827648" y="948816"/>
                  </a:cubicBezTo>
                  <a:cubicBezTo>
                    <a:pt x="661380" y="1080876"/>
                    <a:pt x="424293" y="1071641"/>
                    <a:pt x="270648" y="926652"/>
                  </a:cubicBezTo>
                  <a:cubicBezTo>
                    <a:pt x="115464" y="780123"/>
                    <a:pt x="92064" y="544938"/>
                    <a:pt x="216149" y="370704"/>
                  </a:cubicBezTo>
                  <a:cubicBezTo>
                    <a:pt x="277114" y="285126"/>
                    <a:pt x="359325" y="229101"/>
                    <a:pt x="461549" y="204782"/>
                  </a:cubicBezTo>
                  <a:cubicBezTo>
                    <a:pt x="594256" y="173691"/>
                    <a:pt x="714955" y="201704"/>
                    <a:pt x="824877" y="283279"/>
                  </a:cubicBezTo>
                  <a:close/>
                  <a:moveTo>
                    <a:pt x="799937" y="306367"/>
                  </a:moveTo>
                  <a:cubicBezTo>
                    <a:pt x="661996" y="194316"/>
                    <a:pt x="432298" y="190006"/>
                    <a:pt x="281733" y="342383"/>
                  </a:cubicBezTo>
                  <a:cubicBezTo>
                    <a:pt x="132091" y="494145"/>
                    <a:pt x="132091" y="737642"/>
                    <a:pt x="281733" y="891866"/>
                  </a:cubicBezTo>
                  <a:cubicBezTo>
                    <a:pt x="427372" y="1041781"/>
                    <a:pt x="673080" y="1048246"/>
                    <a:pt x="825801" y="907874"/>
                  </a:cubicBezTo>
                  <a:cubicBezTo>
                    <a:pt x="985911" y="760114"/>
                    <a:pt x="990222" y="525237"/>
                    <a:pt x="872910" y="379016"/>
                  </a:cubicBezTo>
                  <a:cubicBezTo>
                    <a:pt x="848278" y="403950"/>
                    <a:pt x="823338" y="428885"/>
                    <a:pt x="798397" y="453819"/>
                  </a:cubicBezTo>
                  <a:cubicBezTo>
                    <a:pt x="896003" y="595731"/>
                    <a:pt x="841196" y="769964"/>
                    <a:pt x="729119" y="849078"/>
                  </a:cubicBezTo>
                  <a:cubicBezTo>
                    <a:pt x="614270" y="930038"/>
                    <a:pt x="457855" y="917109"/>
                    <a:pt x="359017" y="817063"/>
                  </a:cubicBezTo>
                  <a:cubicBezTo>
                    <a:pt x="260795" y="717325"/>
                    <a:pt x="249711" y="560638"/>
                    <a:pt x="331921" y="447663"/>
                  </a:cubicBezTo>
                  <a:cubicBezTo>
                    <a:pt x="414132" y="334380"/>
                    <a:pt x="586867" y="286050"/>
                    <a:pt x="725424" y="381171"/>
                  </a:cubicBezTo>
                  <a:cubicBezTo>
                    <a:pt x="750364" y="356236"/>
                    <a:pt x="774997" y="331302"/>
                    <a:pt x="799937" y="306367"/>
                  </a:cubicBezTo>
                  <a:close/>
                  <a:moveTo>
                    <a:pt x="702947" y="406413"/>
                  </a:moveTo>
                  <a:cubicBezTo>
                    <a:pt x="599799" y="333456"/>
                    <a:pt x="448310" y="355620"/>
                    <a:pt x="367638" y="454435"/>
                  </a:cubicBezTo>
                  <a:cubicBezTo>
                    <a:pt x="281117" y="560022"/>
                    <a:pt x="290970" y="710860"/>
                    <a:pt x="390423" y="803210"/>
                  </a:cubicBezTo>
                  <a:cubicBezTo>
                    <a:pt x="487721" y="893406"/>
                    <a:pt x="639826" y="892790"/>
                    <a:pt x="736508" y="800748"/>
                  </a:cubicBezTo>
                  <a:cubicBezTo>
                    <a:pt x="835038" y="707166"/>
                    <a:pt x="835654" y="564639"/>
                    <a:pt x="772225" y="476907"/>
                  </a:cubicBezTo>
                  <a:cubicBezTo>
                    <a:pt x="747593" y="501533"/>
                    <a:pt x="723269" y="525852"/>
                    <a:pt x="699252" y="550479"/>
                  </a:cubicBezTo>
                  <a:cubicBezTo>
                    <a:pt x="697405" y="552326"/>
                    <a:pt x="697713" y="558175"/>
                    <a:pt x="698944" y="561561"/>
                  </a:cubicBezTo>
                  <a:cubicBezTo>
                    <a:pt x="708489" y="586496"/>
                    <a:pt x="712184" y="611738"/>
                    <a:pt x="708181" y="638212"/>
                  </a:cubicBezTo>
                  <a:cubicBezTo>
                    <a:pt x="698636" y="703164"/>
                    <a:pt x="649371" y="753341"/>
                    <a:pt x="584711" y="763808"/>
                  </a:cubicBezTo>
                  <a:cubicBezTo>
                    <a:pt x="520359" y="774274"/>
                    <a:pt x="456623" y="740412"/>
                    <a:pt x="427988" y="681000"/>
                  </a:cubicBezTo>
                  <a:cubicBezTo>
                    <a:pt x="399968" y="622512"/>
                    <a:pt x="413208" y="551710"/>
                    <a:pt x="462165" y="508306"/>
                  </a:cubicBezTo>
                  <a:cubicBezTo>
                    <a:pt x="507427" y="468287"/>
                    <a:pt x="559463" y="459360"/>
                    <a:pt x="616733" y="479985"/>
                  </a:cubicBezTo>
                  <a:cubicBezTo>
                    <a:pt x="620428" y="481216"/>
                    <a:pt x="626586" y="482140"/>
                    <a:pt x="628742" y="479985"/>
                  </a:cubicBezTo>
                  <a:cubicBezTo>
                    <a:pt x="653682" y="455974"/>
                    <a:pt x="678007" y="431347"/>
                    <a:pt x="702947" y="406413"/>
                  </a:cubicBezTo>
                  <a:close/>
                  <a:moveTo>
                    <a:pt x="600415" y="509845"/>
                  </a:moveTo>
                  <a:cubicBezTo>
                    <a:pt x="559771" y="489220"/>
                    <a:pt x="499422" y="507690"/>
                    <a:pt x="469555" y="548940"/>
                  </a:cubicBezTo>
                  <a:cubicBezTo>
                    <a:pt x="435993" y="595115"/>
                    <a:pt x="441228" y="658221"/>
                    <a:pt x="481563" y="698547"/>
                  </a:cubicBezTo>
                  <a:cubicBezTo>
                    <a:pt x="521591" y="738258"/>
                    <a:pt x="584403" y="743183"/>
                    <a:pt x="630281" y="709937"/>
                  </a:cubicBezTo>
                  <a:cubicBezTo>
                    <a:pt x="671541" y="680077"/>
                    <a:pt x="690323" y="619742"/>
                    <a:pt x="669693" y="579415"/>
                  </a:cubicBezTo>
                  <a:cubicBezTo>
                    <a:pt x="653682" y="595423"/>
                    <a:pt x="637979" y="611122"/>
                    <a:pt x="622276" y="626822"/>
                  </a:cubicBezTo>
                  <a:cubicBezTo>
                    <a:pt x="608728" y="640366"/>
                    <a:pt x="592409" y="645600"/>
                    <a:pt x="573935" y="640982"/>
                  </a:cubicBezTo>
                  <a:cubicBezTo>
                    <a:pt x="536986" y="631747"/>
                    <a:pt x="524362" y="586803"/>
                    <a:pt x="551150" y="558791"/>
                  </a:cubicBezTo>
                  <a:cubicBezTo>
                    <a:pt x="566853" y="541860"/>
                    <a:pt x="583480" y="526160"/>
                    <a:pt x="600415" y="509845"/>
                  </a:cubicBezTo>
                  <a:close/>
                  <a:moveTo>
                    <a:pt x="1026555" y="129363"/>
                  </a:moveTo>
                  <a:cubicBezTo>
                    <a:pt x="1024092" y="131517"/>
                    <a:pt x="1021628" y="133672"/>
                    <a:pt x="1019165" y="136135"/>
                  </a:cubicBezTo>
                  <a:cubicBezTo>
                    <a:pt x="872295" y="282972"/>
                    <a:pt x="725424" y="429808"/>
                    <a:pt x="578553" y="576645"/>
                  </a:cubicBezTo>
                  <a:cubicBezTo>
                    <a:pt x="576398" y="578800"/>
                    <a:pt x="573935" y="580955"/>
                    <a:pt x="572395" y="583417"/>
                  </a:cubicBezTo>
                  <a:cubicBezTo>
                    <a:pt x="567777" y="590805"/>
                    <a:pt x="567777" y="598193"/>
                    <a:pt x="573935" y="604658"/>
                  </a:cubicBezTo>
                  <a:cubicBezTo>
                    <a:pt x="580401" y="611430"/>
                    <a:pt x="588098" y="612046"/>
                    <a:pt x="595796" y="607120"/>
                  </a:cubicBezTo>
                  <a:cubicBezTo>
                    <a:pt x="598875" y="604966"/>
                    <a:pt x="601646" y="602195"/>
                    <a:pt x="604417" y="599425"/>
                  </a:cubicBezTo>
                  <a:cubicBezTo>
                    <a:pt x="750364" y="453511"/>
                    <a:pt x="896619" y="307290"/>
                    <a:pt x="1042566" y="161377"/>
                  </a:cubicBezTo>
                  <a:cubicBezTo>
                    <a:pt x="1045337" y="158607"/>
                    <a:pt x="1047800" y="155836"/>
                    <a:pt x="1050571" y="152758"/>
                  </a:cubicBezTo>
                  <a:cubicBezTo>
                    <a:pt x="1042258" y="144754"/>
                    <a:pt x="1034560" y="137366"/>
                    <a:pt x="1026555" y="129363"/>
                  </a:cubicBezTo>
                  <a:close/>
                  <a:moveTo>
                    <a:pt x="924946" y="324221"/>
                  </a:moveTo>
                  <a:cubicBezTo>
                    <a:pt x="927409" y="325145"/>
                    <a:pt x="928641" y="326068"/>
                    <a:pt x="929873" y="326068"/>
                  </a:cubicBezTo>
                  <a:cubicBezTo>
                    <a:pt x="956968" y="330070"/>
                    <a:pt x="983756" y="333456"/>
                    <a:pt x="1010544" y="338382"/>
                  </a:cubicBezTo>
                  <a:cubicBezTo>
                    <a:pt x="1019781" y="339921"/>
                    <a:pt x="1025323" y="337458"/>
                    <a:pt x="1031481" y="331302"/>
                  </a:cubicBezTo>
                  <a:cubicBezTo>
                    <a:pt x="1061040" y="301134"/>
                    <a:pt x="1091215" y="271582"/>
                    <a:pt x="1121082" y="241414"/>
                  </a:cubicBezTo>
                  <a:cubicBezTo>
                    <a:pt x="1123545" y="238951"/>
                    <a:pt x="1126008" y="235873"/>
                    <a:pt x="1129395" y="232179"/>
                  </a:cubicBezTo>
                  <a:cubicBezTo>
                    <a:pt x="1097989" y="227254"/>
                    <a:pt x="1068122" y="222636"/>
                    <a:pt x="1037947" y="218327"/>
                  </a:cubicBezTo>
                  <a:cubicBezTo>
                    <a:pt x="1034868" y="218019"/>
                    <a:pt x="1030558" y="218634"/>
                    <a:pt x="1028710" y="220789"/>
                  </a:cubicBezTo>
                  <a:cubicBezTo>
                    <a:pt x="994225" y="254959"/>
                    <a:pt x="960047" y="289128"/>
                    <a:pt x="924946" y="324221"/>
                  </a:cubicBezTo>
                  <a:close/>
                  <a:moveTo>
                    <a:pt x="947115" y="49942"/>
                  </a:moveTo>
                  <a:cubicBezTo>
                    <a:pt x="942805" y="53943"/>
                    <a:pt x="940034" y="56406"/>
                    <a:pt x="937262" y="59177"/>
                  </a:cubicBezTo>
                  <a:cubicBezTo>
                    <a:pt x="912322" y="84111"/>
                    <a:pt x="888306" y="110277"/>
                    <a:pt x="861826" y="133672"/>
                  </a:cubicBezTo>
                  <a:cubicBezTo>
                    <a:pt x="844275" y="149372"/>
                    <a:pt x="837193" y="164764"/>
                    <a:pt x="843351" y="188159"/>
                  </a:cubicBezTo>
                  <a:cubicBezTo>
                    <a:pt x="848894" y="209399"/>
                    <a:pt x="850433" y="231563"/>
                    <a:pt x="853820" y="253420"/>
                  </a:cubicBezTo>
                  <a:cubicBezTo>
                    <a:pt x="855668" y="252804"/>
                    <a:pt x="856591" y="252804"/>
                    <a:pt x="857207" y="252188"/>
                  </a:cubicBezTo>
                  <a:cubicBezTo>
                    <a:pt x="890769" y="218942"/>
                    <a:pt x="924023" y="185388"/>
                    <a:pt x="957276" y="151834"/>
                  </a:cubicBezTo>
                  <a:cubicBezTo>
                    <a:pt x="959432" y="149680"/>
                    <a:pt x="961279" y="145062"/>
                    <a:pt x="960663" y="141984"/>
                  </a:cubicBezTo>
                  <a:cubicBezTo>
                    <a:pt x="956660" y="111816"/>
                    <a:pt x="951734" y="81956"/>
                    <a:pt x="947115" y="49942"/>
                  </a:cubicBezTo>
                  <a:close/>
                </a:path>
              </a:pathLst>
            </a:custGeom>
            <a:grpFill/>
            <a:ln w="3074" cap="flat">
              <a:noFill/>
              <a:prstDash val="solid"/>
              <a:miter/>
            </a:ln>
          </p:spPr>
          <p:txBody>
            <a:bodyPr rtlCol="0" anchor="ctr"/>
            <a:lstStyle/>
            <a:p>
              <a:endParaRPr lang="en-US" dirty="0"/>
            </a:p>
          </p:txBody>
        </p:sp>
      </p:grpSp>
      <p:pic>
        <p:nvPicPr>
          <p:cNvPr id="25" name="Picture 24">
            <a:extLst>
              <a:ext uri="{FF2B5EF4-FFF2-40B4-BE49-F238E27FC236}">
                <a16:creationId xmlns:a16="http://schemas.microsoft.com/office/drawing/2014/main" id="{FAB39C84-BC10-EE19-2C43-F25E0A57AC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826" y="5419146"/>
            <a:ext cx="6801219" cy="4534146"/>
          </a:xfrm>
          <a:prstGeom prst="rect">
            <a:avLst/>
          </a:prstGeom>
        </p:spPr>
      </p:pic>
      <p:grpSp>
        <p:nvGrpSpPr>
          <p:cNvPr id="30" name="Group 29">
            <a:extLst>
              <a:ext uri="{FF2B5EF4-FFF2-40B4-BE49-F238E27FC236}">
                <a16:creationId xmlns:a16="http://schemas.microsoft.com/office/drawing/2014/main" id="{5CB34A4A-5E14-16EB-F13D-0B4001723A71}"/>
              </a:ext>
            </a:extLst>
          </p:cNvPr>
          <p:cNvGrpSpPr/>
          <p:nvPr/>
        </p:nvGrpSpPr>
        <p:grpSpPr>
          <a:xfrm>
            <a:off x="3122298" y="7684787"/>
            <a:ext cx="3524644" cy="3612528"/>
            <a:chOff x="3177766" y="6791136"/>
            <a:chExt cx="1361636" cy="1395587"/>
          </a:xfrm>
          <a:solidFill>
            <a:schemeClr val="bg1">
              <a:alpha val="29000"/>
            </a:schemeClr>
          </a:solidFill>
        </p:grpSpPr>
        <p:sp>
          <p:nvSpPr>
            <p:cNvPr id="31" name="Freeform 30">
              <a:extLst>
                <a:ext uri="{FF2B5EF4-FFF2-40B4-BE49-F238E27FC236}">
                  <a16:creationId xmlns:a16="http://schemas.microsoft.com/office/drawing/2014/main" id="{7E4CE614-542A-06D2-CFED-EA496F31E98B}"/>
                </a:ext>
              </a:extLst>
            </p:cNvPr>
            <p:cNvSpPr/>
            <p:nvPr userDrawn="1"/>
          </p:nvSpPr>
          <p:spPr>
            <a:xfrm>
              <a:off x="3177766" y="6950168"/>
              <a:ext cx="262281" cy="1196190"/>
            </a:xfrm>
            <a:custGeom>
              <a:avLst/>
              <a:gdLst>
                <a:gd name="connsiteX0" fmla="*/ 238715 w 262281"/>
                <a:gd name="connsiteY0" fmla="*/ 292709 h 1196190"/>
                <a:gd name="connsiteX1" fmla="*/ 238715 w 262281"/>
                <a:gd name="connsiteY1" fmla="*/ 145402 h 1196190"/>
                <a:gd name="connsiteX2" fmla="*/ 109101 w 262281"/>
                <a:gd name="connsiteY2" fmla="*/ 59 h 1196190"/>
                <a:gd name="connsiteX3" fmla="*/ 71788 w 262281"/>
                <a:gd name="connsiteY3" fmla="*/ 98264 h 1196190"/>
                <a:gd name="connsiteX4" fmla="*/ 81608 w 262281"/>
                <a:gd name="connsiteY4" fmla="*/ 367344 h 1196190"/>
                <a:gd name="connsiteX5" fmla="*/ 18764 w 262281"/>
                <a:gd name="connsiteY5" fmla="*/ 628568 h 1196190"/>
                <a:gd name="connsiteX6" fmla="*/ 48222 w 262281"/>
                <a:gd name="connsiteY6" fmla="*/ 999781 h 1196190"/>
                <a:gd name="connsiteX7" fmla="*/ 262281 w 262281"/>
                <a:gd name="connsiteY7" fmla="*/ 1196190 h 1196190"/>
                <a:gd name="connsiteX8" fmla="*/ 199438 w 262281"/>
                <a:gd name="connsiteY8" fmla="*/ 679634 h 1196190"/>
                <a:gd name="connsiteX9" fmla="*/ 238715 w 262281"/>
                <a:gd name="connsiteY9" fmla="*/ 292709 h 119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281" h="1196190">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grpFill/>
            <a:ln w="19616"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1F37607A-FF77-BBB4-D5F0-B6757064C93F}"/>
                </a:ext>
              </a:extLst>
            </p:cNvPr>
            <p:cNvSpPr/>
            <p:nvPr userDrawn="1"/>
          </p:nvSpPr>
          <p:spPr>
            <a:xfrm>
              <a:off x="3471181" y="7651529"/>
              <a:ext cx="1017410" cy="535194"/>
            </a:xfrm>
            <a:custGeom>
              <a:avLst/>
              <a:gdLst>
                <a:gd name="connsiteX0" fmla="*/ 986139 w 1017410"/>
                <a:gd name="connsiteY0" fmla="*/ 1843 h 535194"/>
                <a:gd name="connsiteX1" fmla="*/ 811356 w 1017410"/>
                <a:gd name="connsiteY1" fmla="*/ 47017 h 535194"/>
                <a:gd name="connsiteX2" fmla="*/ 249696 w 1017410"/>
                <a:gd name="connsiteY2" fmla="*/ 225749 h 535194"/>
                <a:gd name="connsiteX3" fmla="*/ 279154 w 1017410"/>
                <a:gd name="connsiteY3" fmla="*/ 184503 h 535194"/>
                <a:gd name="connsiteX4" fmla="*/ 235949 w 1017410"/>
                <a:gd name="connsiteY4" fmla="*/ 39160 h 535194"/>
                <a:gd name="connsiteX5" fmla="*/ 98480 w 1017410"/>
                <a:gd name="connsiteY5" fmla="*/ 102011 h 535194"/>
                <a:gd name="connsiteX6" fmla="*/ 104372 w 1017410"/>
                <a:gd name="connsiteY6" fmla="*/ 215929 h 535194"/>
                <a:gd name="connsiteX7" fmla="*/ 19926 w 1017410"/>
                <a:gd name="connsiteY7" fmla="*/ 48981 h 535194"/>
                <a:gd name="connsiteX8" fmla="*/ 10107 w 1017410"/>
                <a:gd name="connsiteY8" fmla="*/ 512506 h 535194"/>
                <a:gd name="connsiteX9" fmla="*/ 416623 w 1017410"/>
                <a:gd name="connsiteY9" fmla="*/ 471260 h 535194"/>
                <a:gd name="connsiteX10" fmla="*/ 660140 w 1017410"/>
                <a:gd name="connsiteY10" fmla="*/ 320025 h 535194"/>
                <a:gd name="connsiteX11" fmla="*/ 954717 w 1017410"/>
                <a:gd name="connsiteY11" fmla="*/ 103975 h 535194"/>
                <a:gd name="connsiteX12" fmla="*/ 990067 w 1017410"/>
                <a:gd name="connsiteY12" fmla="*/ 74514 h 535194"/>
                <a:gd name="connsiteX13" fmla="*/ 1011669 w 1017410"/>
                <a:gd name="connsiteY13" fmla="*/ 13627 h 535194"/>
                <a:gd name="connsiteX14" fmla="*/ 986139 w 1017410"/>
                <a:gd name="connsiteY14" fmla="*/ 1843 h 53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7410" h="535194">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grpFill/>
            <a:ln w="19616"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E34550EF-9E60-1E86-AACE-18163603FDAB}"/>
                </a:ext>
              </a:extLst>
            </p:cNvPr>
            <p:cNvSpPr/>
            <p:nvPr userDrawn="1"/>
          </p:nvSpPr>
          <p:spPr>
            <a:xfrm>
              <a:off x="3438083" y="6791136"/>
              <a:ext cx="1101319" cy="889408"/>
            </a:xfrm>
            <a:custGeom>
              <a:avLst/>
              <a:gdLst>
                <a:gd name="connsiteX0" fmla="*/ 1089935 w 1101319"/>
                <a:gd name="connsiteY0" fmla="*/ 491023 h 889408"/>
                <a:gd name="connsiteX1" fmla="*/ 1007454 w 1101319"/>
                <a:gd name="connsiteY1" fmla="*/ 469418 h 889408"/>
                <a:gd name="connsiteX2" fmla="*/ 930864 w 1101319"/>
                <a:gd name="connsiteY2" fmla="*/ 516556 h 889408"/>
                <a:gd name="connsiteX3" fmla="*/ 714840 w 1101319"/>
                <a:gd name="connsiteY3" fmla="*/ 695288 h 889408"/>
                <a:gd name="connsiteX4" fmla="*/ 636287 w 1101319"/>
                <a:gd name="connsiteY4" fmla="*/ 750282 h 889408"/>
                <a:gd name="connsiteX5" fmla="*/ 604865 w 1101319"/>
                <a:gd name="connsiteY5" fmla="*/ 669755 h 889408"/>
                <a:gd name="connsiteX6" fmla="*/ 738407 w 1101319"/>
                <a:gd name="connsiteY6" fmla="*/ 524412 h 889408"/>
                <a:gd name="connsiteX7" fmla="*/ 989779 w 1101319"/>
                <a:gd name="connsiteY7" fmla="*/ 235691 h 889408"/>
                <a:gd name="connsiteX8" fmla="*/ 1021200 w 1101319"/>
                <a:gd name="connsiteY8" fmla="*/ 133558 h 889408"/>
                <a:gd name="connsiteX9" fmla="*/ 991743 w 1101319"/>
                <a:gd name="connsiteY9" fmla="*/ 86420 h 889408"/>
                <a:gd name="connsiteX10" fmla="*/ 883731 w 1101319"/>
                <a:gd name="connsiteY10" fmla="*/ 111953 h 889408"/>
                <a:gd name="connsiteX11" fmla="*/ 488998 w 1101319"/>
                <a:gd name="connsiteY11" fmla="*/ 547981 h 889408"/>
                <a:gd name="connsiteX12" fmla="*/ 426155 w 1101319"/>
                <a:gd name="connsiteY12" fmla="*/ 563694 h 889408"/>
                <a:gd name="connsiteX13" fmla="*/ 430083 w 1101319"/>
                <a:gd name="connsiteY13" fmla="*/ 518520 h 889408"/>
                <a:gd name="connsiteX14" fmla="*/ 667708 w 1101319"/>
                <a:gd name="connsiteY14" fmla="*/ 135522 h 889408"/>
                <a:gd name="connsiteX15" fmla="*/ 663780 w 1101319"/>
                <a:gd name="connsiteY15" fmla="*/ 15713 h 889408"/>
                <a:gd name="connsiteX16" fmla="*/ 532203 w 1101319"/>
                <a:gd name="connsiteY16" fmla="*/ 39282 h 889408"/>
                <a:gd name="connsiteX17" fmla="*/ 306360 w 1101319"/>
                <a:gd name="connsiteY17" fmla="*/ 386926 h 889408"/>
                <a:gd name="connsiteX18" fmla="*/ 109976 w 1101319"/>
                <a:gd name="connsiteY18" fmla="*/ 589227 h 889408"/>
                <a:gd name="connsiteX19" fmla="*/ 0 w 1101319"/>
                <a:gd name="connsiteY19" fmla="*/ 563694 h 889408"/>
                <a:gd name="connsiteX20" fmla="*/ 153180 w 1101319"/>
                <a:gd name="connsiteY20" fmla="*/ 781708 h 889408"/>
                <a:gd name="connsiteX21" fmla="*/ 147289 w 1101319"/>
                <a:gd name="connsiteY21" fmla="*/ 648150 h 889408"/>
                <a:gd name="connsiteX22" fmla="*/ 331890 w 1101319"/>
                <a:gd name="connsiteY22" fmla="*/ 546017 h 889408"/>
                <a:gd name="connsiteX23" fmla="*/ 406516 w 1101319"/>
                <a:gd name="connsiteY23" fmla="*/ 742426 h 889408"/>
                <a:gd name="connsiteX24" fmla="*/ 271011 w 1101319"/>
                <a:gd name="connsiteY24" fmla="*/ 850451 h 889408"/>
                <a:gd name="connsiteX25" fmla="*/ 606829 w 1101319"/>
                <a:gd name="connsiteY25" fmla="*/ 879912 h 889408"/>
                <a:gd name="connsiteX26" fmla="*/ 838563 w 1101319"/>
                <a:gd name="connsiteY26" fmla="*/ 785636 h 889408"/>
                <a:gd name="connsiteX27" fmla="*/ 1066369 w 1101319"/>
                <a:gd name="connsiteY27" fmla="*/ 601012 h 889408"/>
                <a:gd name="connsiteX28" fmla="*/ 1089935 w 1101319"/>
                <a:gd name="connsiteY28" fmla="*/ 491023 h 88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01319" h="889408">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grpFill/>
            <a:ln w="19616"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983315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E9F54DF6-3569-7080-4902-CFE64316F5ED}"/>
              </a:ext>
            </a:extLst>
          </p:cNvPr>
          <p:cNvSpPr/>
          <p:nvPr/>
        </p:nvSpPr>
        <p:spPr>
          <a:xfrm>
            <a:off x="1" y="1"/>
            <a:ext cx="3644152" cy="10691812"/>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915F9E"/>
          </a:solidFill>
          <a:ln w="28891" cap="flat">
            <a:noFill/>
            <a:prstDash val="solid"/>
            <a:miter/>
          </a:ln>
        </p:spPr>
        <p:txBody>
          <a:bodyPr rtlCol="0" anchor="ctr"/>
          <a:lstStyle/>
          <a:p>
            <a:endParaRPr lang="en-US" dirty="0"/>
          </a:p>
        </p:txBody>
      </p:sp>
      <p:grpSp>
        <p:nvGrpSpPr>
          <p:cNvPr id="15" name="Group 14">
            <a:extLst>
              <a:ext uri="{FF2B5EF4-FFF2-40B4-BE49-F238E27FC236}">
                <a16:creationId xmlns:a16="http://schemas.microsoft.com/office/drawing/2014/main" id="{B2F663B9-3889-4481-C04A-D1384ACEDBB8}"/>
              </a:ext>
            </a:extLst>
          </p:cNvPr>
          <p:cNvGrpSpPr/>
          <p:nvPr/>
        </p:nvGrpSpPr>
        <p:grpSpPr>
          <a:xfrm>
            <a:off x="-347302" y="6764416"/>
            <a:ext cx="3991455" cy="4090978"/>
            <a:chOff x="3177766" y="6791136"/>
            <a:chExt cx="1361636" cy="1395587"/>
          </a:xfrm>
          <a:solidFill>
            <a:schemeClr val="bg1">
              <a:alpha val="30000"/>
            </a:schemeClr>
          </a:solidFill>
        </p:grpSpPr>
        <p:sp>
          <p:nvSpPr>
            <p:cNvPr id="16" name="Freeform 15">
              <a:extLst>
                <a:ext uri="{FF2B5EF4-FFF2-40B4-BE49-F238E27FC236}">
                  <a16:creationId xmlns:a16="http://schemas.microsoft.com/office/drawing/2014/main" id="{053D0E20-8CA9-C47F-B347-E8D0684B544F}"/>
                </a:ext>
              </a:extLst>
            </p:cNvPr>
            <p:cNvSpPr/>
            <p:nvPr userDrawn="1"/>
          </p:nvSpPr>
          <p:spPr>
            <a:xfrm>
              <a:off x="3177766" y="6950168"/>
              <a:ext cx="262281" cy="1196190"/>
            </a:xfrm>
            <a:custGeom>
              <a:avLst/>
              <a:gdLst>
                <a:gd name="connsiteX0" fmla="*/ 238715 w 262281"/>
                <a:gd name="connsiteY0" fmla="*/ 292709 h 1196190"/>
                <a:gd name="connsiteX1" fmla="*/ 238715 w 262281"/>
                <a:gd name="connsiteY1" fmla="*/ 145402 h 1196190"/>
                <a:gd name="connsiteX2" fmla="*/ 109101 w 262281"/>
                <a:gd name="connsiteY2" fmla="*/ 59 h 1196190"/>
                <a:gd name="connsiteX3" fmla="*/ 71788 w 262281"/>
                <a:gd name="connsiteY3" fmla="*/ 98264 h 1196190"/>
                <a:gd name="connsiteX4" fmla="*/ 81608 w 262281"/>
                <a:gd name="connsiteY4" fmla="*/ 367344 h 1196190"/>
                <a:gd name="connsiteX5" fmla="*/ 18764 w 262281"/>
                <a:gd name="connsiteY5" fmla="*/ 628568 h 1196190"/>
                <a:gd name="connsiteX6" fmla="*/ 48222 w 262281"/>
                <a:gd name="connsiteY6" fmla="*/ 999781 h 1196190"/>
                <a:gd name="connsiteX7" fmla="*/ 262281 w 262281"/>
                <a:gd name="connsiteY7" fmla="*/ 1196190 h 1196190"/>
                <a:gd name="connsiteX8" fmla="*/ 199438 w 262281"/>
                <a:gd name="connsiteY8" fmla="*/ 679634 h 1196190"/>
                <a:gd name="connsiteX9" fmla="*/ 238715 w 262281"/>
                <a:gd name="connsiteY9" fmla="*/ 292709 h 119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281" h="1196190">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grpFill/>
            <a:ln w="19616"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4AA15297-DEFD-351F-8C27-3C8DF95594B6}"/>
                </a:ext>
              </a:extLst>
            </p:cNvPr>
            <p:cNvSpPr/>
            <p:nvPr userDrawn="1"/>
          </p:nvSpPr>
          <p:spPr>
            <a:xfrm>
              <a:off x="3471181" y="7651529"/>
              <a:ext cx="1017410" cy="535194"/>
            </a:xfrm>
            <a:custGeom>
              <a:avLst/>
              <a:gdLst>
                <a:gd name="connsiteX0" fmla="*/ 986139 w 1017410"/>
                <a:gd name="connsiteY0" fmla="*/ 1843 h 535194"/>
                <a:gd name="connsiteX1" fmla="*/ 811356 w 1017410"/>
                <a:gd name="connsiteY1" fmla="*/ 47017 h 535194"/>
                <a:gd name="connsiteX2" fmla="*/ 249696 w 1017410"/>
                <a:gd name="connsiteY2" fmla="*/ 225749 h 535194"/>
                <a:gd name="connsiteX3" fmla="*/ 279154 w 1017410"/>
                <a:gd name="connsiteY3" fmla="*/ 184503 h 535194"/>
                <a:gd name="connsiteX4" fmla="*/ 235949 w 1017410"/>
                <a:gd name="connsiteY4" fmla="*/ 39160 h 535194"/>
                <a:gd name="connsiteX5" fmla="*/ 98480 w 1017410"/>
                <a:gd name="connsiteY5" fmla="*/ 102011 h 535194"/>
                <a:gd name="connsiteX6" fmla="*/ 104372 w 1017410"/>
                <a:gd name="connsiteY6" fmla="*/ 215929 h 535194"/>
                <a:gd name="connsiteX7" fmla="*/ 19926 w 1017410"/>
                <a:gd name="connsiteY7" fmla="*/ 48981 h 535194"/>
                <a:gd name="connsiteX8" fmla="*/ 10107 w 1017410"/>
                <a:gd name="connsiteY8" fmla="*/ 512506 h 535194"/>
                <a:gd name="connsiteX9" fmla="*/ 416623 w 1017410"/>
                <a:gd name="connsiteY9" fmla="*/ 471260 h 535194"/>
                <a:gd name="connsiteX10" fmla="*/ 660140 w 1017410"/>
                <a:gd name="connsiteY10" fmla="*/ 320025 h 535194"/>
                <a:gd name="connsiteX11" fmla="*/ 954717 w 1017410"/>
                <a:gd name="connsiteY11" fmla="*/ 103975 h 535194"/>
                <a:gd name="connsiteX12" fmla="*/ 990067 w 1017410"/>
                <a:gd name="connsiteY12" fmla="*/ 74514 h 535194"/>
                <a:gd name="connsiteX13" fmla="*/ 1011669 w 1017410"/>
                <a:gd name="connsiteY13" fmla="*/ 13627 h 535194"/>
                <a:gd name="connsiteX14" fmla="*/ 986139 w 1017410"/>
                <a:gd name="connsiteY14" fmla="*/ 1843 h 53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7410" h="535194">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grpFill/>
            <a:ln w="19616"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A7695E45-F9AC-1408-268E-2DABD2DD3448}"/>
                </a:ext>
              </a:extLst>
            </p:cNvPr>
            <p:cNvSpPr/>
            <p:nvPr userDrawn="1"/>
          </p:nvSpPr>
          <p:spPr>
            <a:xfrm>
              <a:off x="3438083" y="6791136"/>
              <a:ext cx="1101319" cy="889408"/>
            </a:xfrm>
            <a:custGeom>
              <a:avLst/>
              <a:gdLst>
                <a:gd name="connsiteX0" fmla="*/ 1089935 w 1101319"/>
                <a:gd name="connsiteY0" fmla="*/ 491023 h 889408"/>
                <a:gd name="connsiteX1" fmla="*/ 1007454 w 1101319"/>
                <a:gd name="connsiteY1" fmla="*/ 469418 h 889408"/>
                <a:gd name="connsiteX2" fmla="*/ 930864 w 1101319"/>
                <a:gd name="connsiteY2" fmla="*/ 516556 h 889408"/>
                <a:gd name="connsiteX3" fmla="*/ 714840 w 1101319"/>
                <a:gd name="connsiteY3" fmla="*/ 695288 h 889408"/>
                <a:gd name="connsiteX4" fmla="*/ 636287 w 1101319"/>
                <a:gd name="connsiteY4" fmla="*/ 750282 h 889408"/>
                <a:gd name="connsiteX5" fmla="*/ 604865 w 1101319"/>
                <a:gd name="connsiteY5" fmla="*/ 669755 h 889408"/>
                <a:gd name="connsiteX6" fmla="*/ 738407 w 1101319"/>
                <a:gd name="connsiteY6" fmla="*/ 524412 h 889408"/>
                <a:gd name="connsiteX7" fmla="*/ 989779 w 1101319"/>
                <a:gd name="connsiteY7" fmla="*/ 235691 h 889408"/>
                <a:gd name="connsiteX8" fmla="*/ 1021200 w 1101319"/>
                <a:gd name="connsiteY8" fmla="*/ 133558 h 889408"/>
                <a:gd name="connsiteX9" fmla="*/ 991743 w 1101319"/>
                <a:gd name="connsiteY9" fmla="*/ 86420 h 889408"/>
                <a:gd name="connsiteX10" fmla="*/ 883731 w 1101319"/>
                <a:gd name="connsiteY10" fmla="*/ 111953 h 889408"/>
                <a:gd name="connsiteX11" fmla="*/ 488998 w 1101319"/>
                <a:gd name="connsiteY11" fmla="*/ 547981 h 889408"/>
                <a:gd name="connsiteX12" fmla="*/ 426155 w 1101319"/>
                <a:gd name="connsiteY12" fmla="*/ 563694 h 889408"/>
                <a:gd name="connsiteX13" fmla="*/ 430083 w 1101319"/>
                <a:gd name="connsiteY13" fmla="*/ 518520 h 889408"/>
                <a:gd name="connsiteX14" fmla="*/ 667708 w 1101319"/>
                <a:gd name="connsiteY14" fmla="*/ 135522 h 889408"/>
                <a:gd name="connsiteX15" fmla="*/ 663780 w 1101319"/>
                <a:gd name="connsiteY15" fmla="*/ 15713 h 889408"/>
                <a:gd name="connsiteX16" fmla="*/ 532203 w 1101319"/>
                <a:gd name="connsiteY16" fmla="*/ 39282 h 889408"/>
                <a:gd name="connsiteX17" fmla="*/ 306360 w 1101319"/>
                <a:gd name="connsiteY17" fmla="*/ 386926 h 889408"/>
                <a:gd name="connsiteX18" fmla="*/ 109976 w 1101319"/>
                <a:gd name="connsiteY18" fmla="*/ 589227 h 889408"/>
                <a:gd name="connsiteX19" fmla="*/ 0 w 1101319"/>
                <a:gd name="connsiteY19" fmla="*/ 563694 h 889408"/>
                <a:gd name="connsiteX20" fmla="*/ 153180 w 1101319"/>
                <a:gd name="connsiteY20" fmla="*/ 781708 h 889408"/>
                <a:gd name="connsiteX21" fmla="*/ 147289 w 1101319"/>
                <a:gd name="connsiteY21" fmla="*/ 648150 h 889408"/>
                <a:gd name="connsiteX22" fmla="*/ 331890 w 1101319"/>
                <a:gd name="connsiteY22" fmla="*/ 546017 h 889408"/>
                <a:gd name="connsiteX23" fmla="*/ 406516 w 1101319"/>
                <a:gd name="connsiteY23" fmla="*/ 742426 h 889408"/>
                <a:gd name="connsiteX24" fmla="*/ 271011 w 1101319"/>
                <a:gd name="connsiteY24" fmla="*/ 850451 h 889408"/>
                <a:gd name="connsiteX25" fmla="*/ 606829 w 1101319"/>
                <a:gd name="connsiteY25" fmla="*/ 879912 h 889408"/>
                <a:gd name="connsiteX26" fmla="*/ 838563 w 1101319"/>
                <a:gd name="connsiteY26" fmla="*/ 785636 h 889408"/>
                <a:gd name="connsiteX27" fmla="*/ 1066369 w 1101319"/>
                <a:gd name="connsiteY27" fmla="*/ 601012 h 889408"/>
                <a:gd name="connsiteX28" fmla="*/ 1089935 w 1101319"/>
                <a:gd name="connsiteY28" fmla="*/ 491023 h 88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01319" h="889408">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grpFill/>
            <a:ln w="19616" cap="flat">
              <a:noFill/>
              <a:prstDash val="solid"/>
              <a:miter/>
            </a:ln>
          </p:spPr>
          <p:txBody>
            <a:bodyPr rtlCol="0" anchor="ctr"/>
            <a:lstStyle/>
            <a:p>
              <a:endParaRPr lang="en-US" dirty="0"/>
            </a:p>
          </p:txBody>
        </p:sp>
      </p:grpSp>
      <p:pic>
        <p:nvPicPr>
          <p:cNvPr id="4" name="Picture Placeholder 12">
            <a:extLst>
              <a:ext uri="{FF2B5EF4-FFF2-40B4-BE49-F238E27FC236}">
                <a16:creationId xmlns:a16="http://schemas.microsoft.com/office/drawing/2014/main" id="{BDA1A460-B70E-5D3D-C641-51BA9062C7AE}"/>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a:xfrm>
            <a:off x="1331259" y="2635624"/>
            <a:ext cx="6228416" cy="5282025"/>
          </a:xfrm>
          <a:prstGeom prst="rect">
            <a:avLst/>
          </a:prstGeom>
        </p:spPr>
      </p:pic>
      <p:sp>
        <p:nvSpPr>
          <p:cNvPr id="5" name="Text Placeholder 16">
            <a:extLst>
              <a:ext uri="{FF2B5EF4-FFF2-40B4-BE49-F238E27FC236}">
                <a16:creationId xmlns:a16="http://schemas.microsoft.com/office/drawing/2014/main" id="{911BDA34-7DE6-41E8-BDA8-2AEFD30A8D97}"/>
              </a:ext>
            </a:extLst>
          </p:cNvPr>
          <p:cNvSpPr txBox="1">
            <a:spLocks/>
          </p:cNvSpPr>
          <p:nvPr/>
        </p:nvSpPr>
        <p:spPr>
          <a:xfrm>
            <a:off x="2660830" y="589900"/>
            <a:ext cx="4568533" cy="2513490"/>
          </a:xfrm>
          <a:prstGeom prst="rect">
            <a:avLst/>
          </a:prstGeom>
          <a:effectLst>
            <a:glow rad="127000">
              <a:srgbClr val="414141"/>
            </a:glow>
          </a:effectLst>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0000" b="1" kern="1200">
                <a:solidFill>
                  <a:schemeClr val="bg1"/>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E97924"/>
                </a:solidFill>
              </a:rPr>
              <a:t>02</a:t>
            </a:r>
          </a:p>
        </p:txBody>
      </p:sp>
      <p:sp>
        <p:nvSpPr>
          <p:cNvPr id="6" name="TextBox 5">
            <a:extLst>
              <a:ext uri="{FF2B5EF4-FFF2-40B4-BE49-F238E27FC236}">
                <a16:creationId xmlns:a16="http://schemas.microsoft.com/office/drawing/2014/main" id="{73422A83-F448-06BD-6DB0-ABA3EEE71C4D}"/>
              </a:ext>
            </a:extLst>
          </p:cNvPr>
          <p:cNvSpPr txBox="1"/>
          <p:nvPr/>
        </p:nvSpPr>
        <p:spPr>
          <a:xfrm>
            <a:off x="512805" y="6246892"/>
            <a:ext cx="3318152" cy="707886"/>
          </a:xfrm>
          <a:prstGeom prst="rect">
            <a:avLst/>
          </a:prstGeom>
          <a:solidFill>
            <a:schemeClr val="bg1"/>
          </a:solidFill>
        </p:spPr>
        <p:txBody>
          <a:bodyPr wrap="none" rtlCol="0">
            <a:spAutoFit/>
          </a:bodyPr>
          <a:lstStyle/>
          <a:p>
            <a:r>
              <a:rPr lang="en-US" sz="4000" b="1" kern="1000" spc="100" dirty="0">
                <a:solidFill>
                  <a:srgbClr val="E97924"/>
                </a:solidFill>
                <a:latin typeface="Calibri" panose="020F0502020204030204" pitchFamily="34" charset="0"/>
                <a:cs typeface="Calibri" panose="020F0502020204030204" pitchFamily="34" charset="0"/>
              </a:rPr>
              <a:t> APPROACH + </a:t>
            </a:r>
          </a:p>
        </p:txBody>
      </p:sp>
      <p:sp>
        <p:nvSpPr>
          <p:cNvPr id="7" name="TextBox 6">
            <a:extLst>
              <a:ext uri="{FF2B5EF4-FFF2-40B4-BE49-F238E27FC236}">
                <a16:creationId xmlns:a16="http://schemas.microsoft.com/office/drawing/2014/main" id="{48AEDADF-4640-C7E5-41CF-936ADCA245F9}"/>
              </a:ext>
            </a:extLst>
          </p:cNvPr>
          <p:cNvSpPr txBox="1"/>
          <p:nvPr/>
        </p:nvSpPr>
        <p:spPr>
          <a:xfrm>
            <a:off x="512805" y="7021155"/>
            <a:ext cx="3189784" cy="707886"/>
          </a:xfrm>
          <a:prstGeom prst="rect">
            <a:avLst/>
          </a:prstGeom>
          <a:solidFill>
            <a:schemeClr val="bg1"/>
          </a:solidFill>
        </p:spPr>
        <p:txBody>
          <a:bodyPr wrap="none" rtlCol="0">
            <a:spAutoFit/>
          </a:bodyPr>
          <a:lstStyle/>
          <a:p>
            <a:r>
              <a:rPr lang="en-US" sz="4000" b="1" kern="1000" spc="100" dirty="0">
                <a:solidFill>
                  <a:srgbClr val="E97924"/>
                </a:solidFill>
                <a:latin typeface="Calibri" panose="020F0502020204030204" pitchFamily="34" charset="0"/>
                <a:cs typeface="Calibri" panose="020F0502020204030204" pitchFamily="34" charset="0"/>
              </a:rPr>
              <a:t> METHOLOGY</a:t>
            </a:r>
          </a:p>
        </p:txBody>
      </p:sp>
    </p:spTree>
    <p:extLst>
      <p:ext uri="{BB962C8B-B14F-4D97-AF65-F5344CB8AC3E}">
        <p14:creationId xmlns:p14="http://schemas.microsoft.com/office/powerpoint/2010/main" val="965001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5E8080-C278-2F8C-C9FC-FB1EA25DF1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0062" y="-10979"/>
            <a:ext cx="3727784" cy="10702792"/>
          </a:xfrm>
          <a:prstGeom prst="rect">
            <a:avLst/>
          </a:prstGeom>
        </p:spPr>
      </p:pic>
      <p:grpSp>
        <p:nvGrpSpPr>
          <p:cNvPr id="112" name="Group 111">
            <a:extLst>
              <a:ext uri="{FF2B5EF4-FFF2-40B4-BE49-F238E27FC236}">
                <a16:creationId xmlns:a16="http://schemas.microsoft.com/office/drawing/2014/main" id="{E336D6B9-C298-D032-08E9-471B7EB5AE50}"/>
              </a:ext>
            </a:extLst>
          </p:cNvPr>
          <p:cNvGrpSpPr/>
          <p:nvPr/>
        </p:nvGrpSpPr>
        <p:grpSpPr>
          <a:xfrm>
            <a:off x="-627083" y="6903831"/>
            <a:ext cx="3524644" cy="3612528"/>
            <a:chOff x="3177766" y="6791136"/>
            <a:chExt cx="1361636" cy="1395587"/>
          </a:xfrm>
          <a:solidFill>
            <a:schemeClr val="bg1">
              <a:alpha val="29000"/>
            </a:schemeClr>
          </a:solidFill>
        </p:grpSpPr>
        <p:sp>
          <p:nvSpPr>
            <p:cNvPr id="113" name="Freeform 112">
              <a:extLst>
                <a:ext uri="{FF2B5EF4-FFF2-40B4-BE49-F238E27FC236}">
                  <a16:creationId xmlns:a16="http://schemas.microsoft.com/office/drawing/2014/main" id="{CA7C8337-43D5-261F-0C48-9633F6C0AC21}"/>
                </a:ext>
              </a:extLst>
            </p:cNvPr>
            <p:cNvSpPr/>
            <p:nvPr userDrawn="1"/>
          </p:nvSpPr>
          <p:spPr>
            <a:xfrm>
              <a:off x="3177766" y="6950168"/>
              <a:ext cx="262281" cy="1196190"/>
            </a:xfrm>
            <a:custGeom>
              <a:avLst/>
              <a:gdLst>
                <a:gd name="connsiteX0" fmla="*/ 238715 w 262281"/>
                <a:gd name="connsiteY0" fmla="*/ 292709 h 1196190"/>
                <a:gd name="connsiteX1" fmla="*/ 238715 w 262281"/>
                <a:gd name="connsiteY1" fmla="*/ 145402 h 1196190"/>
                <a:gd name="connsiteX2" fmla="*/ 109101 w 262281"/>
                <a:gd name="connsiteY2" fmla="*/ 59 h 1196190"/>
                <a:gd name="connsiteX3" fmla="*/ 71788 w 262281"/>
                <a:gd name="connsiteY3" fmla="*/ 98264 h 1196190"/>
                <a:gd name="connsiteX4" fmla="*/ 81608 w 262281"/>
                <a:gd name="connsiteY4" fmla="*/ 367344 h 1196190"/>
                <a:gd name="connsiteX5" fmla="*/ 18764 w 262281"/>
                <a:gd name="connsiteY5" fmla="*/ 628568 h 1196190"/>
                <a:gd name="connsiteX6" fmla="*/ 48222 w 262281"/>
                <a:gd name="connsiteY6" fmla="*/ 999781 h 1196190"/>
                <a:gd name="connsiteX7" fmla="*/ 262281 w 262281"/>
                <a:gd name="connsiteY7" fmla="*/ 1196190 h 1196190"/>
                <a:gd name="connsiteX8" fmla="*/ 199438 w 262281"/>
                <a:gd name="connsiteY8" fmla="*/ 679634 h 1196190"/>
                <a:gd name="connsiteX9" fmla="*/ 238715 w 262281"/>
                <a:gd name="connsiteY9" fmla="*/ 292709 h 119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281" h="1196190">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grpFill/>
            <a:ln w="19616" cap="flat">
              <a:noFill/>
              <a:prstDash val="solid"/>
              <a:miter/>
            </a:ln>
          </p:spPr>
          <p:txBody>
            <a:bodyPr rtlCol="0" anchor="ctr"/>
            <a:lstStyle/>
            <a:p>
              <a:endParaRPr lang="en-US" dirty="0"/>
            </a:p>
          </p:txBody>
        </p:sp>
        <p:sp>
          <p:nvSpPr>
            <p:cNvPr id="114" name="Freeform 113">
              <a:extLst>
                <a:ext uri="{FF2B5EF4-FFF2-40B4-BE49-F238E27FC236}">
                  <a16:creationId xmlns:a16="http://schemas.microsoft.com/office/drawing/2014/main" id="{1AC944D7-CF43-690C-BC95-F43DB9442ECB}"/>
                </a:ext>
              </a:extLst>
            </p:cNvPr>
            <p:cNvSpPr/>
            <p:nvPr userDrawn="1"/>
          </p:nvSpPr>
          <p:spPr>
            <a:xfrm>
              <a:off x="3471181" y="7651529"/>
              <a:ext cx="1017410" cy="535194"/>
            </a:xfrm>
            <a:custGeom>
              <a:avLst/>
              <a:gdLst>
                <a:gd name="connsiteX0" fmla="*/ 986139 w 1017410"/>
                <a:gd name="connsiteY0" fmla="*/ 1843 h 535194"/>
                <a:gd name="connsiteX1" fmla="*/ 811356 w 1017410"/>
                <a:gd name="connsiteY1" fmla="*/ 47017 h 535194"/>
                <a:gd name="connsiteX2" fmla="*/ 249696 w 1017410"/>
                <a:gd name="connsiteY2" fmla="*/ 225749 h 535194"/>
                <a:gd name="connsiteX3" fmla="*/ 279154 w 1017410"/>
                <a:gd name="connsiteY3" fmla="*/ 184503 h 535194"/>
                <a:gd name="connsiteX4" fmla="*/ 235949 w 1017410"/>
                <a:gd name="connsiteY4" fmla="*/ 39160 h 535194"/>
                <a:gd name="connsiteX5" fmla="*/ 98480 w 1017410"/>
                <a:gd name="connsiteY5" fmla="*/ 102011 h 535194"/>
                <a:gd name="connsiteX6" fmla="*/ 104372 w 1017410"/>
                <a:gd name="connsiteY6" fmla="*/ 215929 h 535194"/>
                <a:gd name="connsiteX7" fmla="*/ 19926 w 1017410"/>
                <a:gd name="connsiteY7" fmla="*/ 48981 h 535194"/>
                <a:gd name="connsiteX8" fmla="*/ 10107 w 1017410"/>
                <a:gd name="connsiteY8" fmla="*/ 512506 h 535194"/>
                <a:gd name="connsiteX9" fmla="*/ 416623 w 1017410"/>
                <a:gd name="connsiteY9" fmla="*/ 471260 h 535194"/>
                <a:gd name="connsiteX10" fmla="*/ 660140 w 1017410"/>
                <a:gd name="connsiteY10" fmla="*/ 320025 h 535194"/>
                <a:gd name="connsiteX11" fmla="*/ 954717 w 1017410"/>
                <a:gd name="connsiteY11" fmla="*/ 103975 h 535194"/>
                <a:gd name="connsiteX12" fmla="*/ 990067 w 1017410"/>
                <a:gd name="connsiteY12" fmla="*/ 74514 h 535194"/>
                <a:gd name="connsiteX13" fmla="*/ 1011669 w 1017410"/>
                <a:gd name="connsiteY13" fmla="*/ 13627 h 535194"/>
                <a:gd name="connsiteX14" fmla="*/ 986139 w 1017410"/>
                <a:gd name="connsiteY14" fmla="*/ 1843 h 53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7410" h="535194">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grpFill/>
            <a:ln w="19616" cap="flat">
              <a:noFill/>
              <a:prstDash val="solid"/>
              <a:miter/>
            </a:ln>
          </p:spPr>
          <p:txBody>
            <a:bodyPr rtlCol="0" anchor="ctr"/>
            <a:lstStyle/>
            <a:p>
              <a:endParaRPr lang="en-US" dirty="0"/>
            </a:p>
          </p:txBody>
        </p:sp>
        <p:sp>
          <p:nvSpPr>
            <p:cNvPr id="115" name="Freeform 114">
              <a:extLst>
                <a:ext uri="{FF2B5EF4-FFF2-40B4-BE49-F238E27FC236}">
                  <a16:creationId xmlns:a16="http://schemas.microsoft.com/office/drawing/2014/main" id="{876E2931-38E0-BC39-C1F1-6285A1C73498}"/>
                </a:ext>
              </a:extLst>
            </p:cNvPr>
            <p:cNvSpPr/>
            <p:nvPr userDrawn="1"/>
          </p:nvSpPr>
          <p:spPr>
            <a:xfrm>
              <a:off x="3438083" y="6791136"/>
              <a:ext cx="1101319" cy="889408"/>
            </a:xfrm>
            <a:custGeom>
              <a:avLst/>
              <a:gdLst>
                <a:gd name="connsiteX0" fmla="*/ 1089935 w 1101319"/>
                <a:gd name="connsiteY0" fmla="*/ 491023 h 889408"/>
                <a:gd name="connsiteX1" fmla="*/ 1007454 w 1101319"/>
                <a:gd name="connsiteY1" fmla="*/ 469418 h 889408"/>
                <a:gd name="connsiteX2" fmla="*/ 930864 w 1101319"/>
                <a:gd name="connsiteY2" fmla="*/ 516556 h 889408"/>
                <a:gd name="connsiteX3" fmla="*/ 714840 w 1101319"/>
                <a:gd name="connsiteY3" fmla="*/ 695288 h 889408"/>
                <a:gd name="connsiteX4" fmla="*/ 636287 w 1101319"/>
                <a:gd name="connsiteY4" fmla="*/ 750282 h 889408"/>
                <a:gd name="connsiteX5" fmla="*/ 604865 w 1101319"/>
                <a:gd name="connsiteY5" fmla="*/ 669755 h 889408"/>
                <a:gd name="connsiteX6" fmla="*/ 738407 w 1101319"/>
                <a:gd name="connsiteY6" fmla="*/ 524412 h 889408"/>
                <a:gd name="connsiteX7" fmla="*/ 989779 w 1101319"/>
                <a:gd name="connsiteY7" fmla="*/ 235691 h 889408"/>
                <a:gd name="connsiteX8" fmla="*/ 1021200 w 1101319"/>
                <a:gd name="connsiteY8" fmla="*/ 133558 h 889408"/>
                <a:gd name="connsiteX9" fmla="*/ 991743 w 1101319"/>
                <a:gd name="connsiteY9" fmla="*/ 86420 h 889408"/>
                <a:gd name="connsiteX10" fmla="*/ 883731 w 1101319"/>
                <a:gd name="connsiteY10" fmla="*/ 111953 h 889408"/>
                <a:gd name="connsiteX11" fmla="*/ 488998 w 1101319"/>
                <a:gd name="connsiteY11" fmla="*/ 547981 h 889408"/>
                <a:gd name="connsiteX12" fmla="*/ 426155 w 1101319"/>
                <a:gd name="connsiteY12" fmla="*/ 563694 h 889408"/>
                <a:gd name="connsiteX13" fmla="*/ 430083 w 1101319"/>
                <a:gd name="connsiteY13" fmla="*/ 518520 h 889408"/>
                <a:gd name="connsiteX14" fmla="*/ 667708 w 1101319"/>
                <a:gd name="connsiteY14" fmla="*/ 135522 h 889408"/>
                <a:gd name="connsiteX15" fmla="*/ 663780 w 1101319"/>
                <a:gd name="connsiteY15" fmla="*/ 15713 h 889408"/>
                <a:gd name="connsiteX16" fmla="*/ 532203 w 1101319"/>
                <a:gd name="connsiteY16" fmla="*/ 39282 h 889408"/>
                <a:gd name="connsiteX17" fmla="*/ 306360 w 1101319"/>
                <a:gd name="connsiteY17" fmla="*/ 386926 h 889408"/>
                <a:gd name="connsiteX18" fmla="*/ 109976 w 1101319"/>
                <a:gd name="connsiteY18" fmla="*/ 589227 h 889408"/>
                <a:gd name="connsiteX19" fmla="*/ 0 w 1101319"/>
                <a:gd name="connsiteY19" fmla="*/ 563694 h 889408"/>
                <a:gd name="connsiteX20" fmla="*/ 153180 w 1101319"/>
                <a:gd name="connsiteY20" fmla="*/ 781708 h 889408"/>
                <a:gd name="connsiteX21" fmla="*/ 147289 w 1101319"/>
                <a:gd name="connsiteY21" fmla="*/ 648150 h 889408"/>
                <a:gd name="connsiteX22" fmla="*/ 331890 w 1101319"/>
                <a:gd name="connsiteY22" fmla="*/ 546017 h 889408"/>
                <a:gd name="connsiteX23" fmla="*/ 406516 w 1101319"/>
                <a:gd name="connsiteY23" fmla="*/ 742426 h 889408"/>
                <a:gd name="connsiteX24" fmla="*/ 271011 w 1101319"/>
                <a:gd name="connsiteY24" fmla="*/ 850451 h 889408"/>
                <a:gd name="connsiteX25" fmla="*/ 606829 w 1101319"/>
                <a:gd name="connsiteY25" fmla="*/ 879912 h 889408"/>
                <a:gd name="connsiteX26" fmla="*/ 838563 w 1101319"/>
                <a:gd name="connsiteY26" fmla="*/ 785636 h 889408"/>
                <a:gd name="connsiteX27" fmla="*/ 1066369 w 1101319"/>
                <a:gd name="connsiteY27" fmla="*/ 601012 h 889408"/>
                <a:gd name="connsiteX28" fmla="*/ 1089935 w 1101319"/>
                <a:gd name="connsiteY28" fmla="*/ 491023 h 88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01319" h="889408">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grpFill/>
            <a:ln w="19616" cap="flat">
              <a:noFill/>
              <a:prstDash val="solid"/>
              <a:miter/>
            </a:ln>
          </p:spPr>
          <p:txBody>
            <a:bodyPr rtlCol="0" anchor="ctr"/>
            <a:lstStyle/>
            <a:p>
              <a:endParaRPr lang="en-US" dirty="0"/>
            </a:p>
          </p:txBody>
        </p:sp>
      </p:grpSp>
      <p:sp>
        <p:nvSpPr>
          <p:cNvPr id="111" name="Slide Number Placeholder 4">
            <a:extLst>
              <a:ext uri="{FF2B5EF4-FFF2-40B4-BE49-F238E27FC236}">
                <a16:creationId xmlns:a16="http://schemas.microsoft.com/office/drawing/2014/main" id="{BA66D245-822D-1658-D451-2A2B1FC130C6}"/>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8</a:t>
            </a:fld>
            <a:endParaRPr lang="en-US" dirty="0"/>
          </a:p>
        </p:txBody>
      </p:sp>
      <p:sp>
        <p:nvSpPr>
          <p:cNvPr id="3" name="Text Placeholder 3">
            <a:extLst>
              <a:ext uri="{FF2B5EF4-FFF2-40B4-BE49-F238E27FC236}">
                <a16:creationId xmlns:a16="http://schemas.microsoft.com/office/drawing/2014/main" id="{D52811F0-2B89-7609-BE6B-33AD5C1F0FBA}"/>
              </a:ext>
            </a:extLst>
          </p:cNvPr>
          <p:cNvSpPr txBox="1">
            <a:spLocks/>
          </p:cNvSpPr>
          <p:nvPr/>
        </p:nvSpPr>
        <p:spPr>
          <a:xfrm>
            <a:off x="3895931" y="6454770"/>
            <a:ext cx="3118662" cy="4004094"/>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pPr>
            <a:r>
              <a:rPr lang="en-US" sz="1400" dirty="0">
                <a:solidFill>
                  <a:srgbClr val="E97924"/>
                </a:solidFill>
              </a:rPr>
              <a:t>The framework encompasses </a:t>
            </a:r>
          </a:p>
          <a:p>
            <a:pPr>
              <a:lnSpc>
                <a:spcPts val="1120"/>
              </a:lnSpc>
            </a:pPr>
            <a:r>
              <a:rPr lang="en-US" sz="1400" dirty="0">
                <a:solidFill>
                  <a:srgbClr val="E97924"/>
                </a:solidFill>
              </a:rPr>
              <a:t>three core competence areas: </a:t>
            </a:r>
          </a:p>
          <a:p>
            <a:pPr>
              <a:lnSpc>
                <a:spcPts val="1120"/>
              </a:lnSpc>
            </a:pPr>
            <a:endParaRPr lang="en-US" sz="1400" dirty="0"/>
          </a:p>
          <a:p>
            <a:pPr marL="228600" indent="-228600" algn="just">
              <a:lnSpc>
                <a:spcPts val="1120"/>
              </a:lnSpc>
              <a:buClr>
                <a:srgbClr val="E97924"/>
              </a:buClr>
              <a:buFont typeface="+mj-lt"/>
              <a:buAutoNum type="arabicPeriod"/>
            </a:pPr>
            <a:r>
              <a:rPr lang="en-US" sz="1400" b="0" dirty="0"/>
              <a:t>Ideas and opportunities</a:t>
            </a:r>
          </a:p>
          <a:p>
            <a:pPr marL="228600" indent="-228600" algn="just">
              <a:lnSpc>
                <a:spcPts val="1120"/>
              </a:lnSpc>
              <a:buClr>
                <a:srgbClr val="E97924"/>
              </a:buClr>
              <a:buFont typeface="+mj-lt"/>
              <a:buAutoNum type="arabicPeriod"/>
            </a:pPr>
            <a:r>
              <a:rPr lang="en-US" sz="1400" b="0" dirty="0"/>
              <a:t>'Resources', and </a:t>
            </a:r>
          </a:p>
          <a:p>
            <a:pPr marL="228600" indent="-228600" algn="just">
              <a:lnSpc>
                <a:spcPts val="1120"/>
              </a:lnSpc>
              <a:buClr>
                <a:srgbClr val="E97924"/>
              </a:buClr>
              <a:buFont typeface="+mj-lt"/>
              <a:buAutoNum type="arabicPeriod"/>
            </a:pPr>
            <a:r>
              <a:rPr lang="en-US" sz="1400" b="0" dirty="0"/>
              <a:t>Into Action’</a:t>
            </a:r>
          </a:p>
          <a:p>
            <a:pPr marL="228600" indent="-228600" algn="just">
              <a:lnSpc>
                <a:spcPts val="1120"/>
              </a:lnSpc>
              <a:buClr>
                <a:srgbClr val="E97924"/>
              </a:buClr>
              <a:buFont typeface="+mj-lt"/>
              <a:buAutoNum type="arabicPeriod"/>
            </a:pPr>
            <a:endParaRPr lang="en-US" sz="1400" b="0" dirty="0"/>
          </a:p>
          <a:p>
            <a:pPr marL="228600" indent="-228600" algn="just">
              <a:lnSpc>
                <a:spcPts val="1120"/>
              </a:lnSpc>
              <a:buClr>
                <a:srgbClr val="E97924"/>
              </a:buClr>
              <a:buFont typeface="+mj-lt"/>
              <a:buAutoNum type="arabicPeriod"/>
            </a:pPr>
            <a:endParaRPr lang="en-US" sz="1400" b="0" dirty="0"/>
          </a:p>
          <a:p>
            <a:pPr algn="just">
              <a:lnSpc>
                <a:spcPts val="1120"/>
              </a:lnSpc>
            </a:pPr>
            <a:endParaRPr lang="en-US" sz="1100" b="0" dirty="0"/>
          </a:p>
          <a:p>
            <a:pPr algn="just">
              <a:lnSpc>
                <a:spcPts val="1120"/>
              </a:lnSpc>
            </a:pPr>
            <a:endParaRPr lang="en-US" sz="1100" b="0" dirty="0"/>
          </a:p>
          <a:p>
            <a:pPr algn="just">
              <a:lnSpc>
                <a:spcPts val="1120"/>
              </a:lnSpc>
            </a:pPr>
            <a:r>
              <a:rPr lang="en-US" sz="1100" b="0" dirty="0"/>
              <a:t>These areas emphasize the ability to turn ideas into action that generates value for others. Within EntreComp, there are 15 interconnected competences, each representing a building block of entrepreneurial proficiency. </a:t>
            </a:r>
          </a:p>
          <a:p>
            <a:pPr algn="just">
              <a:lnSpc>
                <a:spcPts val="1120"/>
              </a:lnSpc>
            </a:pPr>
            <a:endParaRPr lang="en-US" sz="1100" b="0" dirty="0"/>
          </a:p>
          <a:p>
            <a:pPr algn="just">
              <a:lnSpc>
                <a:spcPts val="1120"/>
              </a:lnSpc>
            </a:pPr>
            <a:r>
              <a:rPr lang="en-US" sz="1100" b="0" dirty="0"/>
              <a:t>While tailored adaptations are encouraged, EntreComp provides a common reference guide, fostering a shared understanding of entrepreneurship across diverse initiatives.</a:t>
            </a:r>
          </a:p>
          <a:p>
            <a:pPr algn="just">
              <a:lnSpc>
                <a:spcPts val="1120"/>
              </a:lnSpc>
            </a:pPr>
            <a:endParaRPr lang="en-US" sz="1100" b="0" dirty="0"/>
          </a:p>
          <a:p>
            <a:pPr algn="just">
              <a:lnSpc>
                <a:spcPts val="1120"/>
              </a:lnSpc>
            </a:pPr>
            <a:r>
              <a:rPr lang="en-US" sz="1100" b="0" dirty="0"/>
              <a:t>For more information, please access the EntreComp Framework via this Link: </a:t>
            </a:r>
            <a:r>
              <a:rPr lang="en-US" sz="1100" dirty="0"/>
              <a:t>QR CODE</a:t>
            </a:r>
          </a:p>
          <a:p>
            <a:pPr algn="just">
              <a:lnSpc>
                <a:spcPts val="1120"/>
              </a:lnSpc>
            </a:pPr>
            <a:endParaRPr lang="en-US" sz="1100" dirty="0"/>
          </a:p>
        </p:txBody>
      </p:sp>
      <p:sp>
        <p:nvSpPr>
          <p:cNvPr id="34" name="Text Placeholder 3">
            <a:extLst>
              <a:ext uri="{FF2B5EF4-FFF2-40B4-BE49-F238E27FC236}">
                <a16:creationId xmlns:a16="http://schemas.microsoft.com/office/drawing/2014/main" id="{46D09DDC-9CC2-7026-6979-047D4A536ABB}"/>
              </a:ext>
            </a:extLst>
          </p:cNvPr>
          <p:cNvSpPr txBox="1">
            <a:spLocks/>
          </p:cNvSpPr>
          <p:nvPr/>
        </p:nvSpPr>
        <p:spPr>
          <a:xfrm>
            <a:off x="3877647" y="3100369"/>
            <a:ext cx="3256908" cy="7234464"/>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860"/>
              </a:lnSpc>
            </a:pPr>
            <a:r>
              <a:rPr lang="de-DE" sz="2400" dirty="0">
                <a:solidFill>
                  <a:srgbClr val="E97924"/>
                </a:solidFill>
              </a:rPr>
              <a:t>THE ENTRECOMP FRAMEWORK</a:t>
            </a:r>
          </a:p>
          <a:p>
            <a:pPr>
              <a:lnSpc>
                <a:spcPts val="1860"/>
              </a:lnSpc>
            </a:pPr>
            <a:endParaRPr lang="en-US" i="1" dirty="0"/>
          </a:p>
          <a:p>
            <a:pPr>
              <a:lnSpc>
                <a:spcPts val="1860"/>
              </a:lnSpc>
            </a:pPr>
            <a:endParaRPr lang="en-US" i="1" dirty="0"/>
          </a:p>
          <a:p>
            <a:pPr>
              <a:lnSpc>
                <a:spcPts val="1860"/>
              </a:lnSpc>
            </a:pPr>
            <a:r>
              <a:rPr lang="en-US" i="1" dirty="0"/>
              <a:t>EntreComp</a:t>
            </a:r>
            <a:r>
              <a:rPr lang="en-US" b="0" i="1" dirty="0"/>
              <a:t> is a comprehensive framework designed </a:t>
            </a:r>
            <a:r>
              <a:rPr lang="en-US" i="1" dirty="0"/>
              <a:t>to develop entrepreneurship as a competence in individuals</a:t>
            </a:r>
            <a:r>
              <a:rPr lang="en-US" b="0" i="1" dirty="0"/>
              <a:t>.           It empowers citizens to actively engage in society, manage their lives, and initiate value-creating ventures</a:t>
            </a:r>
            <a:endParaRPr lang="en-US" dirty="0"/>
          </a:p>
        </p:txBody>
      </p:sp>
      <p:sp>
        <p:nvSpPr>
          <p:cNvPr id="2" name="Text Placeholder 8">
            <a:extLst>
              <a:ext uri="{FF2B5EF4-FFF2-40B4-BE49-F238E27FC236}">
                <a16:creationId xmlns:a16="http://schemas.microsoft.com/office/drawing/2014/main" id="{DB714E42-6B36-0A7E-02E7-3C8963139AB1}"/>
              </a:ext>
            </a:extLst>
          </p:cNvPr>
          <p:cNvSpPr txBox="1">
            <a:spLocks/>
          </p:cNvSpPr>
          <p:nvPr/>
        </p:nvSpPr>
        <p:spPr>
          <a:xfrm>
            <a:off x="158233" y="149174"/>
            <a:ext cx="2653227" cy="1180238"/>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7000" b="1" dirty="0">
                <a:solidFill>
                  <a:schemeClr val="bg1"/>
                </a:solidFill>
              </a:rPr>
              <a:t>02</a:t>
            </a:r>
          </a:p>
        </p:txBody>
      </p:sp>
      <p:sp>
        <p:nvSpPr>
          <p:cNvPr id="4" name="Text Placeholder 22">
            <a:extLst>
              <a:ext uri="{FF2B5EF4-FFF2-40B4-BE49-F238E27FC236}">
                <a16:creationId xmlns:a16="http://schemas.microsoft.com/office/drawing/2014/main" id="{925C1ADB-C7FA-8316-F1AE-EEFD702B61CD}"/>
              </a:ext>
            </a:extLst>
          </p:cNvPr>
          <p:cNvSpPr txBox="1">
            <a:spLocks/>
          </p:cNvSpPr>
          <p:nvPr/>
        </p:nvSpPr>
        <p:spPr>
          <a:xfrm>
            <a:off x="2698811" y="739293"/>
            <a:ext cx="2951863" cy="635891"/>
          </a:xfrm>
          <a:prstGeom prst="rect">
            <a:avLst/>
          </a:prstGeom>
          <a:solidFill>
            <a:srgbClr val="E97924"/>
          </a:solidFill>
        </p:spPr>
        <p:txBody>
          <a:bodyPr vert="horz" lIns="91440" tIns="45720" rIns="91440" bIns="45720" rtlCol="0" anchor="ctr">
            <a:noAutofit/>
          </a:bodyPr>
          <a:lstStyle>
            <a:lvl1pPr marL="0" indent="0" algn="l" defTabSz="2072941" rtl="0" eaLnBrk="1" latinLnBrk="0" hangingPunct="1">
              <a:lnSpc>
                <a:spcPts val="2660"/>
              </a:lnSpc>
              <a:spcBef>
                <a:spcPts val="0"/>
              </a:spcBef>
              <a:buFont typeface="Arial" panose="020B0604020202020204" pitchFamily="34" charset="0"/>
              <a:buNone/>
              <a:defRPr sz="2800" b="1" i="0" kern="1200" spc="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47638">
              <a:lnSpc>
                <a:spcPts val="3560"/>
              </a:lnSpc>
            </a:pPr>
            <a:r>
              <a:rPr lang="en-US" sz="3600" dirty="0">
                <a:solidFill>
                  <a:schemeClr val="bg1"/>
                </a:solidFill>
              </a:rPr>
              <a:t>APPROACH +</a:t>
            </a:r>
          </a:p>
        </p:txBody>
      </p:sp>
      <p:sp>
        <p:nvSpPr>
          <p:cNvPr id="9" name="Text Placeholder 22">
            <a:extLst>
              <a:ext uri="{FF2B5EF4-FFF2-40B4-BE49-F238E27FC236}">
                <a16:creationId xmlns:a16="http://schemas.microsoft.com/office/drawing/2014/main" id="{65336222-FBC4-3184-9C53-BB2BC9ED79FE}"/>
              </a:ext>
            </a:extLst>
          </p:cNvPr>
          <p:cNvSpPr txBox="1">
            <a:spLocks/>
          </p:cNvSpPr>
          <p:nvPr/>
        </p:nvSpPr>
        <p:spPr>
          <a:xfrm>
            <a:off x="3295159" y="1477931"/>
            <a:ext cx="2951863" cy="635891"/>
          </a:xfrm>
          <a:prstGeom prst="rect">
            <a:avLst/>
          </a:prstGeom>
          <a:solidFill>
            <a:srgbClr val="E97924"/>
          </a:solidFill>
        </p:spPr>
        <p:txBody>
          <a:bodyPr vert="horz" lIns="91440" tIns="45720" rIns="91440" bIns="45720" rtlCol="0" anchor="ctr">
            <a:noAutofit/>
          </a:bodyPr>
          <a:lstStyle>
            <a:lvl1pPr marL="0" indent="0" algn="l" defTabSz="2072941" rtl="0" eaLnBrk="1" latinLnBrk="0" hangingPunct="1">
              <a:lnSpc>
                <a:spcPts val="2660"/>
              </a:lnSpc>
              <a:spcBef>
                <a:spcPts val="0"/>
              </a:spcBef>
              <a:buFont typeface="Arial" panose="020B0604020202020204" pitchFamily="34" charset="0"/>
              <a:buNone/>
              <a:defRPr sz="2800" b="1" i="0" kern="1200" spc="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47638">
              <a:lnSpc>
                <a:spcPts val="3560"/>
              </a:lnSpc>
            </a:pPr>
            <a:r>
              <a:rPr lang="en-US" sz="3600" dirty="0">
                <a:solidFill>
                  <a:schemeClr val="bg1"/>
                </a:solidFill>
              </a:rPr>
              <a:t>METHOLOGY</a:t>
            </a:r>
          </a:p>
        </p:txBody>
      </p:sp>
    </p:spTree>
    <p:extLst>
      <p:ext uri="{BB962C8B-B14F-4D97-AF65-F5344CB8AC3E}">
        <p14:creationId xmlns:p14="http://schemas.microsoft.com/office/powerpoint/2010/main" val="2568218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Picture 208">
            <a:extLst>
              <a:ext uri="{FF2B5EF4-FFF2-40B4-BE49-F238E27FC236}">
                <a16:creationId xmlns:a16="http://schemas.microsoft.com/office/drawing/2014/main" id="{F1752DA7-F09E-04CA-782C-D2181066EE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436" y="896323"/>
            <a:ext cx="7559674" cy="2905513"/>
          </a:xfrm>
          <a:prstGeom prst="rect">
            <a:avLst/>
          </a:prstGeom>
        </p:spPr>
      </p:pic>
      <p:sp>
        <p:nvSpPr>
          <p:cNvPr id="15" name="Freeform 14">
            <a:extLst>
              <a:ext uri="{FF2B5EF4-FFF2-40B4-BE49-F238E27FC236}">
                <a16:creationId xmlns:a16="http://schemas.microsoft.com/office/drawing/2014/main" id="{E2F9DDBB-292F-35F1-FFF5-E32FAB837D1B}"/>
              </a:ext>
            </a:extLst>
          </p:cNvPr>
          <p:cNvSpPr/>
          <p:nvPr/>
        </p:nvSpPr>
        <p:spPr>
          <a:xfrm>
            <a:off x="-5275" y="903147"/>
            <a:ext cx="7559674" cy="2876532"/>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gradFill flip="none" rotWithShape="1">
            <a:gsLst>
              <a:gs pos="68000">
                <a:srgbClr val="915F9E"/>
              </a:gs>
              <a:gs pos="17000">
                <a:srgbClr val="915F9E">
                  <a:alpha val="64767"/>
                </a:srgbClr>
              </a:gs>
            </a:gsLst>
            <a:lin ang="0" scaled="0"/>
            <a:tileRect/>
          </a:gradFill>
          <a:ln w="28891" cap="flat">
            <a:noFill/>
            <a:prstDash val="solid"/>
            <a:miter/>
          </a:ln>
        </p:spPr>
        <p:txBody>
          <a:bodyPr rtlCol="0" anchor="ctr"/>
          <a:lstStyle/>
          <a:p>
            <a:endParaRPr lang="en-US" dirty="0"/>
          </a:p>
        </p:txBody>
      </p:sp>
      <p:sp>
        <p:nvSpPr>
          <p:cNvPr id="111" name="Slide Number Placeholder 4">
            <a:extLst>
              <a:ext uri="{FF2B5EF4-FFF2-40B4-BE49-F238E27FC236}">
                <a16:creationId xmlns:a16="http://schemas.microsoft.com/office/drawing/2014/main" id="{BA66D245-822D-1658-D451-2A2B1FC130C6}"/>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9</a:t>
            </a:fld>
            <a:endParaRPr lang="en-US" dirty="0"/>
          </a:p>
        </p:txBody>
      </p:sp>
      <p:sp>
        <p:nvSpPr>
          <p:cNvPr id="3" name="Text Placeholder 3">
            <a:extLst>
              <a:ext uri="{FF2B5EF4-FFF2-40B4-BE49-F238E27FC236}">
                <a16:creationId xmlns:a16="http://schemas.microsoft.com/office/drawing/2014/main" id="{D52811F0-2B89-7609-BE6B-33AD5C1F0FBA}"/>
              </a:ext>
            </a:extLst>
          </p:cNvPr>
          <p:cNvSpPr txBox="1">
            <a:spLocks/>
          </p:cNvSpPr>
          <p:nvPr/>
        </p:nvSpPr>
        <p:spPr>
          <a:xfrm>
            <a:off x="3571643" y="1172087"/>
            <a:ext cx="3557637" cy="3012141"/>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pPr>
            <a:r>
              <a:rPr lang="en-US" sz="1100" b="0" dirty="0">
                <a:solidFill>
                  <a:schemeClr val="bg1"/>
                </a:solidFill>
              </a:rPr>
              <a:t>It acknowledges the specific challenges encountered by these entrepreneurs, often stemming from structural barriers, and endeavors to bridge gaps in areas such as socio-economic concerns, knowledge acquisition, and financial requirements. While EntreComp provides valuable guidance, our research has unveiled additional requirements for this target group that warrant attention.</a:t>
            </a:r>
          </a:p>
          <a:p>
            <a:pPr algn="just">
              <a:lnSpc>
                <a:spcPts val="1120"/>
              </a:lnSpc>
            </a:pPr>
            <a:endParaRPr lang="en-US" sz="1100" b="0" dirty="0">
              <a:solidFill>
                <a:schemeClr val="bg1"/>
              </a:solidFill>
            </a:endParaRPr>
          </a:p>
          <a:p>
            <a:pPr algn="just">
              <a:lnSpc>
                <a:spcPts val="1120"/>
              </a:lnSpc>
            </a:pPr>
            <a:r>
              <a:rPr lang="en-US" sz="1100" b="0" dirty="0">
                <a:solidFill>
                  <a:schemeClr val="bg1"/>
                </a:solidFill>
              </a:rPr>
              <a:t>This Framework stands as a vital cornerstone, empowering entrepreneurs to leverage their remarkable potential. It encompasses a spectrum of topics, aiming to cater to a diverse range of needs, thereby contributing to individual competence acquisition. This inclusive approach seeks to recognize and honor the diverse backgrounds and experiences of these entrepreneurs on their entrepreneurial journey. </a:t>
            </a:r>
          </a:p>
          <a:p>
            <a:pPr algn="just">
              <a:lnSpc>
                <a:spcPts val="1120"/>
              </a:lnSpc>
            </a:pPr>
            <a:endParaRPr lang="en-US" sz="1100" dirty="0">
              <a:solidFill>
                <a:schemeClr val="bg1"/>
              </a:solidFill>
            </a:endParaRPr>
          </a:p>
        </p:txBody>
      </p:sp>
      <p:sp>
        <p:nvSpPr>
          <p:cNvPr id="34" name="Text Placeholder 3">
            <a:extLst>
              <a:ext uri="{FF2B5EF4-FFF2-40B4-BE49-F238E27FC236}">
                <a16:creationId xmlns:a16="http://schemas.microsoft.com/office/drawing/2014/main" id="{46D09DDC-9CC2-7026-6979-047D4A536ABB}"/>
              </a:ext>
            </a:extLst>
          </p:cNvPr>
          <p:cNvSpPr txBox="1">
            <a:spLocks/>
          </p:cNvSpPr>
          <p:nvPr/>
        </p:nvSpPr>
        <p:spPr>
          <a:xfrm>
            <a:off x="513786" y="447060"/>
            <a:ext cx="4147067" cy="2553820"/>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860"/>
              </a:lnSpc>
            </a:pPr>
            <a:r>
              <a:rPr lang="de-DE" sz="2400" dirty="0">
                <a:solidFill>
                  <a:srgbClr val="E97924"/>
                </a:solidFill>
              </a:rPr>
              <a:t>INGROW FRAMEWORK</a:t>
            </a:r>
            <a:endParaRPr lang="en-US" dirty="0"/>
          </a:p>
        </p:txBody>
      </p:sp>
      <p:sp>
        <p:nvSpPr>
          <p:cNvPr id="7" name="Text Placeholder 3">
            <a:extLst>
              <a:ext uri="{FF2B5EF4-FFF2-40B4-BE49-F238E27FC236}">
                <a16:creationId xmlns:a16="http://schemas.microsoft.com/office/drawing/2014/main" id="{0640E2A0-5903-35D2-E6CE-4B3F2BFCF415}"/>
              </a:ext>
            </a:extLst>
          </p:cNvPr>
          <p:cNvSpPr txBox="1">
            <a:spLocks/>
          </p:cNvSpPr>
          <p:nvPr/>
        </p:nvSpPr>
        <p:spPr>
          <a:xfrm>
            <a:off x="546099" y="1160966"/>
            <a:ext cx="2807212" cy="2553820"/>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860"/>
              </a:lnSpc>
            </a:pPr>
            <a:r>
              <a:rPr lang="en-US" sz="1600" b="0" i="1" dirty="0">
                <a:solidFill>
                  <a:schemeClr val="bg1"/>
                </a:solidFill>
              </a:rPr>
              <a:t>The </a:t>
            </a:r>
            <a:r>
              <a:rPr lang="en-US" sz="1600" i="1" dirty="0">
                <a:solidFill>
                  <a:schemeClr val="bg1"/>
                </a:solidFill>
              </a:rPr>
              <a:t>Ingrow framework </a:t>
            </a:r>
            <a:r>
              <a:rPr lang="en-US" sz="1600" b="0" i="1" dirty="0">
                <a:solidFill>
                  <a:schemeClr val="bg1"/>
                </a:solidFill>
              </a:rPr>
              <a:t>addresses the </a:t>
            </a:r>
            <a:r>
              <a:rPr lang="en-US" sz="1600" i="1" dirty="0">
                <a:solidFill>
                  <a:schemeClr val="bg1"/>
                </a:solidFill>
              </a:rPr>
              <a:t>unique hurdles that migrant and ethnic minority entrepreneurs face</a:t>
            </a:r>
            <a:r>
              <a:rPr lang="en-US" sz="1600" b="0" i="1" dirty="0">
                <a:solidFill>
                  <a:schemeClr val="bg1"/>
                </a:solidFill>
              </a:rPr>
              <a:t>, offering them tailored </a:t>
            </a:r>
            <a:r>
              <a:rPr lang="en-US" sz="1600" i="1" dirty="0">
                <a:solidFill>
                  <a:schemeClr val="bg1"/>
                </a:solidFill>
              </a:rPr>
              <a:t>support</a:t>
            </a:r>
            <a:r>
              <a:rPr lang="en-US" sz="1600" b="0" i="1" dirty="0">
                <a:solidFill>
                  <a:schemeClr val="bg1"/>
                </a:solidFill>
              </a:rPr>
              <a:t> in embarking on and sustaining successful businesses</a:t>
            </a:r>
            <a:endParaRPr lang="en-US" sz="1600" dirty="0">
              <a:solidFill>
                <a:schemeClr val="bg1"/>
              </a:solidFill>
            </a:endParaRPr>
          </a:p>
        </p:txBody>
      </p:sp>
      <p:grpSp>
        <p:nvGrpSpPr>
          <p:cNvPr id="206" name="Group 205">
            <a:extLst>
              <a:ext uri="{FF2B5EF4-FFF2-40B4-BE49-F238E27FC236}">
                <a16:creationId xmlns:a16="http://schemas.microsoft.com/office/drawing/2014/main" id="{36BBEFCA-F150-66B0-F76A-B6FEA7B84DC2}"/>
              </a:ext>
            </a:extLst>
          </p:cNvPr>
          <p:cNvGrpSpPr/>
          <p:nvPr/>
        </p:nvGrpSpPr>
        <p:grpSpPr>
          <a:xfrm>
            <a:off x="419759" y="3920021"/>
            <a:ext cx="6451748" cy="6296566"/>
            <a:chOff x="339017" y="3979394"/>
            <a:chExt cx="6451748" cy="6296566"/>
          </a:xfrm>
        </p:grpSpPr>
        <p:grpSp>
          <p:nvGrpSpPr>
            <p:cNvPr id="205" name="Group 204">
              <a:extLst>
                <a:ext uri="{FF2B5EF4-FFF2-40B4-BE49-F238E27FC236}">
                  <a16:creationId xmlns:a16="http://schemas.microsoft.com/office/drawing/2014/main" id="{A8C6C305-CCA3-6DA5-13EB-FCD277225A41}"/>
                </a:ext>
              </a:extLst>
            </p:cNvPr>
            <p:cNvGrpSpPr/>
            <p:nvPr/>
          </p:nvGrpSpPr>
          <p:grpSpPr>
            <a:xfrm>
              <a:off x="2358955" y="3979394"/>
              <a:ext cx="2544904" cy="6070250"/>
              <a:chOff x="2358955" y="3979394"/>
              <a:chExt cx="2544904" cy="6070250"/>
            </a:xfrm>
          </p:grpSpPr>
          <p:grpSp>
            <p:nvGrpSpPr>
              <p:cNvPr id="155" name="Group 154">
                <a:extLst>
                  <a:ext uri="{FF2B5EF4-FFF2-40B4-BE49-F238E27FC236}">
                    <a16:creationId xmlns:a16="http://schemas.microsoft.com/office/drawing/2014/main" id="{B426A495-85E2-133C-DF60-447BEE883EBE}"/>
                  </a:ext>
                </a:extLst>
              </p:cNvPr>
              <p:cNvGrpSpPr/>
              <p:nvPr/>
            </p:nvGrpSpPr>
            <p:grpSpPr>
              <a:xfrm rot="5400000">
                <a:off x="728706" y="5874492"/>
                <a:ext cx="6065729" cy="2284576"/>
                <a:chOff x="244593" y="6197632"/>
                <a:chExt cx="6828578" cy="2284576"/>
              </a:xfrm>
            </p:grpSpPr>
            <p:sp>
              <p:nvSpPr>
                <p:cNvPr id="156" name="Graphic 243">
                  <a:extLst>
                    <a:ext uri="{FF2B5EF4-FFF2-40B4-BE49-F238E27FC236}">
                      <a16:creationId xmlns:a16="http://schemas.microsoft.com/office/drawing/2014/main" id="{3C425EC0-3E8C-65B4-99DD-926CB4DF9692}"/>
                    </a:ext>
                  </a:extLst>
                </p:cNvPr>
                <p:cNvSpPr/>
                <p:nvPr/>
              </p:nvSpPr>
              <p:spPr>
                <a:xfrm>
                  <a:off x="244593" y="6197632"/>
                  <a:ext cx="6828578" cy="2284576"/>
                </a:xfrm>
                <a:custGeom>
                  <a:avLst/>
                  <a:gdLst>
                    <a:gd name="connsiteX0" fmla="*/ 0 w 7070488"/>
                    <a:gd name="connsiteY0" fmla="*/ 2144062 h 2340439"/>
                    <a:gd name="connsiteX1" fmla="*/ 838318 w 7070488"/>
                    <a:gd name="connsiteY1" fmla="*/ 1983289 h 2340439"/>
                    <a:gd name="connsiteX2" fmla="*/ 2176622 w 7070488"/>
                    <a:gd name="connsiteY2" fmla="*/ 77861 h 2340439"/>
                    <a:gd name="connsiteX3" fmla="*/ 2898335 w 7070488"/>
                    <a:gd name="connsiteY3" fmla="*/ 1449734 h 2340439"/>
                    <a:gd name="connsiteX4" fmla="*/ 4267557 w 7070488"/>
                    <a:gd name="connsiteY4" fmla="*/ 1855201 h 2340439"/>
                    <a:gd name="connsiteX5" fmla="*/ 5547560 w 7070488"/>
                    <a:gd name="connsiteY5" fmla="*/ 86695 h 2340439"/>
                    <a:gd name="connsiteX6" fmla="*/ 6372627 w 7070488"/>
                    <a:gd name="connsiteY6" fmla="*/ 1691777 h 2340439"/>
                    <a:gd name="connsiteX7" fmla="*/ 7070489 w 7070488"/>
                    <a:gd name="connsiteY7" fmla="*/ 2283635 h 234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70488" h="2340439">
                      <a:moveTo>
                        <a:pt x="0" y="2144062"/>
                      </a:moveTo>
                      <a:cubicBezTo>
                        <a:pt x="0" y="2144062"/>
                        <a:pt x="410767" y="2547762"/>
                        <a:pt x="838318" y="1983289"/>
                      </a:cubicBezTo>
                      <a:cubicBezTo>
                        <a:pt x="1265868" y="1418816"/>
                        <a:pt x="1436359" y="-338206"/>
                        <a:pt x="2176622" y="77861"/>
                      </a:cubicBezTo>
                      <a:cubicBezTo>
                        <a:pt x="2176622" y="77861"/>
                        <a:pt x="2605056" y="296053"/>
                        <a:pt x="2898335" y="1449734"/>
                      </a:cubicBezTo>
                      <a:cubicBezTo>
                        <a:pt x="3191614" y="2603415"/>
                        <a:pt x="4029931" y="2496527"/>
                        <a:pt x="4267557" y="1855201"/>
                      </a:cubicBezTo>
                      <a:cubicBezTo>
                        <a:pt x="4504301" y="1215641"/>
                        <a:pt x="4995454" y="-388558"/>
                        <a:pt x="5547560" y="86695"/>
                      </a:cubicBezTo>
                      <a:cubicBezTo>
                        <a:pt x="6099666" y="561948"/>
                        <a:pt x="6372627" y="1691777"/>
                        <a:pt x="6372627" y="1691777"/>
                      </a:cubicBezTo>
                      <a:cubicBezTo>
                        <a:pt x="6372627" y="1691777"/>
                        <a:pt x="6544884" y="2568080"/>
                        <a:pt x="7070489" y="2283635"/>
                      </a:cubicBezTo>
                    </a:path>
                  </a:pathLst>
                </a:custGeom>
                <a:noFill/>
                <a:ln w="12700" cap="flat">
                  <a:solidFill>
                    <a:srgbClr val="000000"/>
                  </a:solidFill>
                  <a:prstDash val="dash"/>
                  <a:miter/>
                </a:ln>
              </p:spPr>
              <p:txBody>
                <a:bodyPr rtlCol="0" anchor="ctr"/>
                <a:lstStyle/>
                <a:p>
                  <a:endParaRPr lang="en-US" dirty="0"/>
                </a:p>
              </p:txBody>
            </p:sp>
            <p:sp>
              <p:nvSpPr>
                <p:cNvPr id="157" name="Rectangle 156">
                  <a:extLst>
                    <a:ext uri="{FF2B5EF4-FFF2-40B4-BE49-F238E27FC236}">
                      <a16:creationId xmlns:a16="http://schemas.microsoft.com/office/drawing/2014/main" id="{4896165D-179D-A818-C77D-02593799D98F}"/>
                    </a:ext>
                  </a:extLst>
                </p:cNvPr>
                <p:cNvSpPr/>
                <p:nvPr/>
              </p:nvSpPr>
              <p:spPr>
                <a:xfrm>
                  <a:off x="1518421" y="6485271"/>
                  <a:ext cx="601646" cy="6457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a:extLst>
                    <a:ext uri="{FF2B5EF4-FFF2-40B4-BE49-F238E27FC236}">
                      <a16:creationId xmlns:a16="http://schemas.microsoft.com/office/drawing/2014/main" id="{EF8D0675-59CE-96B3-0F67-3828E8F99CF8}"/>
                    </a:ext>
                  </a:extLst>
                </p:cNvPr>
                <p:cNvSpPr/>
                <p:nvPr/>
              </p:nvSpPr>
              <p:spPr>
                <a:xfrm>
                  <a:off x="2902084" y="7421687"/>
                  <a:ext cx="601646" cy="6457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a:extLst>
                    <a:ext uri="{FF2B5EF4-FFF2-40B4-BE49-F238E27FC236}">
                      <a16:creationId xmlns:a16="http://schemas.microsoft.com/office/drawing/2014/main" id="{28FC149F-BDF4-91F0-DEB0-4B950A9C1F78}"/>
                    </a:ext>
                  </a:extLst>
                </p:cNvPr>
                <p:cNvSpPr/>
                <p:nvPr/>
              </p:nvSpPr>
              <p:spPr>
                <a:xfrm>
                  <a:off x="4479893" y="6710812"/>
                  <a:ext cx="601646" cy="6457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a:extLst>
                    <a:ext uri="{FF2B5EF4-FFF2-40B4-BE49-F238E27FC236}">
                      <a16:creationId xmlns:a16="http://schemas.microsoft.com/office/drawing/2014/main" id="{31D9F9BC-8473-12AB-DE25-E3B25619B288}"/>
                    </a:ext>
                  </a:extLst>
                </p:cNvPr>
                <p:cNvSpPr/>
                <p:nvPr/>
              </p:nvSpPr>
              <p:spPr>
                <a:xfrm>
                  <a:off x="6051444" y="7285271"/>
                  <a:ext cx="601646" cy="6457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4" name="Rectangle 203">
                <a:extLst>
                  <a:ext uri="{FF2B5EF4-FFF2-40B4-BE49-F238E27FC236}">
                    <a16:creationId xmlns:a16="http://schemas.microsoft.com/office/drawing/2014/main" id="{6ED7DE7A-CF98-BFDA-8C04-58F5C6372FA5}"/>
                  </a:ext>
                </a:extLst>
              </p:cNvPr>
              <p:cNvSpPr/>
              <p:nvPr/>
            </p:nvSpPr>
            <p:spPr>
              <a:xfrm>
                <a:off x="2358955" y="3979394"/>
                <a:ext cx="784839" cy="4275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1" name="Text Placeholder 17">
              <a:extLst>
                <a:ext uri="{FF2B5EF4-FFF2-40B4-BE49-F238E27FC236}">
                  <a16:creationId xmlns:a16="http://schemas.microsoft.com/office/drawing/2014/main" id="{14108B0B-B43F-815E-74FD-112D0204F3C9}"/>
                </a:ext>
              </a:extLst>
            </p:cNvPr>
            <p:cNvSpPr txBox="1">
              <a:spLocks/>
            </p:cNvSpPr>
            <p:nvPr/>
          </p:nvSpPr>
          <p:spPr>
            <a:xfrm>
              <a:off x="3541411" y="6561614"/>
              <a:ext cx="593831" cy="350990"/>
            </a:xfrm>
            <a:prstGeom prst="rect">
              <a:avLst/>
            </a:prstGeom>
            <a:solidFill>
              <a:schemeClr val="bg1"/>
            </a:solidFill>
          </p:spPr>
          <p:txBody>
            <a:bodyPr numCol="1" spcCol="288000" anchor="b">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262626"/>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720"/>
                </a:lnSpc>
              </a:pPr>
              <a:r>
                <a:rPr lang="en-US" sz="2800" b="1" dirty="0">
                  <a:solidFill>
                    <a:srgbClr val="E97924"/>
                  </a:solidFill>
                </a:rPr>
                <a:t>02</a:t>
              </a:r>
              <a:endParaRPr lang="en-US" sz="1600" dirty="0">
                <a:solidFill>
                  <a:srgbClr val="E97924"/>
                </a:solidFill>
              </a:endParaRPr>
            </a:p>
          </p:txBody>
        </p:sp>
        <p:sp>
          <p:nvSpPr>
            <p:cNvPr id="162" name="Text Placeholder 3">
              <a:extLst>
                <a:ext uri="{FF2B5EF4-FFF2-40B4-BE49-F238E27FC236}">
                  <a16:creationId xmlns:a16="http://schemas.microsoft.com/office/drawing/2014/main" id="{54275847-3829-A01D-8F56-7DB5793DAC10}"/>
                </a:ext>
              </a:extLst>
            </p:cNvPr>
            <p:cNvSpPr txBox="1">
              <a:spLocks/>
            </p:cNvSpPr>
            <p:nvPr/>
          </p:nvSpPr>
          <p:spPr>
            <a:xfrm>
              <a:off x="1435452" y="7875303"/>
              <a:ext cx="1934259" cy="470921"/>
            </a:xfrm>
            <a:prstGeom prst="rect">
              <a:avLst/>
            </a:prstGeom>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lgn="r">
                <a:lnSpc>
                  <a:spcPts val="1480"/>
                </a:lnSpc>
                <a:spcBef>
                  <a:spcPts val="0"/>
                </a:spcBef>
                <a:buNone/>
              </a:pPr>
              <a:r>
                <a:rPr lang="en-GB" sz="1400" b="1" dirty="0">
                  <a:solidFill>
                    <a:srgbClr val="915F9E"/>
                  </a:solidFill>
                  <a:ea typeface="Open Sans" panose="020B0606030504020204" pitchFamily="34" charset="0"/>
                </a:rPr>
                <a:t>Defining knowledge, skills &amp; attitudes</a:t>
              </a:r>
            </a:p>
          </p:txBody>
        </p:sp>
        <p:sp>
          <p:nvSpPr>
            <p:cNvPr id="163" name="Text Placeholder 4">
              <a:extLst>
                <a:ext uri="{FF2B5EF4-FFF2-40B4-BE49-F238E27FC236}">
                  <a16:creationId xmlns:a16="http://schemas.microsoft.com/office/drawing/2014/main" id="{F9685F77-AB4C-3B4B-65D0-5E9E2F7AE3BC}"/>
                </a:ext>
              </a:extLst>
            </p:cNvPr>
            <p:cNvSpPr txBox="1">
              <a:spLocks/>
            </p:cNvSpPr>
            <p:nvPr/>
          </p:nvSpPr>
          <p:spPr>
            <a:xfrm>
              <a:off x="339017" y="8331324"/>
              <a:ext cx="3025445" cy="482456"/>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lnSpc>
                  <a:spcPts val="1120"/>
                </a:lnSpc>
              </a:pPr>
              <a:r>
                <a:rPr lang="en-US" dirty="0"/>
                <a:t>Elaboration of skills and competencies empowering migrant and ethnic entrepreneurs to navigate challenges in initiating and expanding their businesses. Tailoring proficiency levels to accommodate diverse learning journeys.</a:t>
              </a:r>
              <a:endParaRPr lang="en-GB" dirty="0"/>
            </a:p>
          </p:txBody>
        </p:sp>
        <p:sp>
          <p:nvSpPr>
            <p:cNvPr id="164" name="Text Placeholder 17">
              <a:extLst>
                <a:ext uri="{FF2B5EF4-FFF2-40B4-BE49-F238E27FC236}">
                  <a16:creationId xmlns:a16="http://schemas.microsoft.com/office/drawing/2014/main" id="{478BB032-A702-3992-02D0-59A66D5224BC}"/>
                </a:ext>
              </a:extLst>
            </p:cNvPr>
            <p:cNvSpPr txBox="1">
              <a:spLocks/>
            </p:cNvSpPr>
            <p:nvPr/>
          </p:nvSpPr>
          <p:spPr>
            <a:xfrm>
              <a:off x="3223570" y="7966653"/>
              <a:ext cx="593831" cy="350990"/>
            </a:xfrm>
            <a:prstGeom prst="rect">
              <a:avLst/>
            </a:prstGeom>
            <a:noFill/>
          </p:spPr>
          <p:txBody>
            <a:bodyPr numCol="1" spcCol="288000" anchor="b">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262626"/>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lnSpc>
                  <a:spcPts val="1720"/>
                </a:lnSpc>
              </a:pPr>
              <a:r>
                <a:rPr lang="en-US" sz="2800" b="1" dirty="0">
                  <a:solidFill>
                    <a:srgbClr val="E97924"/>
                  </a:solidFill>
                </a:rPr>
                <a:t>03</a:t>
              </a:r>
              <a:endParaRPr lang="en-US" sz="1600" dirty="0">
                <a:solidFill>
                  <a:srgbClr val="E97924"/>
                </a:solidFill>
              </a:endParaRPr>
            </a:p>
          </p:txBody>
        </p:sp>
        <p:grpSp>
          <p:nvGrpSpPr>
            <p:cNvPr id="165" name="Group 164">
              <a:extLst>
                <a:ext uri="{FF2B5EF4-FFF2-40B4-BE49-F238E27FC236}">
                  <a16:creationId xmlns:a16="http://schemas.microsoft.com/office/drawing/2014/main" id="{9C1EE19A-9BEA-D8E4-5E99-E252172DDFC1}"/>
                </a:ext>
              </a:extLst>
            </p:cNvPr>
            <p:cNvGrpSpPr/>
            <p:nvPr/>
          </p:nvGrpSpPr>
          <p:grpSpPr>
            <a:xfrm>
              <a:off x="3846349" y="7742829"/>
              <a:ext cx="506643" cy="506516"/>
              <a:chOff x="6363259" y="2243990"/>
              <a:chExt cx="1179063" cy="1178767"/>
            </a:xfrm>
            <a:solidFill>
              <a:srgbClr val="0C2D45"/>
            </a:solidFill>
          </p:grpSpPr>
          <p:grpSp>
            <p:nvGrpSpPr>
              <p:cNvPr id="166" name="Graphic 2">
                <a:extLst>
                  <a:ext uri="{FF2B5EF4-FFF2-40B4-BE49-F238E27FC236}">
                    <a16:creationId xmlns:a16="http://schemas.microsoft.com/office/drawing/2014/main" id="{E0EEB427-A6BF-778F-FD48-EBEF48FF1257}"/>
                  </a:ext>
                </a:extLst>
              </p:cNvPr>
              <p:cNvGrpSpPr/>
              <p:nvPr/>
            </p:nvGrpSpPr>
            <p:grpSpPr>
              <a:xfrm>
                <a:off x="6938626" y="2303166"/>
                <a:ext cx="560186" cy="560410"/>
                <a:chOff x="6938626" y="2303166"/>
                <a:chExt cx="560186" cy="560410"/>
              </a:xfrm>
              <a:grpFill/>
            </p:grpSpPr>
            <p:sp>
              <p:nvSpPr>
                <p:cNvPr id="168" name="Freeform 167">
                  <a:extLst>
                    <a:ext uri="{FF2B5EF4-FFF2-40B4-BE49-F238E27FC236}">
                      <a16:creationId xmlns:a16="http://schemas.microsoft.com/office/drawing/2014/main" id="{3533625D-EF1A-6F67-2AC8-73111175D29C}"/>
                    </a:ext>
                  </a:extLst>
                </p:cNvPr>
                <p:cNvSpPr/>
                <p:nvPr/>
              </p:nvSpPr>
              <p:spPr>
                <a:xfrm>
                  <a:off x="6938626" y="2382588"/>
                  <a:ext cx="481362" cy="480989"/>
                </a:xfrm>
                <a:custGeom>
                  <a:avLst/>
                  <a:gdLst>
                    <a:gd name="connsiteX0" fmla="*/ 457346 w 481362"/>
                    <a:gd name="connsiteY0" fmla="*/ 0 h 480989"/>
                    <a:gd name="connsiteX1" fmla="*/ 481363 w 481362"/>
                    <a:gd name="connsiteY1" fmla="*/ 23395 h 480989"/>
                    <a:gd name="connsiteX2" fmla="*/ 473357 w 481362"/>
                    <a:gd name="connsiteY2" fmla="*/ 32015 h 480989"/>
                    <a:gd name="connsiteX3" fmla="*/ 35209 w 481362"/>
                    <a:gd name="connsiteY3" fmla="*/ 470062 h 480989"/>
                    <a:gd name="connsiteX4" fmla="*/ 26587 w 481362"/>
                    <a:gd name="connsiteY4" fmla="*/ 477758 h 480989"/>
                    <a:gd name="connsiteX5" fmla="*/ 4726 w 481362"/>
                    <a:gd name="connsiteY5" fmla="*/ 475295 h 480989"/>
                    <a:gd name="connsiteX6" fmla="*/ 3187 w 481362"/>
                    <a:gd name="connsiteY6" fmla="*/ 454055 h 480989"/>
                    <a:gd name="connsiteX7" fmla="*/ 9345 w 481362"/>
                    <a:gd name="connsiteY7" fmla="*/ 447282 h 480989"/>
                    <a:gd name="connsiteX8" fmla="*/ 449957 w 481362"/>
                    <a:gd name="connsiteY8" fmla="*/ 6772 h 480989"/>
                    <a:gd name="connsiteX9" fmla="*/ 457346 w 481362"/>
                    <a:gd name="connsiteY9" fmla="*/ 0 h 48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362" h="480989">
                      <a:moveTo>
                        <a:pt x="457346" y="0"/>
                      </a:moveTo>
                      <a:cubicBezTo>
                        <a:pt x="465352" y="8004"/>
                        <a:pt x="473050" y="15392"/>
                        <a:pt x="481363" y="23395"/>
                      </a:cubicBezTo>
                      <a:cubicBezTo>
                        <a:pt x="478592" y="26474"/>
                        <a:pt x="475821" y="29244"/>
                        <a:pt x="473357" y="32015"/>
                      </a:cubicBezTo>
                      <a:cubicBezTo>
                        <a:pt x="327410" y="177928"/>
                        <a:pt x="181156" y="324149"/>
                        <a:pt x="35209" y="470062"/>
                      </a:cubicBezTo>
                      <a:cubicBezTo>
                        <a:pt x="32438" y="472832"/>
                        <a:pt x="29974" y="475911"/>
                        <a:pt x="26587" y="477758"/>
                      </a:cubicBezTo>
                      <a:cubicBezTo>
                        <a:pt x="18890" y="482683"/>
                        <a:pt x="11192" y="482067"/>
                        <a:pt x="4726" y="475295"/>
                      </a:cubicBezTo>
                      <a:cubicBezTo>
                        <a:pt x="-1124" y="468831"/>
                        <a:pt x="-1432" y="461443"/>
                        <a:pt x="3187" y="454055"/>
                      </a:cubicBezTo>
                      <a:cubicBezTo>
                        <a:pt x="4726" y="451592"/>
                        <a:pt x="7189" y="449437"/>
                        <a:pt x="9345" y="447282"/>
                      </a:cubicBezTo>
                      <a:cubicBezTo>
                        <a:pt x="156215" y="300446"/>
                        <a:pt x="303086" y="153609"/>
                        <a:pt x="449957" y="6772"/>
                      </a:cubicBezTo>
                      <a:cubicBezTo>
                        <a:pt x="452112" y="4310"/>
                        <a:pt x="454883" y="2155"/>
                        <a:pt x="457346" y="0"/>
                      </a:cubicBezTo>
                      <a:close/>
                    </a:path>
                  </a:pathLst>
                </a:custGeom>
                <a:solidFill>
                  <a:srgbClr val="E97924"/>
                </a:solidFill>
                <a:ln w="3074" cap="flat">
                  <a:noFill/>
                  <a:prstDash val="solid"/>
                  <a:miter/>
                </a:ln>
              </p:spPr>
              <p:txBody>
                <a:bodyPr rtlCol="0" anchor="ctr"/>
                <a:lstStyle/>
                <a:p>
                  <a:endParaRPr lang="en-US" dirty="0"/>
                </a:p>
              </p:txBody>
            </p:sp>
            <p:sp>
              <p:nvSpPr>
                <p:cNvPr id="169" name="Freeform 168">
                  <a:extLst>
                    <a:ext uri="{FF2B5EF4-FFF2-40B4-BE49-F238E27FC236}">
                      <a16:creationId xmlns:a16="http://schemas.microsoft.com/office/drawing/2014/main" id="{EE50DACE-9480-F828-EC25-D1925781DB4D}"/>
                    </a:ext>
                  </a:extLst>
                </p:cNvPr>
                <p:cNvSpPr/>
                <p:nvPr/>
              </p:nvSpPr>
              <p:spPr>
                <a:xfrm>
                  <a:off x="7294364" y="2471801"/>
                  <a:ext cx="204448" cy="120677"/>
                </a:xfrm>
                <a:custGeom>
                  <a:avLst/>
                  <a:gdLst>
                    <a:gd name="connsiteX0" fmla="*/ 0 w 204448"/>
                    <a:gd name="connsiteY0" fmla="*/ 105645 h 120677"/>
                    <a:gd name="connsiteX1" fmla="*/ 103764 w 204448"/>
                    <a:gd name="connsiteY1" fmla="*/ 2521 h 120677"/>
                    <a:gd name="connsiteX2" fmla="*/ 113001 w 204448"/>
                    <a:gd name="connsiteY2" fmla="*/ 58 h 120677"/>
                    <a:gd name="connsiteX3" fmla="*/ 204449 w 204448"/>
                    <a:gd name="connsiteY3" fmla="*/ 13911 h 120677"/>
                    <a:gd name="connsiteX4" fmla="*/ 196135 w 204448"/>
                    <a:gd name="connsiteY4" fmla="*/ 23146 h 120677"/>
                    <a:gd name="connsiteX5" fmla="*/ 106535 w 204448"/>
                    <a:gd name="connsiteY5" fmla="*/ 113033 h 120677"/>
                    <a:gd name="connsiteX6" fmla="*/ 85598 w 204448"/>
                    <a:gd name="connsiteY6" fmla="*/ 120113 h 120677"/>
                    <a:gd name="connsiteX7" fmla="*/ 4926 w 204448"/>
                    <a:gd name="connsiteY7" fmla="*/ 107800 h 120677"/>
                    <a:gd name="connsiteX8" fmla="*/ 0 w 204448"/>
                    <a:gd name="connsiteY8" fmla="*/ 105645 h 12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448" h="120677">
                      <a:moveTo>
                        <a:pt x="0" y="105645"/>
                      </a:moveTo>
                      <a:cubicBezTo>
                        <a:pt x="35101" y="70552"/>
                        <a:pt x="69279" y="36383"/>
                        <a:pt x="103764" y="2521"/>
                      </a:cubicBezTo>
                      <a:cubicBezTo>
                        <a:pt x="105919" y="674"/>
                        <a:pt x="110230" y="-250"/>
                        <a:pt x="113001" y="58"/>
                      </a:cubicBezTo>
                      <a:cubicBezTo>
                        <a:pt x="142868" y="4368"/>
                        <a:pt x="172735" y="8985"/>
                        <a:pt x="204449" y="13911"/>
                      </a:cubicBezTo>
                      <a:cubicBezTo>
                        <a:pt x="201062" y="17605"/>
                        <a:pt x="198599" y="20375"/>
                        <a:pt x="196135" y="23146"/>
                      </a:cubicBezTo>
                      <a:cubicBezTo>
                        <a:pt x="166269" y="53006"/>
                        <a:pt x="136094" y="82866"/>
                        <a:pt x="106535" y="113033"/>
                      </a:cubicBezTo>
                      <a:cubicBezTo>
                        <a:pt x="100377" y="119190"/>
                        <a:pt x="94835" y="121960"/>
                        <a:pt x="85598" y="120113"/>
                      </a:cubicBezTo>
                      <a:cubicBezTo>
                        <a:pt x="58810" y="115188"/>
                        <a:pt x="31714" y="111802"/>
                        <a:pt x="4926" y="107800"/>
                      </a:cubicBezTo>
                      <a:cubicBezTo>
                        <a:pt x="3695" y="107492"/>
                        <a:pt x="2463" y="106569"/>
                        <a:pt x="0" y="105645"/>
                      </a:cubicBezTo>
                      <a:close/>
                    </a:path>
                  </a:pathLst>
                </a:custGeom>
                <a:solidFill>
                  <a:srgbClr val="E97924"/>
                </a:solidFill>
                <a:ln w="3074" cap="flat">
                  <a:noFill/>
                  <a:prstDash val="solid"/>
                  <a:miter/>
                </a:ln>
              </p:spPr>
              <p:txBody>
                <a:bodyPr rtlCol="0" anchor="ctr"/>
                <a:lstStyle/>
                <a:p>
                  <a:endParaRPr lang="en-US" dirty="0"/>
                </a:p>
              </p:txBody>
            </p:sp>
            <p:sp>
              <p:nvSpPr>
                <p:cNvPr id="170" name="Freeform 169">
                  <a:extLst>
                    <a:ext uri="{FF2B5EF4-FFF2-40B4-BE49-F238E27FC236}">
                      <a16:creationId xmlns:a16="http://schemas.microsoft.com/office/drawing/2014/main" id="{89A73400-7D52-DE8C-B48D-A235BA8A5793}"/>
                    </a:ext>
                  </a:extLst>
                </p:cNvPr>
                <p:cNvSpPr/>
                <p:nvPr/>
              </p:nvSpPr>
              <p:spPr>
                <a:xfrm>
                  <a:off x="7210892" y="2303166"/>
                  <a:ext cx="119535" cy="203477"/>
                </a:xfrm>
                <a:custGeom>
                  <a:avLst/>
                  <a:gdLst>
                    <a:gd name="connsiteX0" fmla="*/ 105640 w 119535"/>
                    <a:gd name="connsiteY0" fmla="*/ 0 h 203477"/>
                    <a:gd name="connsiteX1" fmla="*/ 119496 w 119535"/>
                    <a:gd name="connsiteY1" fmla="*/ 92042 h 203477"/>
                    <a:gd name="connsiteX2" fmla="*/ 116109 w 119535"/>
                    <a:gd name="connsiteY2" fmla="*/ 101893 h 203477"/>
                    <a:gd name="connsiteX3" fmla="*/ 16040 w 119535"/>
                    <a:gd name="connsiteY3" fmla="*/ 202247 h 203477"/>
                    <a:gd name="connsiteX4" fmla="*/ 12653 w 119535"/>
                    <a:gd name="connsiteY4" fmla="*/ 203478 h 203477"/>
                    <a:gd name="connsiteX5" fmla="*/ 2184 w 119535"/>
                    <a:gd name="connsiteY5" fmla="*/ 138217 h 203477"/>
                    <a:gd name="connsiteX6" fmla="*/ 20659 w 119535"/>
                    <a:gd name="connsiteY6" fmla="*/ 83731 h 203477"/>
                    <a:gd name="connsiteX7" fmla="*/ 96095 w 119535"/>
                    <a:gd name="connsiteY7" fmla="*/ 9235 h 203477"/>
                    <a:gd name="connsiteX8" fmla="*/ 105640 w 119535"/>
                    <a:gd name="connsiteY8" fmla="*/ 0 h 20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35" h="203477">
                      <a:moveTo>
                        <a:pt x="105640" y="0"/>
                      </a:moveTo>
                      <a:cubicBezTo>
                        <a:pt x="110567" y="32015"/>
                        <a:pt x="115185" y="61875"/>
                        <a:pt x="119496" y="92042"/>
                      </a:cubicBezTo>
                      <a:cubicBezTo>
                        <a:pt x="119804" y="95121"/>
                        <a:pt x="118264" y="99738"/>
                        <a:pt x="116109" y="101893"/>
                      </a:cubicBezTo>
                      <a:cubicBezTo>
                        <a:pt x="82855" y="135447"/>
                        <a:pt x="49294" y="168693"/>
                        <a:pt x="16040" y="202247"/>
                      </a:cubicBezTo>
                      <a:cubicBezTo>
                        <a:pt x="15424" y="202862"/>
                        <a:pt x="14808" y="202862"/>
                        <a:pt x="12653" y="203478"/>
                      </a:cubicBezTo>
                      <a:cubicBezTo>
                        <a:pt x="9266" y="181622"/>
                        <a:pt x="7727" y="159150"/>
                        <a:pt x="2184" y="138217"/>
                      </a:cubicBezTo>
                      <a:cubicBezTo>
                        <a:pt x="-3974" y="114822"/>
                        <a:pt x="3108" y="99430"/>
                        <a:pt x="20659" y="83731"/>
                      </a:cubicBezTo>
                      <a:cubicBezTo>
                        <a:pt x="47139" y="60335"/>
                        <a:pt x="70847" y="34170"/>
                        <a:pt x="96095" y="9235"/>
                      </a:cubicBezTo>
                      <a:cubicBezTo>
                        <a:pt x="98559" y="6464"/>
                        <a:pt x="101330" y="4002"/>
                        <a:pt x="105640" y="0"/>
                      </a:cubicBezTo>
                      <a:close/>
                    </a:path>
                  </a:pathLst>
                </a:custGeom>
                <a:solidFill>
                  <a:srgbClr val="E97924"/>
                </a:solidFill>
                <a:ln w="3074" cap="flat">
                  <a:noFill/>
                  <a:prstDash val="solid"/>
                  <a:miter/>
                </a:ln>
              </p:spPr>
              <p:txBody>
                <a:bodyPr rtlCol="0" anchor="ctr"/>
                <a:lstStyle/>
                <a:p>
                  <a:endParaRPr lang="en-US" dirty="0"/>
                </a:p>
              </p:txBody>
            </p:sp>
          </p:grpSp>
          <p:sp>
            <p:nvSpPr>
              <p:cNvPr id="167" name="Freeform 166">
                <a:extLst>
                  <a:ext uri="{FF2B5EF4-FFF2-40B4-BE49-F238E27FC236}">
                    <a16:creationId xmlns:a16="http://schemas.microsoft.com/office/drawing/2014/main" id="{19EBD815-D22D-8FC8-A546-52E82F62DAD5}"/>
                  </a:ext>
                </a:extLst>
              </p:cNvPr>
              <p:cNvSpPr/>
              <p:nvPr/>
            </p:nvSpPr>
            <p:spPr>
              <a:xfrm>
                <a:off x="6363259" y="2243990"/>
                <a:ext cx="1179063" cy="1178767"/>
              </a:xfrm>
              <a:custGeom>
                <a:avLst/>
                <a:gdLst>
                  <a:gd name="connsiteX0" fmla="*/ 0 w 1179063"/>
                  <a:gd name="connsiteY0" fmla="*/ 660376 h 1178767"/>
                  <a:gd name="connsiteX1" fmla="*/ 0 w 1179063"/>
                  <a:gd name="connsiteY1" fmla="*/ 572951 h 1178767"/>
                  <a:gd name="connsiteX2" fmla="*/ 2155 w 1179063"/>
                  <a:gd name="connsiteY2" fmla="*/ 564024 h 1178767"/>
                  <a:gd name="connsiteX3" fmla="*/ 14779 w 1179063"/>
                  <a:gd name="connsiteY3" fmla="*/ 486757 h 1178767"/>
                  <a:gd name="connsiteX4" fmla="*/ 724808 w 1179063"/>
                  <a:gd name="connsiteY4" fmla="*/ 78570 h 1178767"/>
                  <a:gd name="connsiteX5" fmla="*/ 832575 w 1179063"/>
                  <a:gd name="connsiteY5" fmla="*/ 119820 h 1178767"/>
                  <a:gd name="connsiteX6" fmla="*/ 838425 w 1179063"/>
                  <a:gd name="connsiteY6" fmla="*/ 112124 h 1178767"/>
                  <a:gd name="connsiteX7" fmla="*/ 943728 w 1179063"/>
                  <a:gd name="connsiteY7" fmla="*/ 7153 h 1178767"/>
                  <a:gd name="connsiteX8" fmla="*/ 962819 w 1179063"/>
                  <a:gd name="connsiteY8" fmla="*/ 73 h 1178767"/>
                  <a:gd name="connsiteX9" fmla="*/ 975135 w 1179063"/>
                  <a:gd name="connsiteY9" fmla="*/ 17311 h 1178767"/>
                  <a:gd name="connsiteX10" fmla="*/ 980061 w 1179063"/>
                  <a:gd name="connsiteY10" fmla="*/ 51481 h 1178767"/>
                  <a:gd name="connsiteX11" fmla="*/ 989914 w 1179063"/>
                  <a:gd name="connsiteY11" fmla="*/ 116741 h 1178767"/>
                  <a:gd name="connsiteX12" fmla="*/ 992993 w 1179063"/>
                  <a:gd name="connsiteY12" fmla="*/ 118281 h 1178767"/>
                  <a:gd name="connsiteX13" fmla="*/ 1012391 w 1179063"/>
                  <a:gd name="connsiteY13" fmla="*/ 97348 h 1178767"/>
                  <a:gd name="connsiteX14" fmla="*/ 1041026 w 1179063"/>
                  <a:gd name="connsiteY14" fmla="*/ 97040 h 1178767"/>
                  <a:gd name="connsiteX15" fmla="*/ 1082594 w 1179063"/>
                  <a:gd name="connsiteY15" fmla="*/ 138598 h 1178767"/>
                  <a:gd name="connsiteX16" fmla="*/ 1082286 w 1179063"/>
                  <a:gd name="connsiteY16" fmla="*/ 167226 h 1178767"/>
                  <a:gd name="connsiteX17" fmla="*/ 1060424 w 1179063"/>
                  <a:gd name="connsiteY17" fmla="*/ 189082 h 1178767"/>
                  <a:gd name="connsiteX18" fmla="*/ 1097065 w 1179063"/>
                  <a:gd name="connsiteY18" fmla="*/ 194623 h 1178767"/>
                  <a:gd name="connsiteX19" fmla="*/ 1162957 w 1179063"/>
                  <a:gd name="connsiteY19" fmla="*/ 204782 h 1178767"/>
                  <a:gd name="connsiteX20" fmla="*/ 1178660 w 1179063"/>
                  <a:gd name="connsiteY20" fmla="*/ 216787 h 1178767"/>
                  <a:gd name="connsiteX21" fmla="*/ 1172502 w 1179063"/>
                  <a:gd name="connsiteY21" fmla="*/ 234950 h 1178767"/>
                  <a:gd name="connsiteX22" fmla="*/ 1164496 w 1179063"/>
                  <a:gd name="connsiteY22" fmla="*/ 243261 h 1178767"/>
                  <a:gd name="connsiteX23" fmla="*/ 1057653 w 1179063"/>
                  <a:gd name="connsiteY23" fmla="*/ 349772 h 1178767"/>
                  <a:gd name="connsiteX24" fmla="*/ 1062888 w 1179063"/>
                  <a:gd name="connsiteY24" fmla="*/ 360853 h 1178767"/>
                  <a:gd name="connsiteX25" fmla="*/ 1107842 w 1179063"/>
                  <a:gd name="connsiteY25" fmla="*/ 749955 h 1178767"/>
                  <a:gd name="connsiteX26" fmla="*/ 676159 w 1179063"/>
                  <a:gd name="connsiteY26" fmla="*/ 1167378 h 1178767"/>
                  <a:gd name="connsiteX27" fmla="*/ 605957 w 1179063"/>
                  <a:gd name="connsiteY27" fmla="*/ 1178767 h 1178767"/>
                  <a:gd name="connsiteX28" fmla="*/ 518204 w 1179063"/>
                  <a:gd name="connsiteY28" fmla="*/ 1178767 h 1178767"/>
                  <a:gd name="connsiteX29" fmla="*/ 436609 w 1179063"/>
                  <a:gd name="connsiteY29" fmla="*/ 1164915 h 1178767"/>
                  <a:gd name="connsiteX30" fmla="*/ 8313 w 1179063"/>
                  <a:gd name="connsiteY30" fmla="*/ 719172 h 1178767"/>
                  <a:gd name="connsiteX31" fmla="*/ 0 w 1179063"/>
                  <a:gd name="connsiteY31" fmla="*/ 660376 h 1178767"/>
                  <a:gd name="connsiteX32" fmla="*/ 824877 w 1179063"/>
                  <a:gd name="connsiteY32" fmla="*/ 283279 h 1178767"/>
                  <a:gd name="connsiteX33" fmla="*/ 824261 w 1179063"/>
                  <a:gd name="connsiteY33" fmla="*/ 274352 h 1178767"/>
                  <a:gd name="connsiteX34" fmla="*/ 807019 w 1179063"/>
                  <a:gd name="connsiteY34" fmla="*/ 157068 h 1178767"/>
                  <a:gd name="connsiteX35" fmla="*/ 795934 w 1179063"/>
                  <a:gd name="connsiteY35" fmla="*/ 140752 h 1178767"/>
                  <a:gd name="connsiteX36" fmla="*/ 453852 w 1179063"/>
                  <a:gd name="connsiteY36" fmla="*/ 97964 h 1178767"/>
                  <a:gd name="connsiteX37" fmla="*/ 47417 w 1179063"/>
                  <a:gd name="connsiteY37" fmla="*/ 742567 h 1178767"/>
                  <a:gd name="connsiteX38" fmla="*/ 626894 w 1179063"/>
                  <a:gd name="connsiteY38" fmla="*/ 1142443 h 1178767"/>
                  <a:gd name="connsiteX39" fmla="*/ 969285 w 1179063"/>
                  <a:gd name="connsiteY39" fmla="*/ 956204 h 1178767"/>
                  <a:gd name="connsiteX40" fmla="*/ 1087828 w 1179063"/>
                  <a:gd name="connsiteY40" fmla="*/ 543707 h 1178767"/>
                  <a:gd name="connsiteX41" fmla="*/ 1037639 w 1179063"/>
                  <a:gd name="connsiteY41" fmla="*/ 381786 h 1178767"/>
                  <a:gd name="connsiteX42" fmla="*/ 1027786 w 1179063"/>
                  <a:gd name="connsiteY42" fmla="*/ 373167 h 1178767"/>
                  <a:gd name="connsiteX43" fmla="*/ 951426 w 1179063"/>
                  <a:gd name="connsiteY43" fmla="*/ 361777 h 1178767"/>
                  <a:gd name="connsiteX44" fmla="*/ 896311 w 1179063"/>
                  <a:gd name="connsiteY44" fmla="*/ 353773 h 1178767"/>
                  <a:gd name="connsiteX45" fmla="*/ 827648 w 1179063"/>
                  <a:gd name="connsiteY45" fmla="*/ 948816 h 1178767"/>
                  <a:gd name="connsiteX46" fmla="*/ 270648 w 1179063"/>
                  <a:gd name="connsiteY46" fmla="*/ 926652 h 1178767"/>
                  <a:gd name="connsiteX47" fmla="*/ 216149 w 1179063"/>
                  <a:gd name="connsiteY47" fmla="*/ 370704 h 1178767"/>
                  <a:gd name="connsiteX48" fmla="*/ 461549 w 1179063"/>
                  <a:gd name="connsiteY48" fmla="*/ 204782 h 1178767"/>
                  <a:gd name="connsiteX49" fmla="*/ 824877 w 1179063"/>
                  <a:gd name="connsiteY49" fmla="*/ 283279 h 1178767"/>
                  <a:gd name="connsiteX50" fmla="*/ 799937 w 1179063"/>
                  <a:gd name="connsiteY50" fmla="*/ 306367 h 1178767"/>
                  <a:gd name="connsiteX51" fmla="*/ 281733 w 1179063"/>
                  <a:gd name="connsiteY51" fmla="*/ 342383 h 1178767"/>
                  <a:gd name="connsiteX52" fmla="*/ 281733 w 1179063"/>
                  <a:gd name="connsiteY52" fmla="*/ 891866 h 1178767"/>
                  <a:gd name="connsiteX53" fmla="*/ 825801 w 1179063"/>
                  <a:gd name="connsiteY53" fmla="*/ 907874 h 1178767"/>
                  <a:gd name="connsiteX54" fmla="*/ 872910 w 1179063"/>
                  <a:gd name="connsiteY54" fmla="*/ 379016 h 1178767"/>
                  <a:gd name="connsiteX55" fmla="*/ 798397 w 1179063"/>
                  <a:gd name="connsiteY55" fmla="*/ 453819 h 1178767"/>
                  <a:gd name="connsiteX56" fmla="*/ 729119 w 1179063"/>
                  <a:gd name="connsiteY56" fmla="*/ 849078 h 1178767"/>
                  <a:gd name="connsiteX57" fmla="*/ 359017 w 1179063"/>
                  <a:gd name="connsiteY57" fmla="*/ 817063 h 1178767"/>
                  <a:gd name="connsiteX58" fmla="*/ 331921 w 1179063"/>
                  <a:gd name="connsiteY58" fmla="*/ 447663 h 1178767"/>
                  <a:gd name="connsiteX59" fmla="*/ 725424 w 1179063"/>
                  <a:gd name="connsiteY59" fmla="*/ 381171 h 1178767"/>
                  <a:gd name="connsiteX60" fmla="*/ 799937 w 1179063"/>
                  <a:gd name="connsiteY60" fmla="*/ 306367 h 1178767"/>
                  <a:gd name="connsiteX61" fmla="*/ 702947 w 1179063"/>
                  <a:gd name="connsiteY61" fmla="*/ 406413 h 1178767"/>
                  <a:gd name="connsiteX62" fmla="*/ 367638 w 1179063"/>
                  <a:gd name="connsiteY62" fmla="*/ 454435 h 1178767"/>
                  <a:gd name="connsiteX63" fmla="*/ 390423 w 1179063"/>
                  <a:gd name="connsiteY63" fmla="*/ 803210 h 1178767"/>
                  <a:gd name="connsiteX64" fmla="*/ 736508 w 1179063"/>
                  <a:gd name="connsiteY64" fmla="*/ 800748 h 1178767"/>
                  <a:gd name="connsiteX65" fmla="*/ 772225 w 1179063"/>
                  <a:gd name="connsiteY65" fmla="*/ 476907 h 1178767"/>
                  <a:gd name="connsiteX66" fmla="*/ 699252 w 1179063"/>
                  <a:gd name="connsiteY66" fmla="*/ 550479 h 1178767"/>
                  <a:gd name="connsiteX67" fmla="*/ 698944 w 1179063"/>
                  <a:gd name="connsiteY67" fmla="*/ 561561 h 1178767"/>
                  <a:gd name="connsiteX68" fmla="*/ 708181 w 1179063"/>
                  <a:gd name="connsiteY68" fmla="*/ 638212 h 1178767"/>
                  <a:gd name="connsiteX69" fmla="*/ 584711 w 1179063"/>
                  <a:gd name="connsiteY69" fmla="*/ 763808 h 1178767"/>
                  <a:gd name="connsiteX70" fmla="*/ 427988 w 1179063"/>
                  <a:gd name="connsiteY70" fmla="*/ 681000 h 1178767"/>
                  <a:gd name="connsiteX71" fmla="*/ 462165 w 1179063"/>
                  <a:gd name="connsiteY71" fmla="*/ 508306 h 1178767"/>
                  <a:gd name="connsiteX72" fmla="*/ 616733 w 1179063"/>
                  <a:gd name="connsiteY72" fmla="*/ 479985 h 1178767"/>
                  <a:gd name="connsiteX73" fmla="*/ 628742 w 1179063"/>
                  <a:gd name="connsiteY73" fmla="*/ 479985 h 1178767"/>
                  <a:gd name="connsiteX74" fmla="*/ 702947 w 1179063"/>
                  <a:gd name="connsiteY74" fmla="*/ 406413 h 1178767"/>
                  <a:gd name="connsiteX75" fmla="*/ 600415 w 1179063"/>
                  <a:gd name="connsiteY75" fmla="*/ 509845 h 1178767"/>
                  <a:gd name="connsiteX76" fmla="*/ 469555 w 1179063"/>
                  <a:gd name="connsiteY76" fmla="*/ 548940 h 1178767"/>
                  <a:gd name="connsiteX77" fmla="*/ 481563 w 1179063"/>
                  <a:gd name="connsiteY77" fmla="*/ 698547 h 1178767"/>
                  <a:gd name="connsiteX78" fmla="*/ 630281 w 1179063"/>
                  <a:gd name="connsiteY78" fmla="*/ 709937 h 1178767"/>
                  <a:gd name="connsiteX79" fmla="*/ 669693 w 1179063"/>
                  <a:gd name="connsiteY79" fmla="*/ 579415 h 1178767"/>
                  <a:gd name="connsiteX80" fmla="*/ 622276 w 1179063"/>
                  <a:gd name="connsiteY80" fmla="*/ 626822 h 1178767"/>
                  <a:gd name="connsiteX81" fmla="*/ 573935 w 1179063"/>
                  <a:gd name="connsiteY81" fmla="*/ 640982 h 1178767"/>
                  <a:gd name="connsiteX82" fmla="*/ 551150 w 1179063"/>
                  <a:gd name="connsiteY82" fmla="*/ 558791 h 1178767"/>
                  <a:gd name="connsiteX83" fmla="*/ 600415 w 1179063"/>
                  <a:gd name="connsiteY83" fmla="*/ 509845 h 1178767"/>
                  <a:gd name="connsiteX84" fmla="*/ 1026555 w 1179063"/>
                  <a:gd name="connsiteY84" fmla="*/ 129363 h 1178767"/>
                  <a:gd name="connsiteX85" fmla="*/ 1019165 w 1179063"/>
                  <a:gd name="connsiteY85" fmla="*/ 136135 h 1178767"/>
                  <a:gd name="connsiteX86" fmla="*/ 578553 w 1179063"/>
                  <a:gd name="connsiteY86" fmla="*/ 576645 h 1178767"/>
                  <a:gd name="connsiteX87" fmla="*/ 572395 w 1179063"/>
                  <a:gd name="connsiteY87" fmla="*/ 583417 h 1178767"/>
                  <a:gd name="connsiteX88" fmla="*/ 573935 w 1179063"/>
                  <a:gd name="connsiteY88" fmla="*/ 604658 h 1178767"/>
                  <a:gd name="connsiteX89" fmla="*/ 595796 w 1179063"/>
                  <a:gd name="connsiteY89" fmla="*/ 607120 h 1178767"/>
                  <a:gd name="connsiteX90" fmla="*/ 604417 w 1179063"/>
                  <a:gd name="connsiteY90" fmla="*/ 599425 h 1178767"/>
                  <a:gd name="connsiteX91" fmla="*/ 1042566 w 1179063"/>
                  <a:gd name="connsiteY91" fmla="*/ 161377 h 1178767"/>
                  <a:gd name="connsiteX92" fmla="*/ 1050571 w 1179063"/>
                  <a:gd name="connsiteY92" fmla="*/ 152758 h 1178767"/>
                  <a:gd name="connsiteX93" fmla="*/ 1026555 w 1179063"/>
                  <a:gd name="connsiteY93" fmla="*/ 129363 h 1178767"/>
                  <a:gd name="connsiteX94" fmla="*/ 924946 w 1179063"/>
                  <a:gd name="connsiteY94" fmla="*/ 324221 h 1178767"/>
                  <a:gd name="connsiteX95" fmla="*/ 929873 w 1179063"/>
                  <a:gd name="connsiteY95" fmla="*/ 326068 h 1178767"/>
                  <a:gd name="connsiteX96" fmla="*/ 1010544 w 1179063"/>
                  <a:gd name="connsiteY96" fmla="*/ 338382 h 1178767"/>
                  <a:gd name="connsiteX97" fmla="*/ 1031481 w 1179063"/>
                  <a:gd name="connsiteY97" fmla="*/ 331302 h 1178767"/>
                  <a:gd name="connsiteX98" fmla="*/ 1121082 w 1179063"/>
                  <a:gd name="connsiteY98" fmla="*/ 241414 h 1178767"/>
                  <a:gd name="connsiteX99" fmla="*/ 1129395 w 1179063"/>
                  <a:gd name="connsiteY99" fmla="*/ 232179 h 1178767"/>
                  <a:gd name="connsiteX100" fmla="*/ 1037947 w 1179063"/>
                  <a:gd name="connsiteY100" fmla="*/ 218327 h 1178767"/>
                  <a:gd name="connsiteX101" fmla="*/ 1028710 w 1179063"/>
                  <a:gd name="connsiteY101" fmla="*/ 220789 h 1178767"/>
                  <a:gd name="connsiteX102" fmla="*/ 924946 w 1179063"/>
                  <a:gd name="connsiteY102" fmla="*/ 324221 h 1178767"/>
                  <a:gd name="connsiteX103" fmla="*/ 947115 w 1179063"/>
                  <a:gd name="connsiteY103" fmla="*/ 49942 h 1178767"/>
                  <a:gd name="connsiteX104" fmla="*/ 937262 w 1179063"/>
                  <a:gd name="connsiteY104" fmla="*/ 59177 h 1178767"/>
                  <a:gd name="connsiteX105" fmla="*/ 861826 w 1179063"/>
                  <a:gd name="connsiteY105" fmla="*/ 133672 h 1178767"/>
                  <a:gd name="connsiteX106" fmla="*/ 843351 w 1179063"/>
                  <a:gd name="connsiteY106" fmla="*/ 188159 h 1178767"/>
                  <a:gd name="connsiteX107" fmla="*/ 853820 w 1179063"/>
                  <a:gd name="connsiteY107" fmla="*/ 253420 h 1178767"/>
                  <a:gd name="connsiteX108" fmla="*/ 857207 w 1179063"/>
                  <a:gd name="connsiteY108" fmla="*/ 252188 h 1178767"/>
                  <a:gd name="connsiteX109" fmla="*/ 957276 w 1179063"/>
                  <a:gd name="connsiteY109" fmla="*/ 151834 h 1178767"/>
                  <a:gd name="connsiteX110" fmla="*/ 960663 w 1179063"/>
                  <a:gd name="connsiteY110" fmla="*/ 141984 h 1178767"/>
                  <a:gd name="connsiteX111" fmla="*/ 947115 w 1179063"/>
                  <a:gd name="connsiteY111" fmla="*/ 49942 h 117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79063" h="1178767">
                    <a:moveTo>
                      <a:pt x="0" y="660376"/>
                    </a:moveTo>
                    <a:cubicBezTo>
                      <a:pt x="0" y="631131"/>
                      <a:pt x="0" y="601887"/>
                      <a:pt x="0" y="572951"/>
                    </a:cubicBezTo>
                    <a:cubicBezTo>
                      <a:pt x="616" y="569873"/>
                      <a:pt x="1540" y="567102"/>
                      <a:pt x="2155" y="564024"/>
                    </a:cubicBezTo>
                    <a:cubicBezTo>
                      <a:pt x="6466" y="538166"/>
                      <a:pt x="8929" y="512308"/>
                      <a:pt x="14779" y="486757"/>
                    </a:cubicBezTo>
                    <a:cubicBezTo>
                      <a:pt x="89292" y="172151"/>
                      <a:pt x="415056" y="-15319"/>
                      <a:pt x="724808" y="78570"/>
                    </a:cubicBezTo>
                    <a:cubicBezTo>
                      <a:pt x="760525" y="89344"/>
                      <a:pt x="794703" y="105352"/>
                      <a:pt x="832575" y="119820"/>
                    </a:cubicBezTo>
                    <a:cubicBezTo>
                      <a:pt x="833191" y="118896"/>
                      <a:pt x="835346" y="115202"/>
                      <a:pt x="838425" y="112124"/>
                    </a:cubicBezTo>
                    <a:cubicBezTo>
                      <a:pt x="873526" y="77031"/>
                      <a:pt x="908319" y="41630"/>
                      <a:pt x="943728" y="7153"/>
                    </a:cubicBezTo>
                    <a:cubicBezTo>
                      <a:pt x="948347" y="2843"/>
                      <a:pt x="956353" y="-543"/>
                      <a:pt x="962819" y="73"/>
                    </a:cubicBezTo>
                    <a:cubicBezTo>
                      <a:pt x="971440" y="688"/>
                      <a:pt x="974211" y="9000"/>
                      <a:pt x="975135" y="17311"/>
                    </a:cubicBezTo>
                    <a:cubicBezTo>
                      <a:pt x="976674" y="28701"/>
                      <a:pt x="978214" y="40091"/>
                      <a:pt x="980061" y="51481"/>
                    </a:cubicBezTo>
                    <a:cubicBezTo>
                      <a:pt x="983448" y="73337"/>
                      <a:pt x="986835" y="94885"/>
                      <a:pt x="989914" y="116741"/>
                    </a:cubicBezTo>
                    <a:cubicBezTo>
                      <a:pt x="990838" y="117357"/>
                      <a:pt x="991762" y="117665"/>
                      <a:pt x="992993" y="118281"/>
                    </a:cubicBezTo>
                    <a:cubicBezTo>
                      <a:pt x="999459" y="111200"/>
                      <a:pt x="1005617" y="104120"/>
                      <a:pt x="1012391" y="97348"/>
                    </a:cubicBezTo>
                    <a:cubicBezTo>
                      <a:pt x="1022860" y="86882"/>
                      <a:pt x="1030558" y="86882"/>
                      <a:pt x="1041026" y="97040"/>
                    </a:cubicBezTo>
                    <a:cubicBezTo>
                      <a:pt x="1054882" y="110893"/>
                      <a:pt x="1068738" y="124745"/>
                      <a:pt x="1082594" y="138598"/>
                    </a:cubicBezTo>
                    <a:cubicBezTo>
                      <a:pt x="1092754" y="149064"/>
                      <a:pt x="1092754" y="156452"/>
                      <a:pt x="1082286" y="167226"/>
                    </a:cubicBezTo>
                    <a:cubicBezTo>
                      <a:pt x="1075512" y="174306"/>
                      <a:pt x="1068738" y="181079"/>
                      <a:pt x="1060424" y="189082"/>
                    </a:cubicBezTo>
                    <a:cubicBezTo>
                      <a:pt x="1074588" y="191237"/>
                      <a:pt x="1085673" y="193084"/>
                      <a:pt x="1097065" y="194623"/>
                    </a:cubicBezTo>
                    <a:cubicBezTo>
                      <a:pt x="1119234" y="198009"/>
                      <a:pt x="1141403" y="200472"/>
                      <a:pt x="1162957" y="204782"/>
                    </a:cubicBezTo>
                    <a:cubicBezTo>
                      <a:pt x="1169115" y="206013"/>
                      <a:pt x="1176812" y="211554"/>
                      <a:pt x="1178660" y="216787"/>
                    </a:cubicBezTo>
                    <a:cubicBezTo>
                      <a:pt x="1180507" y="221405"/>
                      <a:pt x="1175581" y="229101"/>
                      <a:pt x="1172502" y="234950"/>
                    </a:cubicBezTo>
                    <a:cubicBezTo>
                      <a:pt x="1170962" y="238336"/>
                      <a:pt x="1167267" y="240491"/>
                      <a:pt x="1164496" y="243261"/>
                    </a:cubicBezTo>
                    <a:cubicBezTo>
                      <a:pt x="1128779" y="278662"/>
                      <a:pt x="1093370" y="314371"/>
                      <a:pt x="1057653" y="349772"/>
                    </a:cubicBezTo>
                    <a:cubicBezTo>
                      <a:pt x="1059501" y="353773"/>
                      <a:pt x="1061040" y="357467"/>
                      <a:pt x="1062888" y="360853"/>
                    </a:cubicBezTo>
                    <a:cubicBezTo>
                      <a:pt x="1125392" y="485218"/>
                      <a:pt x="1143867" y="615740"/>
                      <a:pt x="1107842" y="749955"/>
                    </a:cubicBezTo>
                    <a:cubicBezTo>
                      <a:pt x="1048108" y="974366"/>
                      <a:pt x="902161" y="1113199"/>
                      <a:pt x="676159" y="1167378"/>
                    </a:cubicBezTo>
                    <a:cubicBezTo>
                      <a:pt x="653066" y="1172919"/>
                      <a:pt x="629358" y="1175073"/>
                      <a:pt x="605957" y="1178767"/>
                    </a:cubicBezTo>
                    <a:cubicBezTo>
                      <a:pt x="576706" y="1178767"/>
                      <a:pt x="547455" y="1178767"/>
                      <a:pt x="518204" y="1178767"/>
                    </a:cubicBezTo>
                    <a:cubicBezTo>
                      <a:pt x="491108" y="1174150"/>
                      <a:pt x="463705" y="1170764"/>
                      <a:pt x="436609" y="1164915"/>
                    </a:cubicBezTo>
                    <a:cubicBezTo>
                      <a:pt x="221076" y="1119048"/>
                      <a:pt x="46802" y="937426"/>
                      <a:pt x="8313" y="719172"/>
                    </a:cubicBezTo>
                    <a:cubicBezTo>
                      <a:pt x="5542" y="699778"/>
                      <a:pt x="3079" y="680077"/>
                      <a:pt x="0" y="660376"/>
                    </a:cubicBezTo>
                    <a:close/>
                    <a:moveTo>
                      <a:pt x="824877" y="283279"/>
                    </a:moveTo>
                    <a:cubicBezTo>
                      <a:pt x="824569" y="279278"/>
                      <a:pt x="824569" y="276815"/>
                      <a:pt x="824261" y="274352"/>
                    </a:cubicBezTo>
                    <a:cubicBezTo>
                      <a:pt x="818411" y="235257"/>
                      <a:pt x="812253" y="196162"/>
                      <a:pt x="807019" y="157068"/>
                    </a:cubicBezTo>
                    <a:cubicBezTo>
                      <a:pt x="806095" y="148756"/>
                      <a:pt x="803632" y="144446"/>
                      <a:pt x="795934" y="140752"/>
                    </a:cubicBezTo>
                    <a:cubicBezTo>
                      <a:pt x="686628" y="88421"/>
                      <a:pt x="572703" y="73645"/>
                      <a:pt x="453852" y="97964"/>
                    </a:cubicBezTo>
                    <a:cubicBezTo>
                      <a:pt x="161958" y="157376"/>
                      <a:pt x="-24940" y="453511"/>
                      <a:pt x="47417" y="742567"/>
                    </a:cubicBezTo>
                    <a:cubicBezTo>
                      <a:pt x="113001" y="1004534"/>
                      <a:pt x="359941" y="1175381"/>
                      <a:pt x="626894" y="1142443"/>
                    </a:cubicBezTo>
                    <a:cubicBezTo>
                      <a:pt x="765144" y="1125204"/>
                      <a:pt x="880300" y="1063330"/>
                      <a:pt x="969285" y="956204"/>
                    </a:cubicBezTo>
                    <a:cubicBezTo>
                      <a:pt x="1068738" y="836456"/>
                      <a:pt x="1107226" y="697931"/>
                      <a:pt x="1087828" y="543707"/>
                    </a:cubicBezTo>
                    <a:cubicBezTo>
                      <a:pt x="1080746" y="487065"/>
                      <a:pt x="1063504" y="432887"/>
                      <a:pt x="1037639" y="381786"/>
                    </a:cubicBezTo>
                    <a:cubicBezTo>
                      <a:pt x="1035792" y="378092"/>
                      <a:pt x="1031481" y="373783"/>
                      <a:pt x="1027786" y="373167"/>
                    </a:cubicBezTo>
                    <a:cubicBezTo>
                      <a:pt x="1002538" y="368857"/>
                      <a:pt x="976982" y="365471"/>
                      <a:pt x="951426" y="361777"/>
                    </a:cubicBezTo>
                    <a:cubicBezTo>
                      <a:pt x="933568" y="359314"/>
                      <a:pt x="915709" y="356544"/>
                      <a:pt x="896311" y="353773"/>
                    </a:cubicBezTo>
                    <a:cubicBezTo>
                      <a:pt x="1047185" y="546169"/>
                      <a:pt x="999459" y="812445"/>
                      <a:pt x="827648" y="948816"/>
                    </a:cubicBezTo>
                    <a:cubicBezTo>
                      <a:pt x="661380" y="1080876"/>
                      <a:pt x="424293" y="1071641"/>
                      <a:pt x="270648" y="926652"/>
                    </a:cubicBezTo>
                    <a:cubicBezTo>
                      <a:pt x="115464" y="780123"/>
                      <a:pt x="92064" y="544938"/>
                      <a:pt x="216149" y="370704"/>
                    </a:cubicBezTo>
                    <a:cubicBezTo>
                      <a:pt x="277114" y="285126"/>
                      <a:pt x="359325" y="229101"/>
                      <a:pt x="461549" y="204782"/>
                    </a:cubicBezTo>
                    <a:cubicBezTo>
                      <a:pt x="594256" y="173691"/>
                      <a:pt x="714955" y="201704"/>
                      <a:pt x="824877" y="283279"/>
                    </a:cubicBezTo>
                    <a:close/>
                    <a:moveTo>
                      <a:pt x="799937" y="306367"/>
                    </a:moveTo>
                    <a:cubicBezTo>
                      <a:pt x="661996" y="194316"/>
                      <a:pt x="432298" y="190006"/>
                      <a:pt x="281733" y="342383"/>
                    </a:cubicBezTo>
                    <a:cubicBezTo>
                      <a:pt x="132091" y="494145"/>
                      <a:pt x="132091" y="737642"/>
                      <a:pt x="281733" y="891866"/>
                    </a:cubicBezTo>
                    <a:cubicBezTo>
                      <a:pt x="427372" y="1041781"/>
                      <a:pt x="673080" y="1048246"/>
                      <a:pt x="825801" y="907874"/>
                    </a:cubicBezTo>
                    <a:cubicBezTo>
                      <a:pt x="985911" y="760114"/>
                      <a:pt x="990222" y="525237"/>
                      <a:pt x="872910" y="379016"/>
                    </a:cubicBezTo>
                    <a:cubicBezTo>
                      <a:pt x="848278" y="403950"/>
                      <a:pt x="823338" y="428885"/>
                      <a:pt x="798397" y="453819"/>
                    </a:cubicBezTo>
                    <a:cubicBezTo>
                      <a:pt x="896003" y="595731"/>
                      <a:pt x="841196" y="769964"/>
                      <a:pt x="729119" y="849078"/>
                    </a:cubicBezTo>
                    <a:cubicBezTo>
                      <a:pt x="614270" y="930038"/>
                      <a:pt x="457855" y="917109"/>
                      <a:pt x="359017" y="817063"/>
                    </a:cubicBezTo>
                    <a:cubicBezTo>
                      <a:pt x="260795" y="717325"/>
                      <a:pt x="249711" y="560638"/>
                      <a:pt x="331921" y="447663"/>
                    </a:cubicBezTo>
                    <a:cubicBezTo>
                      <a:pt x="414132" y="334380"/>
                      <a:pt x="586867" y="286050"/>
                      <a:pt x="725424" y="381171"/>
                    </a:cubicBezTo>
                    <a:cubicBezTo>
                      <a:pt x="750364" y="356236"/>
                      <a:pt x="774997" y="331302"/>
                      <a:pt x="799937" y="306367"/>
                    </a:cubicBezTo>
                    <a:close/>
                    <a:moveTo>
                      <a:pt x="702947" y="406413"/>
                    </a:moveTo>
                    <a:cubicBezTo>
                      <a:pt x="599799" y="333456"/>
                      <a:pt x="448310" y="355620"/>
                      <a:pt x="367638" y="454435"/>
                    </a:cubicBezTo>
                    <a:cubicBezTo>
                      <a:pt x="281117" y="560022"/>
                      <a:pt x="290970" y="710860"/>
                      <a:pt x="390423" y="803210"/>
                    </a:cubicBezTo>
                    <a:cubicBezTo>
                      <a:pt x="487721" y="893406"/>
                      <a:pt x="639826" y="892790"/>
                      <a:pt x="736508" y="800748"/>
                    </a:cubicBezTo>
                    <a:cubicBezTo>
                      <a:pt x="835038" y="707166"/>
                      <a:pt x="835654" y="564639"/>
                      <a:pt x="772225" y="476907"/>
                    </a:cubicBezTo>
                    <a:cubicBezTo>
                      <a:pt x="747593" y="501533"/>
                      <a:pt x="723269" y="525852"/>
                      <a:pt x="699252" y="550479"/>
                    </a:cubicBezTo>
                    <a:cubicBezTo>
                      <a:pt x="697405" y="552326"/>
                      <a:pt x="697713" y="558175"/>
                      <a:pt x="698944" y="561561"/>
                    </a:cubicBezTo>
                    <a:cubicBezTo>
                      <a:pt x="708489" y="586496"/>
                      <a:pt x="712184" y="611738"/>
                      <a:pt x="708181" y="638212"/>
                    </a:cubicBezTo>
                    <a:cubicBezTo>
                      <a:pt x="698636" y="703164"/>
                      <a:pt x="649371" y="753341"/>
                      <a:pt x="584711" y="763808"/>
                    </a:cubicBezTo>
                    <a:cubicBezTo>
                      <a:pt x="520359" y="774274"/>
                      <a:pt x="456623" y="740412"/>
                      <a:pt x="427988" y="681000"/>
                    </a:cubicBezTo>
                    <a:cubicBezTo>
                      <a:pt x="399968" y="622512"/>
                      <a:pt x="413208" y="551710"/>
                      <a:pt x="462165" y="508306"/>
                    </a:cubicBezTo>
                    <a:cubicBezTo>
                      <a:pt x="507427" y="468287"/>
                      <a:pt x="559463" y="459360"/>
                      <a:pt x="616733" y="479985"/>
                    </a:cubicBezTo>
                    <a:cubicBezTo>
                      <a:pt x="620428" y="481216"/>
                      <a:pt x="626586" y="482140"/>
                      <a:pt x="628742" y="479985"/>
                    </a:cubicBezTo>
                    <a:cubicBezTo>
                      <a:pt x="653682" y="455974"/>
                      <a:pt x="678007" y="431347"/>
                      <a:pt x="702947" y="406413"/>
                    </a:cubicBezTo>
                    <a:close/>
                    <a:moveTo>
                      <a:pt x="600415" y="509845"/>
                    </a:moveTo>
                    <a:cubicBezTo>
                      <a:pt x="559771" y="489220"/>
                      <a:pt x="499422" y="507690"/>
                      <a:pt x="469555" y="548940"/>
                    </a:cubicBezTo>
                    <a:cubicBezTo>
                      <a:pt x="435993" y="595115"/>
                      <a:pt x="441228" y="658221"/>
                      <a:pt x="481563" y="698547"/>
                    </a:cubicBezTo>
                    <a:cubicBezTo>
                      <a:pt x="521591" y="738258"/>
                      <a:pt x="584403" y="743183"/>
                      <a:pt x="630281" y="709937"/>
                    </a:cubicBezTo>
                    <a:cubicBezTo>
                      <a:pt x="671541" y="680077"/>
                      <a:pt x="690323" y="619742"/>
                      <a:pt x="669693" y="579415"/>
                    </a:cubicBezTo>
                    <a:cubicBezTo>
                      <a:pt x="653682" y="595423"/>
                      <a:pt x="637979" y="611122"/>
                      <a:pt x="622276" y="626822"/>
                    </a:cubicBezTo>
                    <a:cubicBezTo>
                      <a:pt x="608728" y="640366"/>
                      <a:pt x="592409" y="645600"/>
                      <a:pt x="573935" y="640982"/>
                    </a:cubicBezTo>
                    <a:cubicBezTo>
                      <a:pt x="536986" y="631747"/>
                      <a:pt x="524362" y="586803"/>
                      <a:pt x="551150" y="558791"/>
                    </a:cubicBezTo>
                    <a:cubicBezTo>
                      <a:pt x="566853" y="541860"/>
                      <a:pt x="583480" y="526160"/>
                      <a:pt x="600415" y="509845"/>
                    </a:cubicBezTo>
                    <a:close/>
                    <a:moveTo>
                      <a:pt x="1026555" y="129363"/>
                    </a:moveTo>
                    <a:cubicBezTo>
                      <a:pt x="1024092" y="131517"/>
                      <a:pt x="1021628" y="133672"/>
                      <a:pt x="1019165" y="136135"/>
                    </a:cubicBezTo>
                    <a:cubicBezTo>
                      <a:pt x="872295" y="282972"/>
                      <a:pt x="725424" y="429808"/>
                      <a:pt x="578553" y="576645"/>
                    </a:cubicBezTo>
                    <a:cubicBezTo>
                      <a:pt x="576398" y="578800"/>
                      <a:pt x="573935" y="580955"/>
                      <a:pt x="572395" y="583417"/>
                    </a:cubicBezTo>
                    <a:cubicBezTo>
                      <a:pt x="567777" y="590805"/>
                      <a:pt x="567777" y="598193"/>
                      <a:pt x="573935" y="604658"/>
                    </a:cubicBezTo>
                    <a:cubicBezTo>
                      <a:pt x="580401" y="611430"/>
                      <a:pt x="588098" y="612046"/>
                      <a:pt x="595796" y="607120"/>
                    </a:cubicBezTo>
                    <a:cubicBezTo>
                      <a:pt x="598875" y="604966"/>
                      <a:pt x="601646" y="602195"/>
                      <a:pt x="604417" y="599425"/>
                    </a:cubicBezTo>
                    <a:cubicBezTo>
                      <a:pt x="750364" y="453511"/>
                      <a:pt x="896619" y="307290"/>
                      <a:pt x="1042566" y="161377"/>
                    </a:cubicBezTo>
                    <a:cubicBezTo>
                      <a:pt x="1045337" y="158607"/>
                      <a:pt x="1047800" y="155836"/>
                      <a:pt x="1050571" y="152758"/>
                    </a:cubicBezTo>
                    <a:cubicBezTo>
                      <a:pt x="1042258" y="144754"/>
                      <a:pt x="1034560" y="137366"/>
                      <a:pt x="1026555" y="129363"/>
                    </a:cubicBezTo>
                    <a:close/>
                    <a:moveTo>
                      <a:pt x="924946" y="324221"/>
                    </a:moveTo>
                    <a:cubicBezTo>
                      <a:pt x="927409" y="325145"/>
                      <a:pt x="928641" y="326068"/>
                      <a:pt x="929873" y="326068"/>
                    </a:cubicBezTo>
                    <a:cubicBezTo>
                      <a:pt x="956968" y="330070"/>
                      <a:pt x="983756" y="333456"/>
                      <a:pt x="1010544" y="338382"/>
                    </a:cubicBezTo>
                    <a:cubicBezTo>
                      <a:pt x="1019781" y="339921"/>
                      <a:pt x="1025323" y="337458"/>
                      <a:pt x="1031481" y="331302"/>
                    </a:cubicBezTo>
                    <a:cubicBezTo>
                      <a:pt x="1061040" y="301134"/>
                      <a:pt x="1091215" y="271582"/>
                      <a:pt x="1121082" y="241414"/>
                    </a:cubicBezTo>
                    <a:cubicBezTo>
                      <a:pt x="1123545" y="238951"/>
                      <a:pt x="1126008" y="235873"/>
                      <a:pt x="1129395" y="232179"/>
                    </a:cubicBezTo>
                    <a:cubicBezTo>
                      <a:pt x="1097989" y="227254"/>
                      <a:pt x="1068122" y="222636"/>
                      <a:pt x="1037947" y="218327"/>
                    </a:cubicBezTo>
                    <a:cubicBezTo>
                      <a:pt x="1034868" y="218019"/>
                      <a:pt x="1030558" y="218634"/>
                      <a:pt x="1028710" y="220789"/>
                    </a:cubicBezTo>
                    <a:cubicBezTo>
                      <a:pt x="994225" y="254959"/>
                      <a:pt x="960047" y="289128"/>
                      <a:pt x="924946" y="324221"/>
                    </a:cubicBezTo>
                    <a:close/>
                    <a:moveTo>
                      <a:pt x="947115" y="49942"/>
                    </a:moveTo>
                    <a:cubicBezTo>
                      <a:pt x="942805" y="53943"/>
                      <a:pt x="940034" y="56406"/>
                      <a:pt x="937262" y="59177"/>
                    </a:cubicBezTo>
                    <a:cubicBezTo>
                      <a:pt x="912322" y="84111"/>
                      <a:pt x="888306" y="110277"/>
                      <a:pt x="861826" y="133672"/>
                    </a:cubicBezTo>
                    <a:cubicBezTo>
                      <a:pt x="844275" y="149372"/>
                      <a:pt x="837193" y="164764"/>
                      <a:pt x="843351" y="188159"/>
                    </a:cubicBezTo>
                    <a:cubicBezTo>
                      <a:pt x="848894" y="209399"/>
                      <a:pt x="850433" y="231563"/>
                      <a:pt x="853820" y="253420"/>
                    </a:cubicBezTo>
                    <a:cubicBezTo>
                      <a:pt x="855668" y="252804"/>
                      <a:pt x="856591" y="252804"/>
                      <a:pt x="857207" y="252188"/>
                    </a:cubicBezTo>
                    <a:cubicBezTo>
                      <a:pt x="890769" y="218942"/>
                      <a:pt x="924023" y="185388"/>
                      <a:pt x="957276" y="151834"/>
                    </a:cubicBezTo>
                    <a:cubicBezTo>
                      <a:pt x="959432" y="149680"/>
                      <a:pt x="961279" y="145062"/>
                      <a:pt x="960663" y="141984"/>
                    </a:cubicBezTo>
                    <a:cubicBezTo>
                      <a:pt x="956660" y="111816"/>
                      <a:pt x="951734" y="81956"/>
                      <a:pt x="947115" y="49942"/>
                    </a:cubicBezTo>
                    <a:close/>
                  </a:path>
                </a:pathLst>
              </a:custGeom>
              <a:grpFill/>
              <a:ln w="3074" cap="flat">
                <a:noFill/>
                <a:prstDash val="solid"/>
                <a:miter/>
              </a:ln>
            </p:spPr>
            <p:txBody>
              <a:bodyPr rtlCol="0" anchor="ctr"/>
              <a:lstStyle/>
              <a:p>
                <a:endParaRPr lang="en-US" dirty="0"/>
              </a:p>
            </p:txBody>
          </p:sp>
        </p:grpSp>
        <p:grpSp>
          <p:nvGrpSpPr>
            <p:cNvPr id="171" name="Group 170">
              <a:extLst>
                <a:ext uri="{FF2B5EF4-FFF2-40B4-BE49-F238E27FC236}">
                  <a16:creationId xmlns:a16="http://schemas.microsoft.com/office/drawing/2014/main" id="{380808BD-52D4-907B-2213-C736347BA178}"/>
                </a:ext>
              </a:extLst>
            </p:cNvPr>
            <p:cNvGrpSpPr/>
            <p:nvPr/>
          </p:nvGrpSpPr>
          <p:grpSpPr>
            <a:xfrm>
              <a:off x="3259907" y="9233725"/>
              <a:ext cx="457952" cy="513156"/>
              <a:chOff x="744591" y="4352525"/>
              <a:chExt cx="943113" cy="1056801"/>
            </a:xfrm>
          </p:grpSpPr>
          <p:sp>
            <p:nvSpPr>
              <p:cNvPr id="172" name="Freeform 171">
                <a:extLst>
                  <a:ext uri="{FF2B5EF4-FFF2-40B4-BE49-F238E27FC236}">
                    <a16:creationId xmlns:a16="http://schemas.microsoft.com/office/drawing/2014/main" id="{51A8AD36-AD28-D331-4C8A-FA0AD6729857}"/>
                  </a:ext>
                </a:extLst>
              </p:cNvPr>
              <p:cNvSpPr/>
              <p:nvPr/>
            </p:nvSpPr>
            <p:spPr>
              <a:xfrm>
                <a:off x="1117281" y="4619980"/>
                <a:ext cx="203402" cy="193401"/>
              </a:xfrm>
              <a:custGeom>
                <a:avLst/>
                <a:gdLst>
                  <a:gd name="connsiteX0" fmla="*/ 100689 w 203402"/>
                  <a:gd name="connsiteY0" fmla="*/ 167512 h 193401"/>
                  <a:gd name="connsiteX1" fmla="*/ 78934 w 203402"/>
                  <a:gd name="connsiteY1" fmla="*/ 176053 h 193401"/>
                  <a:gd name="connsiteX2" fmla="*/ 46991 w 203402"/>
                  <a:gd name="connsiteY2" fmla="*/ 192309 h 193401"/>
                  <a:gd name="connsiteX3" fmla="*/ 38730 w 203402"/>
                  <a:gd name="connsiteY3" fmla="*/ 192584 h 193401"/>
                  <a:gd name="connsiteX4" fmla="*/ 36802 w 203402"/>
                  <a:gd name="connsiteY4" fmla="*/ 184319 h 193401"/>
                  <a:gd name="connsiteX5" fmla="*/ 43136 w 203402"/>
                  <a:gd name="connsiteY5" fmla="*/ 146849 h 193401"/>
                  <a:gd name="connsiteX6" fmla="*/ 31019 w 203402"/>
                  <a:gd name="connsiteY6" fmla="*/ 108552 h 193401"/>
                  <a:gd name="connsiteX7" fmla="*/ 3757 w 203402"/>
                  <a:gd name="connsiteY7" fmla="*/ 81828 h 193401"/>
                  <a:gd name="connsiteX8" fmla="*/ 178 w 203402"/>
                  <a:gd name="connsiteY8" fmla="*/ 73287 h 193401"/>
                  <a:gd name="connsiteX9" fmla="*/ 8163 w 203402"/>
                  <a:gd name="connsiteY9" fmla="*/ 68603 h 193401"/>
                  <a:gd name="connsiteX10" fmla="*/ 48919 w 203402"/>
                  <a:gd name="connsiteY10" fmla="*/ 62542 h 193401"/>
                  <a:gd name="connsiteX11" fmla="*/ 76731 w 203402"/>
                  <a:gd name="connsiteY11" fmla="*/ 41878 h 193401"/>
                  <a:gd name="connsiteX12" fmla="*/ 94080 w 203402"/>
                  <a:gd name="connsiteY12" fmla="*/ 6888 h 193401"/>
                  <a:gd name="connsiteX13" fmla="*/ 101515 w 203402"/>
                  <a:gd name="connsiteY13" fmla="*/ 0 h 193401"/>
                  <a:gd name="connsiteX14" fmla="*/ 108950 w 203402"/>
                  <a:gd name="connsiteY14" fmla="*/ 7163 h 193401"/>
                  <a:gd name="connsiteX15" fmla="*/ 124921 w 203402"/>
                  <a:gd name="connsiteY15" fmla="*/ 39398 h 193401"/>
                  <a:gd name="connsiteX16" fmla="*/ 158242 w 203402"/>
                  <a:gd name="connsiteY16" fmla="*/ 63368 h 193401"/>
                  <a:gd name="connsiteX17" fmla="*/ 192938 w 203402"/>
                  <a:gd name="connsiteY17" fmla="*/ 68327 h 193401"/>
                  <a:gd name="connsiteX18" fmla="*/ 203403 w 203402"/>
                  <a:gd name="connsiteY18" fmla="*/ 73287 h 193401"/>
                  <a:gd name="connsiteX19" fmla="*/ 198171 w 203402"/>
                  <a:gd name="connsiteY19" fmla="*/ 82654 h 193401"/>
                  <a:gd name="connsiteX20" fmla="*/ 173112 w 203402"/>
                  <a:gd name="connsiteY20" fmla="*/ 107175 h 193401"/>
                  <a:gd name="connsiteX21" fmla="*/ 160169 w 203402"/>
                  <a:gd name="connsiteY21" fmla="*/ 148226 h 193401"/>
                  <a:gd name="connsiteX22" fmla="*/ 165952 w 203402"/>
                  <a:gd name="connsiteY22" fmla="*/ 182666 h 193401"/>
                  <a:gd name="connsiteX23" fmla="*/ 164300 w 203402"/>
                  <a:gd name="connsiteY23" fmla="*/ 192860 h 193401"/>
                  <a:gd name="connsiteX24" fmla="*/ 153836 w 203402"/>
                  <a:gd name="connsiteY24" fmla="*/ 190931 h 193401"/>
                  <a:gd name="connsiteX25" fmla="*/ 121066 w 203402"/>
                  <a:gd name="connsiteY25" fmla="*/ 173849 h 193401"/>
                  <a:gd name="connsiteX26" fmla="*/ 100689 w 203402"/>
                  <a:gd name="connsiteY26" fmla="*/ 167512 h 19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3402" h="193401">
                    <a:moveTo>
                      <a:pt x="100689" y="167512"/>
                    </a:moveTo>
                    <a:cubicBezTo>
                      <a:pt x="93254" y="170267"/>
                      <a:pt x="85818" y="172747"/>
                      <a:pt x="78934" y="176053"/>
                    </a:cubicBezTo>
                    <a:cubicBezTo>
                      <a:pt x="68195" y="181288"/>
                      <a:pt x="57730" y="187349"/>
                      <a:pt x="46991" y="192309"/>
                    </a:cubicBezTo>
                    <a:cubicBezTo>
                      <a:pt x="44513" y="193411"/>
                      <a:pt x="40382" y="193962"/>
                      <a:pt x="38730" y="192584"/>
                    </a:cubicBezTo>
                    <a:cubicBezTo>
                      <a:pt x="37078" y="191207"/>
                      <a:pt x="36527" y="187074"/>
                      <a:pt x="36802" y="184319"/>
                    </a:cubicBezTo>
                    <a:cubicBezTo>
                      <a:pt x="38730" y="171645"/>
                      <a:pt x="40933" y="159247"/>
                      <a:pt x="43136" y="146849"/>
                    </a:cubicBezTo>
                    <a:cubicBezTo>
                      <a:pt x="45889" y="131971"/>
                      <a:pt x="42310" y="119022"/>
                      <a:pt x="31019" y="108552"/>
                    </a:cubicBezTo>
                    <a:cubicBezTo>
                      <a:pt x="21657" y="99736"/>
                      <a:pt x="12569" y="90920"/>
                      <a:pt x="3757" y="81828"/>
                    </a:cubicBezTo>
                    <a:cubicBezTo>
                      <a:pt x="1554" y="79624"/>
                      <a:pt x="-649" y="75491"/>
                      <a:pt x="178" y="73287"/>
                    </a:cubicBezTo>
                    <a:cubicBezTo>
                      <a:pt x="1004" y="71083"/>
                      <a:pt x="5134" y="69154"/>
                      <a:pt x="8163" y="68603"/>
                    </a:cubicBezTo>
                    <a:cubicBezTo>
                      <a:pt x="21657" y="66123"/>
                      <a:pt x="35150" y="64470"/>
                      <a:pt x="48919" y="62542"/>
                    </a:cubicBezTo>
                    <a:cubicBezTo>
                      <a:pt x="61861" y="60613"/>
                      <a:pt x="70948" y="53174"/>
                      <a:pt x="76731" y="41878"/>
                    </a:cubicBezTo>
                    <a:cubicBezTo>
                      <a:pt x="82514" y="30307"/>
                      <a:pt x="88021" y="18459"/>
                      <a:pt x="94080" y="6888"/>
                    </a:cubicBezTo>
                    <a:cubicBezTo>
                      <a:pt x="95732" y="3857"/>
                      <a:pt x="99036" y="0"/>
                      <a:pt x="101515" y="0"/>
                    </a:cubicBezTo>
                    <a:cubicBezTo>
                      <a:pt x="103993" y="0"/>
                      <a:pt x="107298" y="4133"/>
                      <a:pt x="108950" y="7163"/>
                    </a:cubicBezTo>
                    <a:cubicBezTo>
                      <a:pt x="114457" y="17633"/>
                      <a:pt x="119965" y="28654"/>
                      <a:pt x="124921" y="39398"/>
                    </a:cubicBezTo>
                    <a:cubicBezTo>
                      <a:pt x="131530" y="53725"/>
                      <a:pt x="142821" y="61440"/>
                      <a:pt x="158242" y="63368"/>
                    </a:cubicBezTo>
                    <a:cubicBezTo>
                      <a:pt x="169807" y="64746"/>
                      <a:pt x="181373" y="66399"/>
                      <a:pt x="192938" y="68327"/>
                    </a:cubicBezTo>
                    <a:cubicBezTo>
                      <a:pt x="196518" y="68878"/>
                      <a:pt x="199823" y="71634"/>
                      <a:pt x="203403" y="73287"/>
                    </a:cubicBezTo>
                    <a:cubicBezTo>
                      <a:pt x="201750" y="76317"/>
                      <a:pt x="200649" y="80175"/>
                      <a:pt x="198171" y="82654"/>
                    </a:cubicBezTo>
                    <a:cubicBezTo>
                      <a:pt x="190185" y="91195"/>
                      <a:pt x="181648" y="99185"/>
                      <a:pt x="173112" y="107175"/>
                    </a:cubicBezTo>
                    <a:cubicBezTo>
                      <a:pt x="160720" y="118471"/>
                      <a:pt x="156865" y="131971"/>
                      <a:pt x="160169" y="148226"/>
                    </a:cubicBezTo>
                    <a:cubicBezTo>
                      <a:pt x="162372" y="159523"/>
                      <a:pt x="164300" y="171094"/>
                      <a:pt x="165952" y="182666"/>
                    </a:cubicBezTo>
                    <a:cubicBezTo>
                      <a:pt x="166503" y="185972"/>
                      <a:pt x="164850" y="189553"/>
                      <a:pt x="164300" y="192860"/>
                    </a:cubicBezTo>
                    <a:cubicBezTo>
                      <a:pt x="160720" y="192309"/>
                      <a:pt x="156865" y="192309"/>
                      <a:pt x="153836" y="190931"/>
                    </a:cubicBezTo>
                    <a:cubicBezTo>
                      <a:pt x="142821" y="185421"/>
                      <a:pt x="132081" y="179084"/>
                      <a:pt x="121066" y="173849"/>
                    </a:cubicBezTo>
                    <a:cubicBezTo>
                      <a:pt x="114733" y="171370"/>
                      <a:pt x="108124" y="169992"/>
                      <a:pt x="100689" y="167512"/>
                    </a:cubicBezTo>
                    <a:close/>
                  </a:path>
                </a:pathLst>
              </a:custGeom>
              <a:solidFill>
                <a:srgbClr val="E97924"/>
              </a:solidFill>
              <a:ln w="2749" cap="flat">
                <a:noFill/>
                <a:prstDash val="solid"/>
                <a:miter/>
              </a:ln>
            </p:spPr>
            <p:txBody>
              <a:bodyPr rtlCol="0" anchor="ctr"/>
              <a:lstStyle/>
              <a:p>
                <a:endParaRPr lang="en-US" dirty="0"/>
              </a:p>
            </p:txBody>
          </p:sp>
          <p:grpSp>
            <p:nvGrpSpPr>
              <p:cNvPr id="173" name="Graphic 2">
                <a:extLst>
                  <a:ext uri="{FF2B5EF4-FFF2-40B4-BE49-F238E27FC236}">
                    <a16:creationId xmlns:a16="http://schemas.microsoft.com/office/drawing/2014/main" id="{18791FAD-F9EF-1BFF-52BB-01DE9E2FB845}"/>
                  </a:ext>
                </a:extLst>
              </p:cNvPr>
              <p:cNvGrpSpPr/>
              <p:nvPr/>
            </p:nvGrpSpPr>
            <p:grpSpPr>
              <a:xfrm>
                <a:off x="744591" y="4352525"/>
                <a:ext cx="943113" cy="1056801"/>
                <a:chOff x="744591" y="4352525"/>
                <a:chExt cx="943113" cy="1056801"/>
              </a:xfrm>
              <a:solidFill>
                <a:srgbClr val="0C2D45"/>
              </a:solidFill>
            </p:grpSpPr>
            <p:sp>
              <p:nvSpPr>
                <p:cNvPr id="174" name="Freeform 173">
                  <a:extLst>
                    <a:ext uri="{FF2B5EF4-FFF2-40B4-BE49-F238E27FC236}">
                      <a16:creationId xmlns:a16="http://schemas.microsoft.com/office/drawing/2014/main" id="{23372B69-7CAE-0601-9BAB-0A38EB2DCA44}"/>
                    </a:ext>
                  </a:extLst>
                </p:cNvPr>
                <p:cNvSpPr/>
                <p:nvPr/>
              </p:nvSpPr>
              <p:spPr>
                <a:xfrm>
                  <a:off x="744591" y="4352525"/>
                  <a:ext cx="943113" cy="1056801"/>
                </a:xfrm>
                <a:custGeom>
                  <a:avLst/>
                  <a:gdLst>
                    <a:gd name="connsiteX0" fmla="*/ 228298 w 943113"/>
                    <a:gd name="connsiteY0" fmla="*/ 1056251 h 1056801"/>
                    <a:gd name="connsiteX1" fmla="*/ 205992 w 943113"/>
                    <a:gd name="connsiteY1" fmla="*/ 1018506 h 1056801"/>
                    <a:gd name="connsiteX2" fmla="*/ 206268 w 943113"/>
                    <a:gd name="connsiteY2" fmla="*/ 960648 h 1056801"/>
                    <a:gd name="connsiteX3" fmla="*/ 240689 w 943113"/>
                    <a:gd name="connsiteY3" fmla="*/ 925933 h 1056801"/>
                    <a:gd name="connsiteX4" fmla="*/ 291633 w 943113"/>
                    <a:gd name="connsiteY4" fmla="*/ 925933 h 1056801"/>
                    <a:gd name="connsiteX5" fmla="*/ 291633 w 943113"/>
                    <a:gd name="connsiteY5" fmla="*/ 897830 h 1056801"/>
                    <a:gd name="connsiteX6" fmla="*/ 362404 w 943113"/>
                    <a:gd name="connsiteY6" fmla="*/ 826748 h 1056801"/>
                    <a:gd name="connsiteX7" fmla="*/ 364332 w 943113"/>
                    <a:gd name="connsiteY7" fmla="*/ 826748 h 1056801"/>
                    <a:gd name="connsiteX8" fmla="*/ 393246 w 943113"/>
                    <a:gd name="connsiteY8" fmla="*/ 824544 h 1056801"/>
                    <a:gd name="connsiteX9" fmla="*/ 403985 w 943113"/>
                    <a:gd name="connsiteY9" fmla="*/ 797544 h 1056801"/>
                    <a:gd name="connsiteX10" fmla="*/ 387463 w 943113"/>
                    <a:gd name="connsiteY10" fmla="*/ 652348 h 1056801"/>
                    <a:gd name="connsiteX11" fmla="*/ 376173 w 943113"/>
                    <a:gd name="connsiteY11" fmla="*/ 642980 h 1056801"/>
                    <a:gd name="connsiteX12" fmla="*/ 299344 w 943113"/>
                    <a:gd name="connsiteY12" fmla="*/ 601653 h 1056801"/>
                    <a:gd name="connsiteX13" fmla="*/ 281720 w 943113"/>
                    <a:gd name="connsiteY13" fmla="*/ 594214 h 1056801"/>
                    <a:gd name="connsiteX14" fmla="*/ 72437 w 943113"/>
                    <a:gd name="connsiteY14" fmla="*/ 449570 h 1056801"/>
                    <a:gd name="connsiteX15" fmla="*/ 1666 w 943113"/>
                    <a:gd name="connsiteY15" fmla="*/ 244863 h 1056801"/>
                    <a:gd name="connsiteX16" fmla="*/ 1115 w 943113"/>
                    <a:gd name="connsiteY16" fmla="*/ 183148 h 1056801"/>
                    <a:gd name="connsiteX17" fmla="*/ 53436 w 943113"/>
                    <a:gd name="connsiteY17" fmla="*/ 136586 h 1056801"/>
                    <a:gd name="connsiteX18" fmla="*/ 172948 w 943113"/>
                    <a:gd name="connsiteY18" fmla="*/ 136586 h 1056801"/>
                    <a:gd name="connsiteX19" fmla="*/ 184513 w 943113"/>
                    <a:gd name="connsiteY19" fmla="*/ 136586 h 1056801"/>
                    <a:gd name="connsiteX20" fmla="*/ 184513 w 943113"/>
                    <a:gd name="connsiteY20" fmla="*/ 119780 h 1056801"/>
                    <a:gd name="connsiteX21" fmla="*/ 160281 w 943113"/>
                    <a:gd name="connsiteY21" fmla="*/ 108484 h 1056801"/>
                    <a:gd name="connsiteX22" fmla="*/ 147889 w 943113"/>
                    <a:gd name="connsiteY22" fmla="*/ 82310 h 1056801"/>
                    <a:gd name="connsiteX23" fmla="*/ 147889 w 943113"/>
                    <a:gd name="connsiteY23" fmla="*/ 34921 h 1056801"/>
                    <a:gd name="connsiteX24" fmla="*/ 182586 w 943113"/>
                    <a:gd name="connsiteY24" fmla="*/ 207 h 1056801"/>
                    <a:gd name="connsiteX25" fmla="*/ 293010 w 943113"/>
                    <a:gd name="connsiteY25" fmla="*/ 207 h 1056801"/>
                    <a:gd name="connsiteX26" fmla="*/ 310909 w 943113"/>
                    <a:gd name="connsiteY26" fmla="*/ 15635 h 1056801"/>
                    <a:gd name="connsiteX27" fmla="*/ 293010 w 943113"/>
                    <a:gd name="connsiteY27" fmla="*/ 31064 h 1056801"/>
                    <a:gd name="connsiteX28" fmla="*/ 190021 w 943113"/>
                    <a:gd name="connsiteY28" fmla="*/ 31064 h 1056801"/>
                    <a:gd name="connsiteX29" fmla="*/ 178731 w 943113"/>
                    <a:gd name="connsiteY29" fmla="*/ 41809 h 1056801"/>
                    <a:gd name="connsiteX30" fmla="*/ 178731 w 943113"/>
                    <a:gd name="connsiteY30" fmla="*/ 77902 h 1056801"/>
                    <a:gd name="connsiteX31" fmla="*/ 186992 w 943113"/>
                    <a:gd name="connsiteY31" fmla="*/ 86442 h 1056801"/>
                    <a:gd name="connsiteX32" fmla="*/ 193050 w 943113"/>
                    <a:gd name="connsiteY32" fmla="*/ 86442 h 1056801"/>
                    <a:gd name="connsiteX33" fmla="*/ 749578 w 943113"/>
                    <a:gd name="connsiteY33" fmla="*/ 86442 h 1056801"/>
                    <a:gd name="connsiteX34" fmla="*/ 763897 w 943113"/>
                    <a:gd name="connsiteY34" fmla="*/ 71840 h 1056801"/>
                    <a:gd name="connsiteX35" fmla="*/ 764173 w 943113"/>
                    <a:gd name="connsiteY35" fmla="*/ 40983 h 1056801"/>
                    <a:gd name="connsiteX36" fmla="*/ 753984 w 943113"/>
                    <a:gd name="connsiteY36" fmla="*/ 31064 h 1056801"/>
                    <a:gd name="connsiteX37" fmla="*/ 667517 w 943113"/>
                    <a:gd name="connsiteY37" fmla="*/ 31340 h 1056801"/>
                    <a:gd name="connsiteX38" fmla="*/ 375897 w 943113"/>
                    <a:gd name="connsiteY38" fmla="*/ 31340 h 1056801"/>
                    <a:gd name="connsiteX39" fmla="*/ 365709 w 943113"/>
                    <a:gd name="connsiteY39" fmla="*/ 31064 h 1056801"/>
                    <a:gd name="connsiteX40" fmla="*/ 352766 w 943113"/>
                    <a:gd name="connsiteY40" fmla="*/ 15911 h 1056801"/>
                    <a:gd name="connsiteX41" fmla="*/ 365709 w 943113"/>
                    <a:gd name="connsiteY41" fmla="*/ 758 h 1056801"/>
                    <a:gd name="connsiteX42" fmla="*/ 375897 w 943113"/>
                    <a:gd name="connsiteY42" fmla="*/ 482 h 1056801"/>
                    <a:gd name="connsiteX43" fmla="*/ 754259 w 943113"/>
                    <a:gd name="connsiteY43" fmla="*/ 482 h 1056801"/>
                    <a:gd name="connsiteX44" fmla="*/ 795290 w 943113"/>
                    <a:gd name="connsiteY44" fmla="*/ 41534 h 1056801"/>
                    <a:gd name="connsiteX45" fmla="*/ 795290 w 943113"/>
                    <a:gd name="connsiteY45" fmla="*/ 75697 h 1056801"/>
                    <a:gd name="connsiteX46" fmla="*/ 758941 w 943113"/>
                    <a:gd name="connsiteY46" fmla="*/ 118402 h 1056801"/>
                    <a:gd name="connsiteX47" fmla="*/ 758941 w 943113"/>
                    <a:gd name="connsiteY47" fmla="*/ 137137 h 1056801"/>
                    <a:gd name="connsiteX48" fmla="*/ 769405 w 943113"/>
                    <a:gd name="connsiteY48" fmla="*/ 137137 h 1056801"/>
                    <a:gd name="connsiteX49" fmla="*/ 887815 w 943113"/>
                    <a:gd name="connsiteY49" fmla="*/ 137137 h 1056801"/>
                    <a:gd name="connsiteX50" fmla="*/ 942890 w 943113"/>
                    <a:gd name="connsiteY50" fmla="*/ 187556 h 1056801"/>
                    <a:gd name="connsiteX51" fmla="*/ 824479 w 943113"/>
                    <a:gd name="connsiteY51" fmla="*/ 503846 h 1056801"/>
                    <a:gd name="connsiteX52" fmla="*/ 656502 w 943113"/>
                    <a:gd name="connsiteY52" fmla="*/ 596143 h 1056801"/>
                    <a:gd name="connsiteX53" fmla="*/ 642733 w 943113"/>
                    <a:gd name="connsiteY53" fmla="*/ 602755 h 1056801"/>
                    <a:gd name="connsiteX54" fmla="*/ 565905 w 943113"/>
                    <a:gd name="connsiteY54" fmla="*/ 643807 h 1056801"/>
                    <a:gd name="connsiteX55" fmla="*/ 555991 w 943113"/>
                    <a:gd name="connsiteY55" fmla="*/ 651797 h 1056801"/>
                    <a:gd name="connsiteX56" fmla="*/ 538643 w 943113"/>
                    <a:gd name="connsiteY56" fmla="*/ 796717 h 1056801"/>
                    <a:gd name="connsiteX57" fmla="*/ 549658 w 943113"/>
                    <a:gd name="connsiteY57" fmla="*/ 824819 h 1056801"/>
                    <a:gd name="connsiteX58" fmla="*/ 579673 w 943113"/>
                    <a:gd name="connsiteY58" fmla="*/ 827024 h 1056801"/>
                    <a:gd name="connsiteX59" fmla="*/ 651545 w 943113"/>
                    <a:gd name="connsiteY59" fmla="*/ 899208 h 1056801"/>
                    <a:gd name="connsiteX60" fmla="*/ 651545 w 943113"/>
                    <a:gd name="connsiteY60" fmla="*/ 926484 h 1056801"/>
                    <a:gd name="connsiteX61" fmla="*/ 699460 w 943113"/>
                    <a:gd name="connsiteY61" fmla="*/ 926484 h 1056801"/>
                    <a:gd name="connsiteX62" fmla="*/ 736911 w 943113"/>
                    <a:gd name="connsiteY62" fmla="*/ 964505 h 1056801"/>
                    <a:gd name="connsiteX63" fmla="*/ 737186 w 943113"/>
                    <a:gd name="connsiteY63" fmla="*/ 1019057 h 1056801"/>
                    <a:gd name="connsiteX64" fmla="*/ 715157 w 943113"/>
                    <a:gd name="connsiteY64" fmla="*/ 1056802 h 1056801"/>
                    <a:gd name="connsiteX65" fmla="*/ 228298 w 943113"/>
                    <a:gd name="connsiteY65" fmla="*/ 1056251 h 1056801"/>
                    <a:gd name="connsiteX66" fmla="*/ 216181 w 943113"/>
                    <a:gd name="connsiteY66" fmla="*/ 117851 h 1056801"/>
                    <a:gd name="connsiteX67" fmla="*/ 216181 w 943113"/>
                    <a:gd name="connsiteY67" fmla="*/ 127494 h 1056801"/>
                    <a:gd name="connsiteX68" fmla="*/ 216457 w 943113"/>
                    <a:gd name="connsiteY68" fmla="*/ 371875 h 1056801"/>
                    <a:gd name="connsiteX69" fmla="*/ 220312 w 943113"/>
                    <a:gd name="connsiteY69" fmla="*/ 417059 h 1056801"/>
                    <a:gd name="connsiteX70" fmla="*/ 518265 w 943113"/>
                    <a:gd name="connsiteY70" fmla="*/ 624245 h 1056801"/>
                    <a:gd name="connsiteX71" fmla="*/ 727273 w 943113"/>
                    <a:gd name="connsiteY71" fmla="*/ 370222 h 1056801"/>
                    <a:gd name="connsiteX72" fmla="*/ 727273 w 943113"/>
                    <a:gd name="connsiteY72" fmla="*/ 128045 h 1056801"/>
                    <a:gd name="connsiteX73" fmla="*/ 727273 w 943113"/>
                    <a:gd name="connsiteY73" fmla="*/ 118127 h 1056801"/>
                    <a:gd name="connsiteX74" fmla="*/ 216181 w 943113"/>
                    <a:gd name="connsiteY74" fmla="*/ 117851 h 1056801"/>
                    <a:gd name="connsiteX75" fmla="*/ 701939 w 943113"/>
                    <a:gd name="connsiteY75" fmla="*/ 546275 h 1056801"/>
                    <a:gd name="connsiteX76" fmla="*/ 705794 w 943113"/>
                    <a:gd name="connsiteY76" fmla="*/ 545173 h 1056801"/>
                    <a:gd name="connsiteX77" fmla="*/ 827784 w 943113"/>
                    <a:gd name="connsiteY77" fmla="*/ 454529 h 1056801"/>
                    <a:gd name="connsiteX78" fmla="*/ 912323 w 943113"/>
                    <a:gd name="connsiteY78" fmla="*/ 191689 h 1056801"/>
                    <a:gd name="connsiteX79" fmla="*/ 886989 w 943113"/>
                    <a:gd name="connsiteY79" fmla="*/ 167443 h 1056801"/>
                    <a:gd name="connsiteX80" fmla="*/ 766376 w 943113"/>
                    <a:gd name="connsiteY80" fmla="*/ 167443 h 1056801"/>
                    <a:gd name="connsiteX81" fmla="*/ 758665 w 943113"/>
                    <a:gd name="connsiteY81" fmla="*/ 168270 h 1056801"/>
                    <a:gd name="connsiteX82" fmla="*/ 758665 w 943113"/>
                    <a:gd name="connsiteY82" fmla="*/ 208771 h 1056801"/>
                    <a:gd name="connsiteX83" fmla="*/ 837422 w 943113"/>
                    <a:gd name="connsiteY83" fmla="*/ 208771 h 1056801"/>
                    <a:gd name="connsiteX84" fmla="*/ 869365 w 943113"/>
                    <a:gd name="connsiteY84" fmla="*/ 242934 h 1056801"/>
                    <a:gd name="connsiteX85" fmla="*/ 861655 w 943113"/>
                    <a:gd name="connsiteY85" fmla="*/ 291700 h 1056801"/>
                    <a:gd name="connsiteX86" fmla="*/ 843205 w 943113"/>
                    <a:gd name="connsiteY86" fmla="*/ 305200 h 1056801"/>
                    <a:gd name="connsiteX87" fmla="*/ 831915 w 943113"/>
                    <a:gd name="connsiteY87" fmla="*/ 284537 h 1056801"/>
                    <a:gd name="connsiteX88" fmla="*/ 839350 w 943113"/>
                    <a:gd name="connsiteY88" fmla="*/ 240179 h 1056801"/>
                    <a:gd name="connsiteX89" fmla="*/ 756462 w 943113"/>
                    <a:gd name="connsiteY89" fmla="*/ 240179 h 1056801"/>
                    <a:gd name="connsiteX90" fmla="*/ 756462 w 943113"/>
                    <a:gd name="connsiteY90" fmla="*/ 425875 h 1056801"/>
                    <a:gd name="connsiteX91" fmla="*/ 770782 w 943113"/>
                    <a:gd name="connsiteY91" fmla="*/ 410447 h 1056801"/>
                    <a:gd name="connsiteX92" fmla="*/ 808232 w 943113"/>
                    <a:gd name="connsiteY92" fmla="*/ 352864 h 1056801"/>
                    <a:gd name="connsiteX93" fmla="*/ 824755 w 943113"/>
                    <a:gd name="connsiteY93" fmla="*/ 343497 h 1056801"/>
                    <a:gd name="connsiteX94" fmla="*/ 837697 w 943113"/>
                    <a:gd name="connsiteY94" fmla="*/ 356170 h 1056801"/>
                    <a:gd name="connsiteX95" fmla="*/ 834668 w 943113"/>
                    <a:gd name="connsiteY95" fmla="*/ 369671 h 1056801"/>
                    <a:gd name="connsiteX96" fmla="*/ 743795 w 943113"/>
                    <a:gd name="connsiteY96" fmla="*/ 477121 h 1056801"/>
                    <a:gd name="connsiteX97" fmla="*/ 736085 w 943113"/>
                    <a:gd name="connsiteY97" fmla="*/ 483733 h 1056801"/>
                    <a:gd name="connsiteX98" fmla="*/ 701939 w 943113"/>
                    <a:gd name="connsiteY98" fmla="*/ 546275 h 1056801"/>
                    <a:gd name="connsiteX99" fmla="*/ 705518 w 943113"/>
                    <a:gd name="connsiteY99" fmla="*/ 957617 h 1056801"/>
                    <a:gd name="connsiteX100" fmla="*/ 237936 w 943113"/>
                    <a:gd name="connsiteY100" fmla="*/ 957617 h 1056801"/>
                    <a:gd name="connsiteX101" fmla="*/ 237936 w 943113"/>
                    <a:gd name="connsiteY101" fmla="*/ 1024567 h 1056801"/>
                    <a:gd name="connsiteX102" fmla="*/ 705518 w 943113"/>
                    <a:gd name="connsiteY102" fmla="*/ 1024567 h 1056801"/>
                    <a:gd name="connsiteX103" fmla="*/ 705518 w 943113"/>
                    <a:gd name="connsiteY103" fmla="*/ 957617 h 1056801"/>
                    <a:gd name="connsiteX104" fmla="*/ 184789 w 943113"/>
                    <a:gd name="connsiteY104" fmla="*/ 167443 h 1056801"/>
                    <a:gd name="connsiteX105" fmla="*/ 173774 w 943113"/>
                    <a:gd name="connsiteY105" fmla="*/ 167443 h 1056801"/>
                    <a:gd name="connsiteX106" fmla="*/ 58393 w 943113"/>
                    <a:gd name="connsiteY106" fmla="*/ 167443 h 1056801"/>
                    <a:gd name="connsiteX107" fmla="*/ 30855 w 943113"/>
                    <a:gd name="connsiteY107" fmla="*/ 194719 h 1056801"/>
                    <a:gd name="connsiteX108" fmla="*/ 41044 w 943113"/>
                    <a:gd name="connsiteY108" fmla="*/ 299139 h 1056801"/>
                    <a:gd name="connsiteX109" fmla="*/ 229399 w 943113"/>
                    <a:gd name="connsiteY109" fmla="*/ 541316 h 1056801"/>
                    <a:gd name="connsiteX110" fmla="*/ 241791 w 943113"/>
                    <a:gd name="connsiteY110" fmla="*/ 546826 h 1056801"/>
                    <a:gd name="connsiteX111" fmla="*/ 207369 w 943113"/>
                    <a:gd name="connsiteY111" fmla="*/ 483458 h 1056801"/>
                    <a:gd name="connsiteX112" fmla="*/ 201311 w 943113"/>
                    <a:gd name="connsiteY112" fmla="*/ 477948 h 1056801"/>
                    <a:gd name="connsiteX113" fmla="*/ 74089 w 943113"/>
                    <a:gd name="connsiteY113" fmla="*/ 242934 h 1056801"/>
                    <a:gd name="connsiteX114" fmla="*/ 105757 w 943113"/>
                    <a:gd name="connsiteY114" fmla="*/ 208771 h 1056801"/>
                    <a:gd name="connsiteX115" fmla="*/ 159454 w 943113"/>
                    <a:gd name="connsiteY115" fmla="*/ 208771 h 1056801"/>
                    <a:gd name="connsiteX116" fmla="*/ 185064 w 943113"/>
                    <a:gd name="connsiteY116" fmla="*/ 208771 h 1056801"/>
                    <a:gd name="connsiteX117" fmla="*/ 184789 w 943113"/>
                    <a:gd name="connsiteY117" fmla="*/ 167443 h 1056801"/>
                    <a:gd name="connsiteX118" fmla="*/ 322750 w 943113"/>
                    <a:gd name="connsiteY118" fmla="*/ 925106 h 1056801"/>
                    <a:gd name="connsiteX119" fmla="*/ 620704 w 943113"/>
                    <a:gd name="connsiteY119" fmla="*/ 925106 h 1056801"/>
                    <a:gd name="connsiteX120" fmla="*/ 620704 w 943113"/>
                    <a:gd name="connsiteY120" fmla="*/ 898382 h 1056801"/>
                    <a:gd name="connsiteX121" fmla="*/ 580224 w 943113"/>
                    <a:gd name="connsiteY121" fmla="*/ 857606 h 1056801"/>
                    <a:gd name="connsiteX122" fmla="*/ 460712 w 943113"/>
                    <a:gd name="connsiteY122" fmla="*/ 857606 h 1056801"/>
                    <a:gd name="connsiteX123" fmla="*/ 359650 w 943113"/>
                    <a:gd name="connsiteY123" fmla="*/ 857606 h 1056801"/>
                    <a:gd name="connsiteX124" fmla="*/ 322750 w 943113"/>
                    <a:gd name="connsiteY124" fmla="*/ 894524 h 1056801"/>
                    <a:gd name="connsiteX125" fmla="*/ 322750 w 943113"/>
                    <a:gd name="connsiteY125" fmla="*/ 925106 h 1056801"/>
                    <a:gd name="connsiteX126" fmla="*/ 516613 w 943113"/>
                    <a:gd name="connsiteY126" fmla="*/ 825921 h 1056801"/>
                    <a:gd name="connsiteX127" fmla="*/ 516888 w 943113"/>
                    <a:gd name="connsiteY127" fmla="*/ 657583 h 1056801"/>
                    <a:gd name="connsiteX128" fmla="*/ 426566 w 943113"/>
                    <a:gd name="connsiteY128" fmla="*/ 657583 h 1056801"/>
                    <a:gd name="connsiteX129" fmla="*/ 427117 w 943113"/>
                    <a:gd name="connsiteY129" fmla="*/ 825921 h 1056801"/>
                    <a:gd name="connsiteX130" fmla="*/ 516613 w 943113"/>
                    <a:gd name="connsiteY130" fmla="*/ 825921 h 1056801"/>
                    <a:gd name="connsiteX131" fmla="*/ 104380 w 943113"/>
                    <a:gd name="connsiteY131" fmla="*/ 240179 h 1056801"/>
                    <a:gd name="connsiteX132" fmla="*/ 186716 w 943113"/>
                    <a:gd name="connsiteY132" fmla="*/ 425875 h 1056801"/>
                    <a:gd name="connsiteX133" fmla="*/ 186716 w 943113"/>
                    <a:gd name="connsiteY133" fmla="*/ 240179 h 1056801"/>
                    <a:gd name="connsiteX134" fmla="*/ 104380 w 943113"/>
                    <a:gd name="connsiteY134" fmla="*/ 240179 h 105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943113" h="1056801">
                      <a:moveTo>
                        <a:pt x="228298" y="1056251"/>
                      </a:moveTo>
                      <a:cubicBezTo>
                        <a:pt x="211500" y="1049363"/>
                        <a:pt x="205442" y="1036414"/>
                        <a:pt x="205992" y="1018506"/>
                      </a:cubicBezTo>
                      <a:cubicBezTo>
                        <a:pt x="206819" y="999220"/>
                        <a:pt x="205992" y="979934"/>
                        <a:pt x="206268" y="960648"/>
                      </a:cubicBezTo>
                      <a:cubicBezTo>
                        <a:pt x="206268" y="936678"/>
                        <a:pt x="217007" y="925933"/>
                        <a:pt x="240689" y="925933"/>
                      </a:cubicBezTo>
                      <a:cubicBezTo>
                        <a:pt x="257212" y="925933"/>
                        <a:pt x="273459" y="925933"/>
                        <a:pt x="291633" y="925933"/>
                      </a:cubicBezTo>
                      <a:cubicBezTo>
                        <a:pt x="291633" y="916014"/>
                        <a:pt x="291633" y="906923"/>
                        <a:pt x="291633" y="897830"/>
                      </a:cubicBezTo>
                      <a:cubicBezTo>
                        <a:pt x="291909" y="854299"/>
                        <a:pt x="319171" y="827024"/>
                        <a:pt x="362404" y="826748"/>
                      </a:cubicBezTo>
                      <a:cubicBezTo>
                        <a:pt x="362955" y="826748"/>
                        <a:pt x="363781" y="826748"/>
                        <a:pt x="364332" y="826748"/>
                      </a:cubicBezTo>
                      <a:cubicBezTo>
                        <a:pt x="374245" y="826472"/>
                        <a:pt x="386637" y="829503"/>
                        <a:pt x="393246" y="824544"/>
                      </a:cubicBezTo>
                      <a:cubicBezTo>
                        <a:pt x="399855" y="819585"/>
                        <a:pt x="400956" y="806911"/>
                        <a:pt x="403985" y="797544"/>
                      </a:cubicBezTo>
                      <a:cubicBezTo>
                        <a:pt x="421058" y="746573"/>
                        <a:pt x="416377" y="698083"/>
                        <a:pt x="387463" y="652348"/>
                      </a:cubicBezTo>
                      <a:cubicBezTo>
                        <a:pt x="384985" y="648490"/>
                        <a:pt x="380579" y="644633"/>
                        <a:pt x="376173" y="642980"/>
                      </a:cubicBezTo>
                      <a:cubicBezTo>
                        <a:pt x="348635" y="632786"/>
                        <a:pt x="323026" y="619011"/>
                        <a:pt x="299344" y="601653"/>
                      </a:cubicBezTo>
                      <a:cubicBezTo>
                        <a:pt x="294387" y="598071"/>
                        <a:pt x="287778" y="595867"/>
                        <a:pt x="281720" y="594214"/>
                      </a:cubicBezTo>
                      <a:cubicBezTo>
                        <a:pt x="195804" y="569418"/>
                        <a:pt x="124207" y="523958"/>
                        <a:pt x="72437" y="449570"/>
                      </a:cubicBezTo>
                      <a:cubicBezTo>
                        <a:pt x="29754" y="388130"/>
                        <a:pt x="7724" y="318976"/>
                        <a:pt x="1666" y="244863"/>
                      </a:cubicBezTo>
                      <a:cubicBezTo>
                        <a:pt x="14" y="224475"/>
                        <a:pt x="-812" y="203536"/>
                        <a:pt x="1115" y="183148"/>
                      </a:cubicBezTo>
                      <a:cubicBezTo>
                        <a:pt x="3593" y="154770"/>
                        <a:pt x="24797" y="136861"/>
                        <a:pt x="53436" y="136586"/>
                      </a:cubicBezTo>
                      <a:cubicBezTo>
                        <a:pt x="93365" y="136310"/>
                        <a:pt x="133019" y="136586"/>
                        <a:pt x="172948" y="136586"/>
                      </a:cubicBezTo>
                      <a:cubicBezTo>
                        <a:pt x="176528" y="136586"/>
                        <a:pt x="180383" y="136586"/>
                        <a:pt x="184513" y="136586"/>
                      </a:cubicBezTo>
                      <a:cubicBezTo>
                        <a:pt x="184513" y="129974"/>
                        <a:pt x="184513" y="124188"/>
                        <a:pt x="184513" y="119780"/>
                      </a:cubicBezTo>
                      <a:cubicBezTo>
                        <a:pt x="175977" y="115922"/>
                        <a:pt x="167440" y="113443"/>
                        <a:pt x="160281" y="108484"/>
                      </a:cubicBezTo>
                      <a:cubicBezTo>
                        <a:pt x="151744" y="102698"/>
                        <a:pt x="148164" y="93055"/>
                        <a:pt x="147889" y="82310"/>
                      </a:cubicBezTo>
                      <a:cubicBezTo>
                        <a:pt x="147889" y="66605"/>
                        <a:pt x="147613" y="50626"/>
                        <a:pt x="147889" y="34921"/>
                      </a:cubicBezTo>
                      <a:cubicBezTo>
                        <a:pt x="148164" y="15084"/>
                        <a:pt x="162759" y="207"/>
                        <a:pt x="182586" y="207"/>
                      </a:cubicBezTo>
                      <a:cubicBezTo>
                        <a:pt x="219486" y="-69"/>
                        <a:pt x="256110" y="-69"/>
                        <a:pt x="293010" y="207"/>
                      </a:cubicBezTo>
                      <a:cubicBezTo>
                        <a:pt x="304300" y="207"/>
                        <a:pt x="310909" y="6268"/>
                        <a:pt x="310909" y="15635"/>
                      </a:cubicBezTo>
                      <a:cubicBezTo>
                        <a:pt x="310909" y="25003"/>
                        <a:pt x="304300" y="31064"/>
                        <a:pt x="293010" y="31064"/>
                      </a:cubicBezTo>
                      <a:cubicBezTo>
                        <a:pt x="258589" y="31064"/>
                        <a:pt x="224167" y="31340"/>
                        <a:pt x="190021" y="31064"/>
                      </a:cubicBezTo>
                      <a:cubicBezTo>
                        <a:pt x="181760" y="31064"/>
                        <a:pt x="178180" y="32993"/>
                        <a:pt x="178731" y="41809"/>
                      </a:cubicBezTo>
                      <a:cubicBezTo>
                        <a:pt x="179557" y="53932"/>
                        <a:pt x="179006" y="65779"/>
                        <a:pt x="178731" y="77902"/>
                      </a:cubicBezTo>
                      <a:cubicBezTo>
                        <a:pt x="178455" y="83963"/>
                        <a:pt x="180658" y="86993"/>
                        <a:pt x="186992" y="86442"/>
                      </a:cubicBezTo>
                      <a:cubicBezTo>
                        <a:pt x="188919" y="86167"/>
                        <a:pt x="191122" y="86442"/>
                        <a:pt x="193050" y="86442"/>
                      </a:cubicBezTo>
                      <a:cubicBezTo>
                        <a:pt x="378651" y="86442"/>
                        <a:pt x="564252" y="86442"/>
                        <a:pt x="749578" y="86442"/>
                      </a:cubicBezTo>
                      <a:cubicBezTo>
                        <a:pt x="763897" y="86442"/>
                        <a:pt x="763897" y="86442"/>
                        <a:pt x="763897" y="71840"/>
                      </a:cubicBezTo>
                      <a:cubicBezTo>
                        <a:pt x="763897" y="61646"/>
                        <a:pt x="763347" y="51177"/>
                        <a:pt x="764173" y="40983"/>
                      </a:cubicBezTo>
                      <a:cubicBezTo>
                        <a:pt x="764724" y="32993"/>
                        <a:pt x="761419" y="31064"/>
                        <a:pt x="753984" y="31064"/>
                      </a:cubicBezTo>
                      <a:cubicBezTo>
                        <a:pt x="725070" y="31340"/>
                        <a:pt x="696156" y="31340"/>
                        <a:pt x="667517" y="31340"/>
                      </a:cubicBezTo>
                      <a:cubicBezTo>
                        <a:pt x="570310" y="31340"/>
                        <a:pt x="473104" y="31340"/>
                        <a:pt x="375897" y="31340"/>
                      </a:cubicBezTo>
                      <a:cubicBezTo>
                        <a:pt x="372593" y="31340"/>
                        <a:pt x="369013" y="31615"/>
                        <a:pt x="365709" y="31064"/>
                      </a:cubicBezTo>
                      <a:cubicBezTo>
                        <a:pt x="357723" y="29411"/>
                        <a:pt x="352766" y="23901"/>
                        <a:pt x="352766" y="15911"/>
                      </a:cubicBezTo>
                      <a:cubicBezTo>
                        <a:pt x="352766" y="7921"/>
                        <a:pt x="357447" y="2411"/>
                        <a:pt x="365709" y="758"/>
                      </a:cubicBezTo>
                      <a:cubicBezTo>
                        <a:pt x="369013" y="207"/>
                        <a:pt x="372593" y="482"/>
                        <a:pt x="375897" y="482"/>
                      </a:cubicBezTo>
                      <a:cubicBezTo>
                        <a:pt x="502018" y="482"/>
                        <a:pt x="628139" y="482"/>
                        <a:pt x="754259" y="482"/>
                      </a:cubicBezTo>
                      <a:cubicBezTo>
                        <a:pt x="782347" y="482"/>
                        <a:pt x="795290" y="13431"/>
                        <a:pt x="795290" y="41534"/>
                      </a:cubicBezTo>
                      <a:cubicBezTo>
                        <a:pt x="795290" y="52830"/>
                        <a:pt x="795290" y="64126"/>
                        <a:pt x="795290" y="75697"/>
                      </a:cubicBezTo>
                      <a:cubicBezTo>
                        <a:pt x="795290" y="102422"/>
                        <a:pt x="786203" y="113443"/>
                        <a:pt x="758941" y="118402"/>
                      </a:cubicBezTo>
                      <a:cubicBezTo>
                        <a:pt x="758941" y="123912"/>
                        <a:pt x="758941" y="129698"/>
                        <a:pt x="758941" y="137137"/>
                      </a:cubicBezTo>
                      <a:cubicBezTo>
                        <a:pt x="762245" y="137137"/>
                        <a:pt x="765825" y="137137"/>
                        <a:pt x="769405" y="137137"/>
                      </a:cubicBezTo>
                      <a:cubicBezTo>
                        <a:pt x="808783" y="137137"/>
                        <a:pt x="848437" y="137137"/>
                        <a:pt x="887815" y="137137"/>
                      </a:cubicBezTo>
                      <a:cubicBezTo>
                        <a:pt x="919758" y="137137"/>
                        <a:pt x="942064" y="155872"/>
                        <a:pt x="942890" y="187556"/>
                      </a:cubicBezTo>
                      <a:cubicBezTo>
                        <a:pt x="946194" y="308782"/>
                        <a:pt x="913149" y="417059"/>
                        <a:pt x="824479" y="503846"/>
                      </a:cubicBezTo>
                      <a:cubicBezTo>
                        <a:pt x="777391" y="550132"/>
                        <a:pt x="719563" y="578234"/>
                        <a:pt x="656502" y="596143"/>
                      </a:cubicBezTo>
                      <a:cubicBezTo>
                        <a:pt x="651821" y="597520"/>
                        <a:pt x="646864" y="599725"/>
                        <a:pt x="642733" y="602755"/>
                      </a:cubicBezTo>
                      <a:cubicBezTo>
                        <a:pt x="619051" y="620113"/>
                        <a:pt x="593442" y="633613"/>
                        <a:pt x="565905" y="643807"/>
                      </a:cubicBezTo>
                      <a:cubicBezTo>
                        <a:pt x="562049" y="645184"/>
                        <a:pt x="558194" y="648490"/>
                        <a:pt x="555991" y="651797"/>
                      </a:cubicBezTo>
                      <a:cubicBezTo>
                        <a:pt x="527077" y="697256"/>
                        <a:pt x="521845" y="745747"/>
                        <a:pt x="538643" y="796717"/>
                      </a:cubicBezTo>
                      <a:cubicBezTo>
                        <a:pt x="541947" y="806360"/>
                        <a:pt x="543049" y="819585"/>
                        <a:pt x="549658" y="824819"/>
                      </a:cubicBezTo>
                      <a:cubicBezTo>
                        <a:pt x="556542" y="829779"/>
                        <a:pt x="569484" y="827024"/>
                        <a:pt x="579673" y="827024"/>
                      </a:cubicBezTo>
                      <a:cubicBezTo>
                        <a:pt x="624284" y="827299"/>
                        <a:pt x="651270" y="854299"/>
                        <a:pt x="651545" y="899208"/>
                      </a:cubicBezTo>
                      <a:cubicBezTo>
                        <a:pt x="651545" y="907749"/>
                        <a:pt x="651545" y="916290"/>
                        <a:pt x="651545" y="926484"/>
                      </a:cubicBezTo>
                      <a:cubicBezTo>
                        <a:pt x="668068" y="926484"/>
                        <a:pt x="683764" y="926484"/>
                        <a:pt x="699460" y="926484"/>
                      </a:cubicBezTo>
                      <a:cubicBezTo>
                        <a:pt x="727548" y="926484"/>
                        <a:pt x="736911" y="936127"/>
                        <a:pt x="736911" y="964505"/>
                      </a:cubicBezTo>
                      <a:cubicBezTo>
                        <a:pt x="736911" y="982689"/>
                        <a:pt x="736360" y="1000873"/>
                        <a:pt x="737186" y="1019057"/>
                      </a:cubicBezTo>
                      <a:cubicBezTo>
                        <a:pt x="738012" y="1036689"/>
                        <a:pt x="731954" y="1049639"/>
                        <a:pt x="715157" y="1056802"/>
                      </a:cubicBezTo>
                      <a:cubicBezTo>
                        <a:pt x="552687" y="1056251"/>
                        <a:pt x="390492" y="1056251"/>
                        <a:pt x="228298" y="1056251"/>
                      </a:cubicBezTo>
                      <a:close/>
                      <a:moveTo>
                        <a:pt x="216181" y="117851"/>
                      </a:moveTo>
                      <a:cubicBezTo>
                        <a:pt x="216181" y="121433"/>
                        <a:pt x="216181" y="124463"/>
                        <a:pt x="216181" y="127494"/>
                      </a:cubicBezTo>
                      <a:cubicBezTo>
                        <a:pt x="216181" y="209046"/>
                        <a:pt x="215906" y="290323"/>
                        <a:pt x="216457" y="371875"/>
                      </a:cubicBezTo>
                      <a:cubicBezTo>
                        <a:pt x="216457" y="387028"/>
                        <a:pt x="218109" y="402181"/>
                        <a:pt x="220312" y="417059"/>
                      </a:cubicBezTo>
                      <a:cubicBezTo>
                        <a:pt x="242342" y="554816"/>
                        <a:pt x="381129" y="651246"/>
                        <a:pt x="518265" y="624245"/>
                      </a:cubicBezTo>
                      <a:cubicBezTo>
                        <a:pt x="641907" y="599725"/>
                        <a:pt x="726998" y="496407"/>
                        <a:pt x="727273" y="370222"/>
                      </a:cubicBezTo>
                      <a:cubicBezTo>
                        <a:pt x="727548" y="289496"/>
                        <a:pt x="727273" y="208771"/>
                        <a:pt x="727273" y="128045"/>
                      </a:cubicBezTo>
                      <a:cubicBezTo>
                        <a:pt x="727273" y="124739"/>
                        <a:pt x="727273" y="121433"/>
                        <a:pt x="727273" y="118127"/>
                      </a:cubicBezTo>
                      <a:cubicBezTo>
                        <a:pt x="556266" y="117851"/>
                        <a:pt x="386637" y="117851"/>
                        <a:pt x="216181" y="117851"/>
                      </a:cubicBezTo>
                      <a:close/>
                      <a:moveTo>
                        <a:pt x="701939" y="546275"/>
                      </a:moveTo>
                      <a:cubicBezTo>
                        <a:pt x="702765" y="545999"/>
                        <a:pt x="704417" y="545724"/>
                        <a:pt x="705794" y="545173"/>
                      </a:cubicBezTo>
                      <a:cubicBezTo>
                        <a:pt x="753433" y="524234"/>
                        <a:pt x="794739" y="494478"/>
                        <a:pt x="827784" y="454529"/>
                      </a:cubicBezTo>
                      <a:cubicBezTo>
                        <a:pt x="890569" y="378212"/>
                        <a:pt x="913976" y="288945"/>
                        <a:pt x="912323" y="191689"/>
                      </a:cubicBezTo>
                      <a:cubicBezTo>
                        <a:pt x="912048" y="174607"/>
                        <a:pt x="904062" y="167443"/>
                        <a:pt x="886989" y="167443"/>
                      </a:cubicBezTo>
                      <a:cubicBezTo>
                        <a:pt x="846785" y="167443"/>
                        <a:pt x="806580" y="167443"/>
                        <a:pt x="766376" y="167443"/>
                      </a:cubicBezTo>
                      <a:cubicBezTo>
                        <a:pt x="763622" y="167443"/>
                        <a:pt x="761144" y="167995"/>
                        <a:pt x="758665" y="168270"/>
                      </a:cubicBezTo>
                      <a:cubicBezTo>
                        <a:pt x="758665" y="182046"/>
                        <a:pt x="758665" y="194995"/>
                        <a:pt x="758665" y="208771"/>
                      </a:cubicBezTo>
                      <a:cubicBezTo>
                        <a:pt x="785377" y="208771"/>
                        <a:pt x="811262" y="208495"/>
                        <a:pt x="837422" y="208771"/>
                      </a:cubicBezTo>
                      <a:cubicBezTo>
                        <a:pt x="858350" y="209046"/>
                        <a:pt x="871293" y="222271"/>
                        <a:pt x="869365" y="242934"/>
                      </a:cubicBezTo>
                      <a:cubicBezTo>
                        <a:pt x="867713" y="259190"/>
                        <a:pt x="864684" y="275445"/>
                        <a:pt x="861655" y="291700"/>
                      </a:cubicBezTo>
                      <a:cubicBezTo>
                        <a:pt x="859727" y="302170"/>
                        <a:pt x="852292" y="307129"/>
                        <a:pt x="843205" y="305200"/>
                      </a:cubicBezTo>
                      <a:cubicBezTo>
                        <a:pt x="834117" y="303547"/>
                        <a:pt x="829987" y="295557"/>
                        <a:pt x="831915" y="284537"/>
                      </a:cubicBezTo>
                      <a:cubicBezTo>
                        <a:pt x="834393" y="269935"/>
                        <a:pt x="836871" y="255608"/>
                        <a:pt x="839350" y="240179"/>
                      </a:cubicBezTo>
                      <a:cubicBezTo>
                        <a:pt x="811812" y="240179"/>
                        <a:pt x="785377" y="240179"/>
                        <a:pt x="756462" y="240179"/>
                      </a:cubicBezTo>
                      <a:cubicBezTo>
                        <a:pt x="756462" y="302721"/>
                        <a:pt x="756462" y="364711"/>
                        <a:pt x="756462" y="425875"/>
                      </a:cubicBezTo>
                      <a:cubicBezTo>
                        <a:pt x="760318" y="421743"/>
                        <a:pt x="766651" y="416508"/>
                        <a:pt x="770782" y="410447"/>
                      </a:cubicBezTo>
                      <a:cubicBezTo>
                        <a:pt x="783724" y="391436"/>
                        <a:pt x="796116" y="372150"/>
                        <a:pt x="808232" y="352864"/>
                      </a:cubicBezTo>
                      <a:cubicBezTo>
                        <a:pt x="812363" y="346527"/>
                        <a:pt x="817595" y="341017"/>
                        <a:pt x="824755" y="343497"/>
                      </a:cubicBezTo>
                      <a:cubicBezTo>
                        <a:pt x="829987" y="345425"/>
                        <a:pt x="835219" y="350936"/>
                        <a:pt x="837697" y="356170"/>
                      </a:cubicBezTo>
                      <a:cubicBezTo>
                        <a:pt x="839350" y="359477"/>
                        <a:pt x="836596" y="365538"/>
                        <a:pt x="834668" y="369671"/>
                      </a:cubicBezTo>
                      <a:cubicBezTo>
                        <a:pt x="813465" y="413202"/>
                        <a:pt x="783174" y="449019"/>
                        <a:pt x="743795" y="477121"/>
                      </a:cubicBezTo>
                      <a:cubicBezTo>
                        <a:pt x="741042" y="479049"/>
                        <a:pt x="737737" y="480978"/>
                        <a:pt x="736085" y="483733"/>
                      </a:cubicBezTo>
                      <a:cubicBezTo>
                        <a:pt x="724519" y="504397"/>
                        <a:pt x="713229" y="525336"/>
                        <a:pt x="701939" y="546275"/>
                      </a:cubicBezTo>
                      <a:close/>
                      <a:moveTo>
                        <a:pt x="705518" y="957617"/>
                      </a:moveTo>
                      <a:cubicBezTo>
                        <a:pt x="549107" y="957617"/>
                        <a:pt x="393521" y="957617"/>
                        <a:pt x="237936" y="957617"/>
                      </a:cubicBezTo>
                      <a:cubicBezTo>
                        <a:pt x="237936" y="980485"/>
                        <a:pt x="237936" y="1002526"/>
                        <a:pt x="237936" y="1024567"/>
                      </a:cubicBezTo>
                      <a:cubicBezTo>
                        <a:pt x="394072" y="1024567"/>
                        <a:pt x="549658" y="1024567"/>
                        <a:pt x="705518" y="1024567"/>
                      </a:cubicBezTo>
                      <a:cubicBezTo>
                        <a:pt x="705518" y="1001975"/>
                        <a:pt x="705518" y="980209"/>
                        <a:pt x="705518" y="957617"/>
                      </a:cubicBezTo>
                      <a:close/>
                      <a:moveTo>
                        <a:pt x="184789" y="167443"/>
                      </a:moveTo>
                      <a:cubicBezTo>
                        <a:pt x="180383" y="167443"/>
                        <a:pt x="177078" y="167443"/>
                        <a:pt x="173774" y="167443"/>
                      </a:cubicBezTo>
                      <a:cubicBezTo>
                        <a:pt x="135222" y="167443"/>
                        <a:pt x="96669" y="167443"/>
                        <a:pt x="58393" y="167443"/>
                      </a:cubicBezTo>
                      <a:cubicBezTo>
                        <a:pt x="38290" y="167443"/>
                        <a:pt x="31406" y="174331"/>
                        <a:pt x="30855" y="194719"/>
                      </a:cubicBezTo>
                      <a:cubicBezTo>
                        <a:pt x="29754" y="229985"/>
                        <a:pt x="33334" y="264700"/>
                        <a:pt x="41044" y="299139"/>
                      </a:cubicBezTo>
                      <a:cubicBezTo>
                        <a:pt x="66103" y="409069"/>
                        <a:pt x="126410" y="491723"/>
                        <a:pt x="229399" y="541316"/>
                      </a:cubicBezTo>
                      <a:cubicBezTo>
                        <a:pt x="233530" y="543244"/>
                        <a:pt x="237936" y="545173"/>
                        <a:pt x="241791" y="546826"/>
                      </a:cubicBezTo>
                      <a:cubicBezTo>
                        <a:pt x="230225" y="525336"/>
                        <a:pt x="218935" y="504397"/>
                        <a:pt x="207369" y="483458"/>
                      </a:cubicBezTo>
                      <a:cubicBezTo>
                        <a:pt x="206268" y="481254"/>
                        <a:pt x="203514" y="479601"/>
                        <a:pt x="201311" y="477948"/>
                      </a:cubicBezTo>
                      <a:cubicBezTo>
                        <a:pt x="120627" y="420365"/>
                        <a:pt x="84278" y="338537"/>
                        <a:pt x="74089" y="242934"/>
                      </a:cubicBezTo>
                      <a:cubicBezTo>
                        <a:pt x="71886" y="222271"/>
                        <a:pt x="84828" y="208771"/>
                        <a:pt x="105757" y="208771"/>
                      </a:cubicBezTo>
                      <a:cubicBezTo>
                        <a:pt x="123656" y="208495"/>
                        <a:pt x="141555" y="208771"/>
                        <a:pt x="159454" y="208771"/>
                      </a:cubicBezTo>
                      <a:cubicBezTo>
                        <a:pt x="167991" y="208771"/>
                        <a:pt x="176252" y="208771"/>
                        <a:pt x="185064" y="208771"/>
                      </a:cubicBezTo>
                      <a:cubicBezTo>
                        <a:pt x="184789" y="194444"/>
                        <a:pt x="184789" y="181770"/>
                        <a:pt x="184789" y="167443"/>
                      </a:cubicBezTo>
                      <a:close/>
                      <a:moveTo>
                        <a:pt x="322750" y="925106"/>
                      </a:moveTo>
                      <a:cubicBezTo>
                        <a:pt x="422160" y="925106"/>
                        <a:pt x="520743" y="925106"/>
                        <a:pt x="620704" y="925106"/>
                      </a:cubicBezTo>
                      <a:cubicBezTo>
                        <a:pt x="620704" y="916014"/>
                        <a:pt x="620704" y="907198"/>
                        <a:pt x="620704" y="898382"/>
                      </a:cubicBezTo>
                      <a:cubicBezTo>
                        <a:pt x="620428" y="871381"/>
                        <a:pt x="607210" y="857881"/>
                        <a:pt x="580224" y="857606"/>
                      </a:cubicBezTo>
                      <a:cubicBezTo>
                        <a:pt x="540295" y="857606"/>
                        <a:pt x="500641" y="857606"/>
                        <a:pt x="460712" y="857606"/>
                      </a:cubicBezTo>
                      <a:cubicBezTo>
                        <a:pt x="427117" y="857606"/>
                        <a:pt x="393246" y="857330"/>
                        <a:pt x="359650" y="857606"/>
                      </a:cubicBezTo>
                      <a:cubicBezTo>
                        <a:pt x="337345" y="857881"/>
                        <a:pt x="323301" y="872208"/>
                        <a:pt x="322750" y="894524"/>
                      </a:cubicBezTo>
                      <a:cubicBezTo>
                        <a:pt x="322475" y="904167"/>
                        <a:pt x="322750" y="913810"/>
                        <a:pt x="322750" y="925106"/>
                      </a:cubicBezTo>
                      <a:close/>
                      <a:moveTo>
                        <a:pt x="516613" y="825921"/>
                      </a:moveTo>
                      <a:cubicBezTo>
                        <a:pt x="492931" y="768615"/>
                        <a:pt x="491829" y="712410"/>
                        <a:pt x="516888" y="657583"/>
                      </a:cubicBezTo>
                      <a:cubicBezTo>
                        <a:pt x="486597" y="657583"/>
                        <a:pt x="456857" y="657583"/>
                        <a:pt x="426566" y="657583"/>
                      </a:cubicBezTo>
                      <a:cubicBezTo>
                        <a:pt x="451900" y="712410"/>
                        <a:pt x="450248" y="768890"/>
                        <a:pt x="427117" y="825921"/>
                      </a:cubicBezTo>
                      <a:cubicBezTo>
                        <a:pt x="457408" y="825921"/>
                        <a:pt x="485496" y="825921"/>
                        <a:pt x="516613" y="825921"/>
                      </a:cubicBezTo>
                      <a:close/>
                      <a:moveTo>
                        <a:pt x="104380" y="240179"/>
                      </a:moveTo>
                      <a:cubicBezTo>
                        <a:pt x="112641" y="312364"/>
                        <a:pt x="136323" y="376007"/>
                        <a:pt x="186716" y="425875"/>
                      </a:cubicBezTo>
                      <a:cubicBezTo>
                        <a:pt x="186716" y="364711"/>
                        <a:pt x="186716" y="302721"/>
                        <a:pt x="186716" y="240179"/>
                      </a:cubicBezTo>
                      <a:cubicBezTo>
                        <a:pt x="157802" y="240179"/>
                        <a:pt x="131917" y="240179"/>
                        <a:pt x="104380" y="240179"/>
                      </a:cubicBezTo>
                      <a:close/>
                    </a:path>
                  </a:pathLst>
                </a:custGeom>
                <a:grpFill/>
                <a:ln w="2749" cap="flat">
                  <a:noFill/>
                  <a:prstDash val="solid"/>
                  <a:miter/>
                </a:ln>
              </p:spPr>
              <p:txBody>
                <a:bodyPr rtlCol="0" anchor="ctr"/>
                <a:lstStyle/>
                <a:p>
                  <a:endParaRPr lang="en-US" dirty="0"/>
                </a:p>
              </p:txBody>
            </p:sp>
            <p:sp>
              <p:nvSpPr>
                <p:cNvPr id="175" name="Freeform 174">
                  <a:extLst>
                    <a:ext uri="{FF2B5EF4-FFF2-40B4-BE49-F238E27FC236}">
                      <a16:creationId xmlns:a16="http://schemas.microsoft.com/office/drawing/2014/main" id="{AE4E24B8-6205-61FD-632A-C604F52E4442}"/>
                    </a:ext>
                  </a:extLst>
                </p:cNvPr>
                <p:cNvSpPr/>
                <p:nvPr/>
              </p:nvSpPr>
              <p:spPr>
                <a:xfrm>
                  <a:off x="1083111" y="4582511"/>
                  <a:ext cx="267075" cy="258431"/>
                </a:xfrm>
                <a:custGeom>
                  <a:avLst/>
                  <a:gdLst>
                    <a:gd name="connsiteX0" fmla="*/ 192412 w 267075"/>
                    <a:gd name="connsiteY0" fmla="*/ 258432 h 258431"/>
                    <a:gd name="connsiteX1" fmla="*/ 169831 w 267075"/>
                    <a:gd name="connsiteY1" fmla="*/ 249615 h 258431"/>
                    <a:gd name="connsiteX2" fmla="*/ 141743 w 267075"/>
                    <a:gd name="connsiteY2" fmla="*/ 234738 h 258431"/>
                    <a:gd name="connsiteX3" fmla="*/ 124670 w 267075"/>
                    <a:gd name="connsiteY3" fmla="*/ 235013 h 258431"/>
                    <a:gd name="connsiteX4" fmla="*/ 93002 w 267075"/>
                    <a:gd name="connsiteY4" fmla="*/ 251819 h 258431"/>
                    <a:gd name="connsiteX5" fmla="*/ 52247 w 267075"/>
                    <a:gd name="connsiteY5" fmla="*/ 249615 h 258431"/>
                    <a:gd name="connsiteX6" fmla="*/ 37928 w 267075"/>
                    <a:gd name="connsiteY6" fmla="*/ 211319 h 258431"/>
                    <a:gd name="connsiteX7" fmla="*/ 44261 w 267075"/>
                    <a:gd name="connsiteY7" fmla="*/ 175778 h 258431"/>
                    <a:gd name="connsiteX8" fmla="*/ 38754 w 267075"/>
                    <a:gd name="connsiteY8" fmla="*/ 159522 h 258431"/>
                    <a:gd name="connsiteX9" fmla="*/ 12043 w 267075"/>
                    <a:gd name="connsiteY9" fmla="*/ 133624 h 258431"/>
                    <a:gd name="connsiteX10" fmla="*/ 2129 w 267075"/>
                    <a:gd name="connsiteY10" fmla="*/ 95052 h 258431"/>
                    <a:gd name="connsiteX11" fmla="*/ 32145 w 267075"/>
                    <a:gd name="connsiteY11" fmla="*/ 70256 h 258431"/>
                    <a:gd name="connsiteX12" fmla="*/ 68770 w 267075"/>
                    <a:gd name="connsiteY12" fmla="*/ 65021 h 258431"/>
                    <a:gd name="connsiteX13" fmla="*/ 84190 w 267075"/>
                    <a:gd name="connsiteY13" fmla="*/ 53725 h 258431"/>
                    <a:gd name="connsiteX14" fmla="*/ 100162 w 267075"/>
                    <a:gd name="connsiteY14" fmla="*/ 21490 h 258431"/>
                    <a:gd name="connsiteX15" fmla="*/ 133758 w 267075"/>
                    <a:gd name="connsiteY15" fmla="*/ 0 h 258431"/>
                    <a:gd name="connsiteX16" fmla="*/ 167353 w 267075"/>
                    <a:gd name="connsiteY16" fmla="*/ 21490 h 258431"/>
                    <a:gd name="connsiteX17" fmla="*/ 183600 w 267075"/>
                    <a:gd name="connsiteY17" fmla="*/ 54827 h 258431"/>
                    <a:gd name="connsiteX18" fmla="*/ 198470 w 267075"/>
                    <a:gd name="connsiteY18" fmla="*/ 65021 h 258431"/>
                    <a:gd name="connsiteX19" fmla="*/ 236196 w 267075"/>
                    <a:gd name="connsiteY19" fmla="*/ 70531 h 258431"/>
                    <a:gd name="connsiteX20" fmla="*/ 265110 w 267075"/>
                    <a:gd name="connsiteY20" fmla="*/ 95328 h 258431"/>
                    <a:gd name="connsiteX21" fmla="*/ 256298 w 267075"/>
                    <a:gd name="connsiteY21" fmla="*/ 132522 h 258431"/>
                    <a:gd name="connsiteX22" fmla="*/ 228210 w 267075"/>
                    <a:gd name="connsiteY22" fmla="*/ 159798 h 258431"/>
                    <a:gd name="connsiteX23" fmla="*/ 222978 w 267075"/>
                    <a:gd name="connsiteY23" fmla="*/ 176053 h 258431"/>
                    <a:gd name="connsiteX24" fmla="*/ 229587 w 267075"/>
                    <a:gd name="connsiteY24" fmla="*/ 214625 h 258431"/>
                    <a:gd name="connsiteX25" fmla="*/ 192412 w 267075"/>
                    <a:gd name="connsiteY25" fmla="*/ 258432 h 258431"/>
                    <a:gd name="connsiteX26" fmla="*/ 132656 w 267075"/>
                    <a:gd name="connsiteY26" fmla="*/ 199196 h 258431"/>
                    <a:gd name="connsiteX27" fmla="*/ 152483 w 267075"/>
                    <a:gd name="connsiteY27" fmla="*/ 206084 h 258431"/>
                    <a:gd name="connsiteX28" fmla="*/ 185252 w 267075"/>
                    <a:gd name="connsiteY28" fmla="*/ 223166 h 258431"/>
                    <a:gd name="connsiteX29" fmla="*/ 195716 w 267075"/>
                    <a:gd name="connsiteY29" fmla="*/ 225095 h 258431"/>
                    <a:gd name="connsiteX30" fmla="*/ 197369 w 267075"/>
                    <a:gd name="connsiteY30" fmla="*/ 214901 h 258431"/>
                    <a:gd name="connsiteX31" fmla="*/ 191586 w 267075"/>
                    <a:gd name="connsiteY31" fmla="*/ 180462 h 258431"/>
                    <a:gd name="connsiteX32" fmla="*/ 204528 w 267075"/>
                    <a:gd name="connsiteY32" fmla="*/ 139410 h 258431"/>
                    <a:gd name="connsiteX33" fmla="*/ 229587 w 267075"/>
                    <a:gd name="connsiteY33" fmla="*/ 114889 h 258431"/>
                    <a:gd name="connsiteX34" fmla="*/ 234819 w 267075"/>
                    <a:gd name="connsiteY34" fmla="*/ 105522 h 258431"/>
                    <a:gd name="connsiteX35" fmla="*/ 224355 w 267075"/>
                    <a:gd name="connsiteY35" fmla="*/ 100563 h 258431"/>
                    <a:gd name="connsiteX36" fmla="*/ 189658 w 267075"/>
                    <a:gd name="connsiteY36" fmla="*/ 95603 h 258431"/>
                    <a:gd name="connsiteX37" fmla="*/ 156338 w 267075"/>
                    <a:gd name="connsiteY37" fmla="*/ 71634 h 258431"/>
                    <a:gd name="connsiteX38" fmla="*/ 140366 w 267075"/>
                    <a:gd name="connsiteY38" fmla="*/ 39398 h 258431"/>
                    <a:gd name="connsiteX39" fmla="*/ 132931 w 267075"/>
                    <a:gd name="connsiteY39" fmla="*/ 32235 h 258431"/>
                    <a:gd name="connsiteX40" fmla="*/ 125496 w 267075"/>
                    <a:gd name="connsiteY40" fmla="*/ 39123 h 258431"/>
                    <a:gd name="connsiteX41" fmla="*/ 108148 w 267075"/>
                    <a:gd name="connsiteY41" fmla="*/ 74113 h 258431"/>
                    <a:gd name="connsiteX42" fmla="*/ 80335 w 267075"/>
                    <a:gd name="connsiteY42" fmla="*/ 94777 h 258431"/>
                    <a:gd name="connsiteX43" fmla="*/ 39580 w 267075"/>
                    <a:gd name="connsiteY43" fmla="*/ 100838 h 258431"/>
                    <a:gd name="connsiteX44" fmla="*/ 31594 w 267075"/>
                    <a:gd name="connsiteY44" fmla="*/ 105522 h 258431"/>
                    <a:gd name="connsiteX45" fmla="*/ 35174 w 267075"/>
                    <a:gd name="connsiteY45" fmla="*/ 114063 h 258431"/>
                    <a:gd name="connsiteX46" fmla="*/ 62436 w 267075"/>
                    <a:gd name="connsiteY46" fmla="*/ 140787 h 258431"/>
                    <a:gd name="connsiteX47" fmla="*/ 74552 w 267075"/>
                    <a:gd name="connsiteY47" fmla="*/ 179084 h 258431"/>
                    <a:gd name="connsiteX48" fmla="*/ 68219 w 267075"/>
                    <a:gd name="connsiteY48" fmla="*/ 216554 h 258431"/>
                    <a:gd name="connsiteX49" fmla="*/ 70146 w 267075"/>
                    <a:gd name="connsiteY49" fmla="*/ 224819 h 258431"/>
                    <a:gd name="connsiteX50" fmla="*/ 78408 w 267075"/>
                    <a:gd name="connsiteY50" fmla="*/ 224544 h 258431"/>
                    <a:gd name="connsiteX51" fmla="*/ 110351 w 267075"/>
                    <a:gd name="connsiteY51" fmla="*/ 208288 h 258431"/>
                    <a:gd name="connsiteX52" fmla="*/ 132656 w 267075"/>
                    <a:gd name="connsiteY52" fmla="*/ 199196 h 25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7075" h="258431">
                      <a:moveTo>
                        <a:pt x="192412" y="258432"/>
                      </a:moveTo>
                      <a:cubicBezTo>
                        <a:pt x="184977" y="255677"/>
                        <a:pt x="176991" y="253197"/>
                        <a:pt x="169831" y="249615"/>
                      </a:cubicBezTo>
                      <a:cubicBezTo>
                        <a:pt x="160193" y="245207"/>
                        <a:pt x="150831" y="240248"/>
                        <a:pt x="141743" y="234738"/>
                      </a:cubicBezTo>
                      <a:cubicBezTo>
                        <a:pt x="135685" y="231156"/>
                        <a:pt x="130453" y="231432"/>
                        <a:pt x="124670" y="235013"/>
                      </a:cubicBezTo>
                      <a:cubicBezTo>
                        <a:pt x="114206" y="241075"/>
                        <a:pt x="103467" y="246309"/>
                        <a:pt x="93002" y="251819"/>
                      </a:cubicBezTo>
                      <a:cubicBezTo>
                        <a:pt x="78958" y="258983"/>
                        <a:pt x="65190" y="259258"/>
                        <a:pt x="52247" y="249615"/>
                      </a:cubicBezTo>
                      <a:cubicBezTo>
                        <a:pt x="39580" y="240248"/>
                        <a:pt x="34899" y="227299"/>
                        <a:pt x="37928" y="211319"/>
                      </a:cubicBezTo>
                      <a:cubicBezTo>
                        <a:pt x="40131" y="199472"/>
                        <a:pt x="41783" y="187625"/>
                        <a:pt x="44261" y="175778"/>
                      </a:cubicBezTo>
                      <a:cubicBezTo>
                        <a:pt x="45638" y="168890"/>
                        <a:pt x="43986" y="164206"/>
                        <a:pt x="38754" y="159522"/>
                      </a:cubicBezTo>
                      <a:cubicBezTo>
                        <a:pt x="29667" y="151257"/>
                        <a:pt x="20855" y="142441"/>
                        <a:pt x="12043" y="133624"/>
                      </a:cubicBezTo>
                      <a:cubicBezTo>
                        <a:pt x="1028" y="122879"/>
                        <a:pt x="-2827" y="109654"/>
                        <a:pt x="2129" y="95052"/>
                      </a:cubicBezTo>
                      <a:cubicBezTo>
                        <a:pt x="6811" y="80726"/>
                        <a:pt x="17000" y="72460"/>
                        <a:pt x="32145" y="70256"/>
                      </a:cubicBezTo>
                      <a:cubicBezTo>
                        <a:pt x="44261" y="68327"/>
                        <a:pt x="56378" y="66123"/>
                        <a:pt x="68770" y="65021"/>
                      </a:cubicBezTo>
                      <a:cubicBezTo>
                        <a:pt x="76755" y="64195"/>
                        <a:pt x="80886" y="60888"/>
                        <a:pt x="84190" y="53725"/>
                      </a:cubicBezTo>
                      <a:cubicBezTo>
                        <a:pt x="89147" y="42705"/>
                        <a:pt x="94655" y="32235"/>
                        <a:pt x="100162" y="21490"/>
                      </a:cubicBezTo>
                      <a:cubicBezTo>
                        <a:pt x="107046" y="7714"/>
                        <a:pt x="118061" y="0"/>
                        <a:pt x="133758" y="0"/>
                      </a:cubicBezTo>
                      <a:cubicBezTo>
                        <a:pt x="149454" y="0"/>
                        <a:pt x="160469" y="7714"/>
                        <a:pt x="167353" y="21490"/>
                      </a:cubicBezTo>
                      <a:cubicBezTo>
                        <a:pt x="172860" y="32511"/>
                        <a:pt x="178643" y="43531"/>
                        <a:pt x="183600" y="54827"/>
                      </a:cubicBezTo>
                      <a:cubicBezTo>
                        <a:pt x="186629" y="61715"/>
                        <a:pt x="191310" y="64195"/>
                        <a:pt x="198470" y="65021"/>
                      </a:cubicBezTo>
                      <a:cubicBezTo>
                        <a:pt x="211137" y="66399"/>
                        <a:pt x="223529" y="68603"/>
                        <a:pt x="236196" y="70531"/>
                      </a:cubicBezTo>
                      <a:cubicBezTo>
                        <a:pt x="250791" y="73011"/>
                        <a:pt x="260429" y="81552"/>
                        <a:pt x="265110" y="95328"/>
                      </a:cubicBezTo>
                      <a:cubicBezTo>
                        <a:pt x="269516" y="109103"/>
                        <a:pt x="266487" y="122053"/>
                        <a:pt x="256298" y="132522"/>
                      </a:cubicBezTo>
                      <a:cubicBezTo>
                        <a:pt x="247211" y="141890"/>
                        <a:pt x="237848" y="150982"/>
                        <a:pt x="228210" y="159798"/>
                      </a:cubicBezTo>
                      <a:cubicBezTo>
                        <a:pt x="222978" y="164482"/>
                        <a:pt x="221601" y="169441"/>
                        <a:pt x="222978" y="176053"/>
                      </a:cubicBezTo>
                      <a:cubicBezTo>
                        <a:pt x="225732" y="188727"/>
                        <a:pt x="227660" y="201676"/>
                        <a:pt x="229587" y="214625"/>
                      </a:cubicBezTo>
                      <a:cubicBezTo>
                        <a:pt x="232341" y="237217"/>
                        <a:pt x="215543" y="256779"/>
                        <a:pt x="192412" y="258432"/>
                      </a:cubicBezTo>
                      <a:close/>
                      <a:moveTo>
                        <a:pt x="132656" y="199196"/>
                      </a:moveTo>
                      <a:cubicBezTo>
                        <a:pt x="139816" y="201676"/>
                        <a:pt x="146700" y="203054"/>
                        <a:pt x="152483" y="206084"/>
                      </a:cubicBezTo>
                      <a:cubicBezTo>
                        <a:pt x="163498" y="211319"/>
                        <a:pt x="174237" y="217656"/>
                        <a:pt x="185252" y="223166"/>
                      </a:cubicBezTo>
                      <a:cubicBezTo>
                        <a:pt x="188281" y="224544"/>
                        <a:pt x="192137" y="224544"/>
                        <a:pt x="195716" y="225095"/>
                      </a:cubicBezTo>
                      <a:cubicBezTo>
                        <a:pt x="196267" y="221513"/>
                        <a:pt x="197644" y="218207"/>
                        <a:pt x="197369" y="214901"/>
                      </a:cubicBezTo>
                      <a:cubicBezTo>
                        <a:pt x="195716" y="203329"/>
                        <a:pt x="194064" y="191758"/>
                        <a:pt x="191586" y="180462"/>
                      </a:cubicBezTo>
                      <a:cubicBezTo>
                        <a:pt x="188281" y="164206"/>
                        <a:pt x="192137" y="150706"/>
                        <a:pt x="204528" y="139410"/>
                      </a:cubicBezTo>
                      <a:cubicBezTo>
                        <a:pt x="213065" y="131696"/>
                        <a:pt x="221601" y="123430"/>
                        <a:pt x="229587" y="114889"/>
                      </a:cubicBezTo>
                      <a:cubicBezTo>
                        <a:pt x="232066" y="112410"/>
                        <a:pt x="232892" y="108828"/>
                        <a:pt x="234819" y="105522"/>
                      </a:cubicBezTo>
                      <a:cubicBezTo>
                        <a:pt x="231515" y="103869"/>
                        <a:pt x="228210" y="101114"/>
                        <a:pt x="224355" y="100563"/>
                      </a:cubicBezTo>
                      <a:cubicBezTo>
                        <a:pt x="212790" y="98358"/>
                        <a:pt x="201224" y="96981"/>
                        <a:pt x="189658" y="95603"/>
                      </a:cubicBezTo>
                      <a:cubicBezTo>
                        <a:pt x="174237" y="93675"/>
                        <a:pt x="162947" y="85960"/>
                        <a:pt x="156338" y="71634"/>
                      </a:cubicBezTo>
                      <a:cubicBezTo>
                        <a:pt x="151381" y="60613"/>
                        <a:pt x="146149" y="49868"/>
                        <a:pt x="140366" y="39398"/>
                      </a:cubicBezTo>
                      <a:cubicBezTo>
                        <a:pt x="138714" y="36368"/>
                        <a:pt x="135685" y="32511"/>
                        <a:pt x="132931" y="32235"/>
                      </a:cubicBezTo>
                      <a:cubicBezTo>
                        <a:pt x="130453" y="32235"/>
                        <a:pt x="126873" y="36092"/>
                        <a:pt x="125496" y="39123"/>
                      </a:cubicBezTo>
                      <a:cubicBezTo>
                        <a:pt x="119438" y="50694"/>
                        <a:pt x="113931" y="62542"/>
                        <a:pt x="108148" y="74113"/>
                      </a:cubicBezTo>
                      <a:cubicBezTo>
                        <a:pt x="102365" y="85685"/>
                        <a:pt x="93278" y="92848"/>
                        <a:pt x="80335" y="94777"/>
                      </a:cubicBezTo>
                      <a:cubicBezTo>
                        <a:pt x="66842" y="96981"/>
                        <a:pt x="53073" y="98634"/>
                        <a:pt x="39580" y="100838"/>
                      </a:cubicBezTo>
                      <a:cubicBezTo>
                        <a:pt x="36551" y="101389"/>
                        <a:pt x="32420" y="103318"/>
                        <a:pt x="31594" y="105522"/>
                      </a:cubicBezTo>
                      <a:cubicBezTo>
                        <a:pt x="30768" y="107726"/>
                        <a:pt x="32971" y="111859"/>
                        <a:pt x="35174" y="114063"/>
                      </a:cubicBezTo>
                      <a:cubicBezTo>
                        <a:pt x="43986" y="123155"/>
                        <a:pt x="53073" y="131971"/>
                        <a:pt x="62436" y="140787"/>
                      </a:cubicBezTo>
                      <a:cubicBezTo>
                        <a:pt x="73726" y="151257"/>
                        <a:pt x="77306" y="164206"/>
                        <a:pt x="74552" y="179084"/>
                      </a:cubicBezTo>
                      <a:cubicBezTo>
                        <a:pt x="72349" y="191482"/>
                        <a:pt x="70146" y="204156"/>
                        <a:pt x="68219" y="216554"/>
                      </a:cubicBezTo>
                      <a:cubicBezTo>
                        <a:pt x="67943" y="219309"/>
                        <a:pt x="68494" y="223442"/>
                        <a:pt x="70146" y="224819"/>
                      </a:cubicBezTo>
                      <a:cubicBezTo>
                        <a:pt x="71799" y="226197"/>
                        <a:pt x="75929" y="225646"/>
                        <a:pt x="78408" y="224544"/>
                      </a:cubicBezTo>
                      <a:cubicBezTo>
                        <a:pt x="89147" y="219309"/>
                        <a:pt x="99611" y="213248"/>
                        <a:pt x="110351" y="208288"/>
                      </a:cubicBezTo>
                      <a:cubicBezTo>
                        <a:pt x="117786" y="204431"/>
                        <a:pt x="125221" y="201952"/>
                        <a:pt x="132656" y="199196"/>
                      </a:cubicBezTo>
                      <a:close/>
                    </a:path>
                  </a:pathLst>
                </a:custGeom>
                <a:grpFill/>
                <a:ln w="2749" cap="flat">
                  <a:noFill/>
                  <a:prstDash val="solid"/>
                  <a:miter/>
                </a:ln>
              </p:spPr>
              <p:txBody>
                <a:bodyPr rtlCol="0" anchor="ctr"/>
                <a:lstStyle/>
                <a:p>
                  <a:endParaRPr lang="en-US" dirty="0"/>
                </a:p>
              </p:txBody>
            </p:sp>
          </p:grpSp>
        </p:grpSp>
        <p:grpSp>
          <p:nvGrpSpPr>
            <p:cNvPr id="176" name="Group 175">
              <a:extLst>
                <a:ext uri="{FF2B5EF4-FFF2-40B4-BE49-F238E27FC236}">
                  <a16:creationId xmlns:a16="http://schemas.microsoft.com/office/drawing/2014/main" id="{C66C6B5C-3083-AA44-7810-C15355A3791B}"/>
                </a:ext>
              </a:extLst>
            </p:cNvPr>
            <p:cNvGrpSpPr/>
            <p:nvPr/>
          </p:nvGrpSpPr>
          <p:grpSpPr>
            <a:xfrm>
              <a:off x="3067314" y="6302990"/>
              <a:ext cx="489471" cy="489480"/>
              <a:chOff x="8736336" y="773976"/>
              <a:chExt cx="925001" cy="925018"/>
            </a:xfrm>
            <a:solidFill>
              <a:srgbClr val="0C2D45"/>
            </a:solidFill>
          </p:grpSpPr>
          <p:grpSp>
            <p:nvGrpSpPr>
              <p:cNvPr id="177" name="Graphic 2">
                <a:extLst>
                  <a:ext uri="{FF2B5EF4-FFF2-40B4-BE49-F238E27FC236}">
                    <a16:creationId xmlns:a16="http://schemas.microsoft.com/office/drawing/2014/main" id="{6DB0235F-78F6-19C8-2579-123927D2A168}"/>
                  </a:ext>
                </a:extLst>
              </p:cNvPr>
              <p:cNvGrpSpPr/>
              <p:nvPr/>
            </p:nvGrpSpPr>
            <p:grpSpPr>
              <a:xfrm>
                <a:off x="8736336" y="773976"/>
                <a:ext cx="925001" cy="925018"/>
                <a:chOff x="8736336" y="773976"/>
                <a:chExt cx="925001" cy="925018"/>
              </a:xfrm>
              <a:grpFill/>
            </p:grpSpPr>
            <p:sp>
              <p:nvSpPr>
                <p:cNvPr id="180" name="Freeform 179">
                  <a:extLst>
                    <a:ext uri="{FF2B5EF4-FFF2-40B4-BE49-F238E27FC236}">
                      <a16:creationId xmlns:a16="http://schemas.microsoft.com/office/drawing/2014/main" id="{0F13366C-3730-35AE-6077-CA8E2CF8CBFC}"/>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81" name="Freeform 180">
                  <a:extLst>
                    <a:ext uri="{FF2B5EF4-FFF2-40B4-BE49-F238E27FC236}">
                      <a16:creationId xmlns:a16="http://schemas.microsoft.com/office/drawing/2014/main" id="{472CA6BE-2A3A-1B5D-5C38-D9BC52D84DAE}"/>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82" name="Freeform 181">
                  <a:extLst>
                    <a:ext uri="{FF2B5EF4-FFF2-40B4-BE49-F238E27FC236}">
                      <a16:creationId xmlns:a16="http://schemas.microsoft.com/office/drawing/2014/main" id="{52FA3090-FB50-CA26-182E-2EE5CDC34AAE}"/>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83" name="Freeform 182">
                  <a:extLst>
                    <a:ext uri="{FF2B5EF4-FFF2-40B4-BE49-F238E27FC236}">
                      <a16:creationId xmlns:a16="http://schemas.microsoft.com/office/drawing/2014/main" id="{73E71B09-C3C1-B7FB-C5B8-76924392F62B}"/>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84" name="Freeform 183">
                  <a:extLst>
                    <a:ext uri="{FF2B5EF4-FFF2-40B4-BE49-F238E27FC236}">
                      <a16:creationId xmlns:a16="http://schemas.microsoft.com/office/drawing/2014/main" id="{BDB32756-5C4F-1A4E-876A-7698C006AEB4}"/>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85" name="Freeform 184">
                  <a:extLst>
                    <a:ext uri="{FF2B5EF4-FFF2-40B4-BE49-F238E27FC236}">
                      <a16:creationId xmlns:a16="http://schemas.microsoft.com/office/drawing/2014/main" id="{871900BB-1A6C-6C16-8021-BC5D424D6856}"/>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86" name="Freeform 185">
                  <a:extLst>
                    <a:ext uri="{FF2B5EF4-FFF2-40B4-BE49-F238E27FC236}">
                      <a16:creationId xmlns:a16="http://schemas.microsoft.com/office/drawing/2014/main" id="{3CC16D69-13CA-4617-6729-BC58FBB090A6}"/>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178" name="Freeform 177">
                <a:extLst>
                  <a:ext uri="{FF2B5EF4-FFF2-40B4-BE49-F238E27FC236}">
                    <a16:creationId xmlns:a16="http://schemas.microsoft.com/office/drawing/2014/main" id="{2B800345-DF63-81F2-F8C3-4F975EA2E85E}"/>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E97924"/>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9" name="Freeform 178">
                <a:extLst>
                  <a:ext uri="{FF2B5EF4-FFF2-40B4-BE49-F238E27FC236}">
                    <a16:creationId xmlns:a16="http://schemas.microsoft.com/office/drawing/2014/main" id="{EDEA8892-4659-78FA-5F81-9244BC93F4BA}"/>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E97924"/>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87" name="Graphic 3">
              <a:extLst>
                <a:ext uri="{FF2B5EF4-FFF2-40B4-BE49-F238E27FC236}">
                  <a16:creationId xmlns:a16="http://schemas.microsoft.com/office/drawing/2014/main" id="{8F7BE757-DF83-5E41-974D-0E6F2D9C9B15}"/>
                </a:ext>
              </a:extLst>
            </p:cNvPr>
            <p:cNvGrpSpPr/>
            <p:nvPr/>
          </p:nvGrpSpPr>
          <p:grpSpPr>
            <a:xfrm>
              <a:off x="4105614" y="4893414"/>
              <a:ext cx="494755" cy="494264"/>
              <a:chOff x="10436851" y="3696286"/>
              <a:chExt cx="1037794" cy="1036764"/>
            </a:xfrm>
            <a:solidFill>
              <a:srgbClr val="0C2D45"/>
            </a:solidFill>
          </p:grpSpPr>
          <p:sp>
            <p:nvSpPr>
              <p:cNvPr id="188" name="Freeform 187">
                <a:extLst>
                  <a:ext uri="{FF2B5EF4-FFF2-40B4-BE49-F238E27FC236}">
                    <a16:creationId xmlns:a16="http://schemas.microsoft.com/office/drawing/2014/main" id="{585703C5-75CE-5E0C-04E7-A7B680006F7A}"/>
                  </a:ext>
                </a:extLst>
              </p:cNvPr>
              <p:cNvSpPr/>
              <p:nvPr/>
            </p:nvSpPr>
            <p:spPr>
              <a:xfrm>
                <a:off x="10692957" y="4420376"/>
                <a:ext cx="647293" cy="222163"/>
              </a:xfrm>
              <a:custGeom>
                <a:avLst/>
                <a:gdLst>
                  <a:gd name="connsiteX0" fmla="*/ 246849 w 647293"/>
                  <a:gd name="connsiteY0" fmla="*/ 156337 h 222163"/>
                  <a:gd name="connsiteX1" fmla="*/ 268792 w 647293"/>
                  <a:gd name="connsiteY1" fmla="*/ 159080 h 222163"/>
                  <a:gd name="connsiteX2" fmla="*/ 271535 w 647293"/>
                  <a:gd name="connsiteY2" fmla="*/ 156337 h 222163"/>
                  <a:gd name="connsiteX3" fmla="*/ 383987 w 647293"/>
                  <a:gd name="connsiteY3" fmla="*/ 0 h 222163"/>
                  <a:gd name="connsiteX4" fmla="*/ 628094 w 647293"/>
                  <a:gd name="connsiteY4" fmla="*/ 0 h 222163"/>
                  <a:gd name="connsiteX5" fmla="*/ 647293 w 647293"/>
                  <a:gd name="connsiteY5" fmla="*/ 52113 h 222163"/>
                  <a:gd name="connsiteX6" fmla="*/ 170052 w 647293"/>
                  <a:gd name="connsiteY6" fmla="*/ 222164 h 222163"/>
                  <a:gd name="connsiteX7" fmla="*/ 0 w 647293"/>
                  <a:gd name="connsiteY7" fmla="*/ 0 h 222163"/>
                  <a:gd name="connsiteX8" fmla="*/ 134396 w 647293"/>
                  <a:gd name="connsiteY8" fmla="*/ 0 h 222163"/>
                  <a:gd name="connsiteX9" fmla="*/ 246849 w 647293"/>
                  <a:gd name="connsiteY9" fmla="*/ 156337 h 222163"/>
                  <a:gd name="connsiteX10" fmla="*/ 246849 w 647293"/>
                  <a:gd name="connsiteY10" fmla="*/ 156337 h 22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293" h="222163">
                    <a:moveTo>
                      <a:pt x="246849" y="156337"/>
                    </a:moveTo>
                    <a:cubicBezTo>
                      <a:pt x="252335" y="161823"/>
                      <a:pt x="263306" y="164566"/>
                      <a:pt x="268792" y="159080"/>
                    </a:cubicBezTo>
                    <a:cubicBezTo>
                      <a:pt x="268792" y="159080"/>
                      <a:pt x="268792" y="159080"/>
                      <a:pt x="271535" y="156337"/>
                    </a:cubicBezTo>
                    <a:cubicBezTo>
                      <a:pt x="312676" y="106968"/>
                      <a:pt x="348332" y="54855"/>
                      <a:pt x="383987" y="0"/>
                    </a:cubicBezTo>
                    <a:lnTo>
                      <a:pt x="628094" y="0"/>
                    </a:lnTo>
                    <a:lnTo>
                      <a:pt x="647293" y="52113"/>
                    </a:lnTo>
                    <a:lnTo>
                      <a:pt x="170052" y="222164"/>
                    </a:lnTo>
                    <a:lnTo>
                      <a:pt x="0" y="0"/>
                    </a:lnTo>
                    <a:lnTo>
                      <a:pt x="134396" y="0"/>
                    </a:lnTo>
                    <a:cubicBezTo>
                      <a:pt x="167309" y="54855"/>
                      <a:pt x="205708" y="106968"/>
                      <a:pt x="246849" y="156337"/>
                    </a:cubicBezTo>
                    <a:lnTo>
                      <a:pt x="246849" y="156337"/>
                    </a:lnTo>
                    <a:close/>
                  </a:path>
                </a:pathLst>
              </a:custGeom>
              <a:solidFill>
                <a:srgbClr val="E97924"/>
              </a:solidFill>
              <a:ln w="27426" cap="flat">
                <a:noFill/>
                <a:prstDash val="solid"/>
                <a:miter/>
              </a:ln>
            </p:spPr>
            <p:txBody>
              <a:bodyPr rtlCol="0" anchor="ctr"/>
              <a:lstStyle/>
              <a:p>
                <a:endParaRPr lang="en-US" dirty="0"/>
              </a:p>
            </p:txBody>
          </p:sp>
          <p:grpSp>
            <p:nvGrpSpPr>
              <p:cNvPr id="189" name="Graphic 3">
                <a:extLst>
                  <a:ext uri="{FF2B5EF4-FFF2-40B4-BE49-F238E27FC236}">
                    <a16:creationId xmlns:a16="http://schemas.microsoft.com/office/drawing/2014/main" id="{A8F09439-7D41-051D-B47E-AB97E87A73CD}"/>
                  </a:ext>
                </a:extLst>
              </p:cNvPr>
              <p:cNvGrpSpPr/>
              <p:nvPr/>
            </p:nvGrpSpPr>
            <p:grpSpPr>
              <a:xfrm>
                <a:off x="10436851" y="3696286"/>
                <a:ext cx="1037794" cy="1036764"/>
                <a:chOff x="10436851" y="3696286"/>
                <a:chExt cx="1037794" cy="1036764"/>
              </a:xfrm>
              <a:grpFill/>
            </p:grpSpPr>
            <p:sp>
              <p:nvSpPr>
                <p:cNvPr id="190" name="Freeform 189">
                  <a:extLst>
                    <a:ext uri="{FF2B5EF4-FFF2-40B4-BE49-F238E27FC236}">
                      <a16:creationId xmlns:a16="http://schemas.microsoft.com/office/drawing/2014/main" id="{8D97D92B-7E75-B9B4-E58E-D7A11F76FF86}"/>
                    </a:ext>
                  </a:extLst>
                </p:cNvPr>
                <p:cNvSpPr/>
                <p:nvPr/>
              </p:nvSpPr>
              <p:spPr>
                <a:xfrm>
                  <a:off x="10821867" y="3849881"/>
                  <a:ext cx="257819" cy="257819"/>
                </a:xfrm>
                <a:custGeom>
                  <a:avLst/>
                  <a:gdLst>
                    <a:gd name="connsiteX0" fmla="*/ 257820 w 257819"/>
                    <a:gd name="connsiteY0" fmla="*/ 128910 h 257819"/>
                    <a:gd name="connsiteX1" fmla="*/ 128910 w 257819"/>
                    <a:gd name="connsiteY1" fmla="*/ 0 h 257819"/>
                    <a:gd name="connsiteX2" fmla="*/ 0 w 257819"/>
                    <a:gd name="connsiteY2" fmla="*/ 128910 h 257819"/>
                    <a:gd name="connsiteX3" fmla="*/ 128910 w 257819"/>
                    <a:gd name="connsiteY3" fmla="*/ 257820 h 257819"/>
                    <a:gd name="connsiteX4" fmla="*/ 257820 w 257819"/>
                    <a:gd name="connsiteY4" fmla="*/ 128910 h 257819"/>
                    <a:gd name="connsiteX5" fmla="*/ 30171 w 257819"/>
                    <a:gd name="connsiteY5" fmla="*/ 128910 h 257819"/>
                    <a:gd name="connsiteX6" fmla="*/ 128910 w 257819"/>
                    <a:gd name="connsiteY6" fmla="*/ 30171 h 257819"/>
                    <a:gd name="connsiteX7" fmla="*/ 227649 w 257819"/>
                    <a:gd name="connsiteY7" fmla="*/ 128910 h 257819"/>
                    <a:gd name="connsiteX8" fmla="*/ 128910 w 257819"/>
                    <a:gd name="connsiteY8" fmla="*/ 227649 h 257819"/>
                    <a:gd name="connsiteX9" fmla="*/ 30171 w 257819"/>
                    <a:gd name="connsiteY9" fmla="*/ 128910 h 2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819" h="257819">
                      <a:moveTo>
                        <a:pt x="257820" y="128910"/>
                      </a:moveTo>
                      <a:cubicBezTo>
                        <a:pt x="257820" y="57598"/>
                        <a:pt x="200222" y="0"/>
                        <a:pt x="128910" y="0"/>
                      </a:cubicBezTo>
                      <a:cubicBezTo>
                        <a:pt x="57598" y="0"/>
                        <a:pt x="0" y="57598"/>
                        <a:pt x="0" y="128910"/>
                      </a:cubicBezTo>
                      <a:cubicBezTo>
                        <a:pt x="0" y="200222"/>
                        <a:pt x="57598" y="257820"/>
                        <a:pt x="128910" y="257820"/>
                      </a:cubicBezTo>
                      <a:cubicBezTo>
                        <a:pt x="200222" y="257820"/>
                        <a:pt x="257820" y="200222"/>
                        <a:pt x="257820" y="128910"/>
                      </a:cubicBezTo>
                      <a:close/>
                      <a:moveTo>
                        <a:pt x="30171" y="128910"/>
                      </a:moveTo>
                      <a:cubicBezTo>
                        <a:pt x="30171" y="74055"/>
                        <a:pt x="74055" y="30171"/>
                        <a:pt x="128910" y="30171"/>
                      </a:cubicBezTo>
                      <a:cubicBezTo>
                        <a:pt x="183766" y="30171"/>
                        <a:pt x="227649" y="74055"/>
                        <a:pt x="227649" y="128910"/>
                      </a:cubicBezTo>
                      <a:cubicBezTo>
                        <a:pt x="227649" y="183765"/>
                        <a:pt x="183766" y="227649"/>
                        <a:pt x="128910" y="227649"/>
                      </a:cubicBezTo>
                      <a:cubicBezTo>
                        <a:pt x="74055" y="227649"/>
                        <a:pt x="30171" y="183765"/>
                        <a:pt x="30171" y="128910"/>
                      </a:cubicBezTo>
                      <a:close/>
                    </a:path>
                  </a:pathLst>
                </a:custGeom>
                <a:grpFill/>
                <a:ln w="27426" cap="flat">
                  <a:noFill/>
                  <a:prstDash val="solid"/>
                  <a:miter/>
                </a:ln>
              </p:spPr>
              <p:txBody>
                <a:bodyPr rtlCol="0" anchor="ctr"/>
                <a:lstStyle/>
                <a:p>
                  <a:endParaRPr lang="en-US" dirty="0"/>
                </a:p>
              </p:txBody>
            </p:sp>
            <p:sp>
              <p:nvSpPr>
                <p:cNvPr id="191" name="Freeform 190">
                  <a:extLst>
                    <a:ext uri="{FF2B5EF4-FFF2-40B4-BE49-F238E27FC236}">
                      <a16:creationId xmlns:a16="http://schemas.microsoft.com/office/drawing/2014/main" id="{9C9515E8-0F2D-BB9F-38C1-5570D46B7F9E}"/>
                    </a:ext>
                  </a:extLst>
                </p:cNvPr>
                <p:cNvSpPr/>
                <p:nvPr/>
              </p:nvSpPr>
              <p:spPr>
                <a:xfrm>
                  <a:off x="10436851" y="3696286"/>
                  <a:ext cx="1037794" cy="1036764"/>
                </a:xfrm>
                <a:custGeom>
                  <a:avLst/>
                  <a:gdLst>
                    <a:gd name="connsiteX0" fmla="*/ 1032309 w 1037794"/>
                    <a:gd name="connsiteY0" fmla="*/ 1017565 h 1036764"/>
                    <a:gd name="connsiteX1" fmla="*/ 908885 w 1037794"/>
                    <a:gd name="connsiteY1" fmla="*/ 691176 h 1036764"/>
                    <a:gd name="connsiteX2" fmla="*/ 895171 w 1037794"/>
                    <a:gd name="connsiteY2" fmla="*/ 680205 h 1036764"/>
                    <a:gd name="connsiteX3" fmla="*/ 659293 w 1037794"/>
                    <a:gd name="connsiteY3" fmla="*/ 680205 h 1036764"/>
                    <a:gd name="connsiteX4" fmla="*/ 664779 w 1037794"/>
                    <a:gd name="connsiteY4" fmla="*/ 671977 h 1036764"/>
                    <a:gd name="connsiteX5" fmla="*/ 799174 w 1037794"/>
                    <a:gd name="connsiteY5" fmla="*/ 282505 h 1036764"/>
                    <a:gd name="connsiteX6" fmla="*/ 516669 w 1037794"/>
                    <a:gd name="connsiteY6" fmla="*/ 0 h 1036764"/>
                    <a:gd name="connsiteX7" fmla="*/ 234164 w 1037794"/>
                    <a:gd name="connsiteY7" fmla="*/ 282505 h 1036764"/>
                    <a:gd name="connsiteX8" fmla="*/ 368559 w 1037794"/>
                    <a:gd name="connsiteY8" fmla="*/ 671977 h 1036764"/>
                    <a:gd name="connsiteX9" fmla="*/ 374045 w 1037794"/>
                    <a:gd name="connsiteY9" fmla="*/ 680205 h 1036764"/>
                    <a:gd name="connsiteX10" fmla="*/ 138167 w 1037794"/>
                    <a:gd name="connsiteY10" fmla="*/ 680205 h 1036764"/>
                    <a:gd name="connsiteX11" fmla="*/ 124453 w 1037794"/>
                    <a:gd name="connsiteY11" fmla="*/ 691176 h 1036764"/>
                    <a:gd name="connsiteX12" fmla="*/ 1029 w 1037794"/>
                    <a:gd name="connsiteY12" fmla="*/ 1017565 h 1036764"/>
                    <a:gd name="connsiteX13" fmla="*/ 9257 w 1037794"/>
                    <a:gd name="connsiteY13" fmla="*/ 1036764 h 1036764"/>
                    <a:gd name="connsiteX14" fmla="*/ 14742 w 1037794"/>
                    <a:gd name="connsiteY14" fmla="*/ 1036764 h 1036764"/>
                    <a:gd name="connsiteX15" fmla="*/ 1021338 w 1037794"/>
                    <a:gd name="connsiteY15" fmla="*/ 1036764 h 1036764"/>
                    <a:gd name="connsiteX16" fmla="*/ 1037794 w 1037794"/>
                    <a:gd name="connsiteY16" fmla="*/ 1020307 h 1036764"/>
                    <a:gd name="connsiteX17" fmla="*/ 1032309 w 1037794"/>
                    <a:gd name="connsiteY17" fmla="*/ 1017565 h 1036764"/>
                    <a:gd name="connsiteX18" fmla="*/ 1032309 w 1037794"/>
                    <a:gd name="connsiteY18" fmla="*/ 1017565 h 1036764"/>
                    <a:gd name="connsiteX19" fmla="*/ 261592 w 1037794"/>
                    <a:gd name="connsiteY19" fmla="*/ 282505 h 1036764"/>
                    <a:gd name="connsiteX20" fmla="*/ 513926 w 1037794"/>
                    <a:gd name="connsiteY20" fmla="*/ 30170 h 1036764"/>
                    <a:gd name="connsiteX21" fmla="*/ 766261 w 1037794"/>
                    <a:gd name="connsiteY21" fmla="*/ 282505 h 1036764"/>
                    <a:gd name="connsiteX22" fmla="*/ 766261 w 1037794"/>
                    <a:gd name="connsiteY22" fmla="*/ 282505 h 1036764"/>
                    <a:gd name="connsiteX23" fmla="*/ 513926 w 1037794"/>
                    <a:gd name="connsiteY23" fmla="*/ 831057 h 1036764"/>
                    <a:gd name="connsiteX24" fmla="*/ 261592 w 1037794"/>
                    <a:gd name="connsiteY24" fmla="*/ 282505 h 1036764"/>
                    <a:gd name="connsiteX25" fmla="*/ 261592 w 1037794"/>
                    <a:gd name="connsiteY25" fmla="*/ 282505 h 1036764"/>
                    <a:gd name="connsiteX26" fmla="*/ 502955 w 1037794"/>
                    <a:gd name="connsiteY26" fmla="*/ 866713 h 1036764"/>
                    <a:gd name="connsiteX27" fmla="*/ 524897 w 1037794"/>
                    <a:gd name="connsiteY27" fmla="*/ 869456 h 1036764"/>
                    <a:gd name="connsiteX28" fmla="*/ 527640 w 1037794"/>
                    <a:gd name="connsiteY28" fmla="*/ 866713 h 1036764"/>
                    <a:gd name="connsiteX29" fmla="*/ 640093 w 1037794"/>
                    <a:gd name="connsiteY29" fmla="*/ 710375 h 1036764"/>
                    <a:gd name="connsiteX30" fmla="*/ 884200 w 1037794"/>
                    <a:gd name="connsiteY30" fmla="*/ 710375 h 1036764"/>
                    <a:gd name="connsiteX31" fmla="*/ 903399 w 1037794"/>
                    <a:gd name="connsiteY31" fmla="*/ 762488 h 1036764"/>
                    <a:gd name="connsiteX32" fmla="*/ 426158 w 1037794"/>
                    <a:gd name="connsiteY32" fmla="*/ 932539 h 1036764"/>
                    <a:gd name="connsiteX33" fmla="*/ 256106 w 1037794"/>
                    <a:gd name="connsiteY33" fmla="*/ 710375 h 1036764"/>
                    <a:gd name="connsiteX34" fmla="*/ 390502 w 1037794"/>
                    <a:gd name="connsiteY34" fmla="*/ 710375 h 1036764"/>
                    <a:gd name="connsiteX35" fmla="*/ 502955 w 1037794"/>
                    <a:gd name="connsiteY35" fmla="*/ 866713 h 1036764"/>
                    <a:gd name="connsiteX36" fmla="*/ 502955 w 1037794"/>
                    <a:gd name="connsiteY36" fmla="*/ 866713 h 1036764"/>
                    <a:gd name="connsiteX37" fmla="*/ 423415 w 1037794"/>
                    <a:gd name="connsiteY37" fmla="*/ 965452 h 1036764"/>
                    <a:gd name="connsiteX38" fmla="*/ 423415 w 1037794"/>
                    <a:gd name="connsiteY38" fmla="*/ 965452 h 1036764"/>
                    <a:gd name="connsiteX39" fmla="*/ 708662 w 1037794"/>
                    <a:gd name="connsiteY39" fmla="*/ 863970 h 1036764"/>
                    <a:gd name="connsiteX40" fmla="*/ 818373 w 1037794"/>
                    <a:gd name="connsiteY40" fmla="*/ 1006594 h 1036764"/>
                    <a:gd name="connsiteX41" fmla="*/ 305476 w 1037794"/>
                    <a:gd name="connsiteY41" fmla="*/ 1006594 h 1036764"/>
                    <a:gd name="connsiteX42" fmla="*/ 423415 w 1037794"/>
                    <a:gd name="connsiteY42" fmla="*/ 965452 h 1036764"/>
                    <a:gd name="connsiteX43" fmla="*/ 146395 w 1037794"/>
                    <a:gd name="connsiteY43" fmla="*/ 710375 h 1036764"/>
                    <a:gd name="connsiteX44" fmla="*/ 217707 w 1037794"/>
                    <a:gd name="connsiteY44" fmla="*/ 710375 h 1036764"/>
                    <a:gd name="connsiteX45" fmla="*/ 395987 w 1037794"/>
                    <a:gd name="connsiteY45" fmla="*/ 943510 h 1036764"/>
                    <a:gd name="connsiteX46" fmla="*/ 214964 w 1037794"/>
                    <a:gd name="connsiteY46" fmla="*/ 1006594 h 1036764"/>
                    <a:gd name="connsiteX47" fmla="*/ 33942 w 1037794"/>
                    <a:gd name="connsiteY47" fmla="*/ 1006594 h 1036764"/>
                    <a:gd name="connsiteX48" fmla="*/ 146395 w 1037794"/>
                    <a:gd name="connsiteY48" fmla="*/ 710375 h 1036764"/>
                    <a:gd name="connsiteX49" fmla="*/ 859514 w 1037794"/>
                    <a:gd name="connsiteY49" fmla="*/ 1006594 h 1036764"/>
                    <a:gd name="connsiteX50" fmla="*/ 741576 w 1037794"/>
                    <a:gd name="connsiteY50" fmla="*/ 852999 h 1036764"/>
                    <a:gd name="connsiteX51" fmla="*/ 914370 w 1037794"/>
                    <a:gd name="connsiteY51" fmla="*/ 789916 h 1036764"/>
                    <a:gd name="connsiteX52" fmla="*/ 996653 w 1037794"/>
                    <a:gd name="connsiteY52" fmla="*/ 1006594 h 1036764"/>
                    <a:gd name="connsiteX53" fmla="*/ 859514 w 1037794"/>
                    <a:gd name="connsiteY53" fmla="*/ 1006594 h 103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7794" h="1036764">
                      <a:moveTo>
                        <a:pt x="1032309" y="1017565"/>
                      </a:moveTo>
                      <a:lnTo>
                        <a:pt x="908885" y="691176"/>
                      </a:lnTo>
                      <a:cubicBezTo>
                        <a:pt x="906142" y="685691"/>
                        <a:pt x="900656" y="680205"/>
                        <a:pt x="895171" y="680205"/>
                      </a:cubicBezTo>
                      <a:lnTo>
                        <a:pt x="659293" y="680205"/>
                      </a:lnTo>
                      <a:cubicBezTo>
                        <a:pt x="662036" y="677462"/>
                        <a:pt x="662036" y="674719"/>
                        <a:pt x="664779" y="671977"/>
                      </a:cubicBezTo>
                      <a:cubicBezTo>
                        <a:pt x="755290" y="521125"/>
                        <a:pt x="801917" y="389472"/>
                        <a:pt x="799174" y="282505"/>
                      </a:cubicBezTo>
                      <a:cubicBezTo>
                        <a:pt x="799174" y="126167"/>
                        <a:pt x="673007" y="0"/>
                        <a:pt x="516669" y="0"/>
                      </a:cubicBezTo>
                      <a:cubicBezTo>
                        <a:pt x="360331" y="0"/>
                        <a:pt x="234164" y="126167"/>
                        <a:pt x="234164" y="282505"/>
                      </a:cubicBezTo>
                      <a:cubicBezTo>
                        <a:pt x="234164" y="392215"/>
                        <a:pt x="278048" y="523867"/>
                        <a:pt x="368559" y="671977"/>
                      </a:cubicBezTo>
                      <a:cubicBezTo>
                        <a:pt x="371302" y="674719"/>
                        <a:pt x="371302" y="677462"/>
                        <a:pt x="374045" y="680205"/>
                      </a:cubicBezTo>
                      <a:lnTo>
                        <a:pt x="138167" y="680205"/>
                      </a:lnTo>
                      <a:cubicBezTo>
                        <a:pt x="132681" y="680205"/>
                        <a:pt x="127196" y="682948"/>
                        <a:pt x="124453" y="691176"/>
                      </a:cubicBezTo>
                      <a:lnTo>
                        <a:pt x="1029" y="1017565"/>
                      </a:lnTo>
                      <a:cubicBezTo>
                        <a:pt x="-1714" y="1025793"/>
                        <a:pt x="1029" y="1034021"/>
                        <a:pt x="9257" y="1036764"/>
                      </a:cubicBezTo>
                      <a:cubicBezTo>
                        <a:pt x="12000" y="1036764"/>
                        <a:pt x="12000" y="1036764"/>
                        <a:pt x="14742" y="1036764"/>
                      </a:cubicBezTo>
                      <a:lnTo>
                        <a:pt x="1021338" y="1036764"/>
                      </a:lnTo>
                      <a:cubicBezTo>
                        <a:pt x="1029566" y="1036764"/>
                        <a:pt x="1037794" y="1031278"/>
                        <a:pt x="1037794" y="1020307"/>
                      </a:cubicBezTo>
                      <a:cubicBezTo>
                        <a:pt x="1032309" y="1020307"/>
                        <a:pt x="1032309" y="1020307"/>
                        <a:pt x="1032309" y="1017565"/>
                      </a:cubicBezTo>
                      <a:lnTo>
                        <a:pt x="1032309" y="1017565"/>
                      </a:lnTo>
                      <a:close/>
                      <a:moveTo>
                        <a:pt x="261592" y="282505"/>
                      </a:moveTo>
                      <a:cubicBezTo>
                        <a:pt x="261592" y="142624"/>
                        <a:pt x="374045" y="30170"/>
                        <a:pt x="513926" y="30170"/>
                      </a:cubicBezTo>
                      <a:cubicBezTo>
                        <a:pt x="653807" y="30170"/>
                        <a:pt x="766261" y="142624"/>
                        <a:pt x="766261" y="282505"/>
                      </a:cubicBezTo>
                      <a:lnTo>
                        <a:pt x="766261" y="282505"/>
                      </a:lnTo>
                      <a:cubicBezTo>
                        <a:pt x="766261" y="499183"/>
                        <a:pt x="566039" y="767973"/>
                        <a:pt x="513926" y="831057"/>
                      </a:cubicBezTo>
                      <a:cubicBezTo>
                        <a:pt x="461813" y="767973"/>
                        <a:pt x="258849" y="501926"/>
                        <a:pt x="261592" y="282505"/>
                      </a:cubicBezTo>
                      <a:lnTo>
                        <a:pt x="261592" y="282505"/>
                      </a:lnTo>
                      <a:close/>
                      <a:moveTo>
                        <a:pt x="502955" y="866713"/>
                      </a:moveTo>
                      <a:cubicBezTo>
                        <a:pt x="508441" y="872198"/>
                        <a:pt x="519411" y="874941"/>
                        <a:pt x="524897" y="869456"/>
                      </a:cubicBezTo>
                      <a:cubicBezTo>
                        <a:pt x="524897" y="869456"/>
                        <a:pt x="524897" y="869456"/>
                        <a:pt x="527640" y="866713"/>
                      </a:cubicBezTo>
                      <a:cubicBezTo>
                        <a:pt x="568782" y="817343"/>
                        <a:pt x="604437" y="765231"/>
                        <a:pt x="640093" y="710375"/>
                      </a:cubicBezTo>
                      <a:lnTo>
                        <a:pt x="884200" y="710375"/>
                      </a:lnTo>
                      <a:lnTo>
                        <a:pt x="903399" y="762488"/>
                      </a:lnTo>
                      <a:lnTo>
                        <a:pt x="426158" y="932539"/>
                      </a:lnTo>
                      <a:lnTo>
                        <a:pt x="256106" y="710375"/>
                      </a:lnTo>
                      <a:lnTo>
                        <a:pt x="390502" y="710375"/>
                      </a:lnTo>
                      <a:cubicBezTo>
                        <a:pt x="423415" y="765231"/>
                        <a:pt x="461813" y="817343"/>
                        <a:pt x="502955" y="866713"/>
                      </a:cubicBezTo>
                      <a:lnTo>
                        <a:pt x="502955" y="866713"/>
                      </a:lnTo>
                      <a:close/>
                      <a:moveTo>
                        <a:pt x="423415" y="965452"/>
                      </a:moveTo>
                      <a:lnTo>
                        <a:pt x="423415" y="965452"/>
                      </a:lnTo>
                      <a:lnTo>
                        <a:pt x="708662" y="863970"/>
                      </a:lnTo>
                      <a:lnTo>
                        <a:pt x="818373" y="1006594"/>
                      </a:lnTo>
                      <a:lnTo>
                        <a:pt x="305476" y="1006594"/>
                      </a:lnTo>
                      <a:lnTo>
                        <a:pt x="423415" y="965452"/>
                      </a:lnTo>
                      <a:close/>
                      <a:moveTo>
                        <a:pt x="146395" y="710375"/>
                      </a:moveTo>
                      <a:lnTo>
                        <a:pt x="217707" y="710375"/>
                      </a:lnTo>
                      <a:lnTo>
                        <a:pt x="395987" y="943510"/>
                      </a:lnTo>
                      <a:lnTo>
                        <a:pt x="214964" y="1006594"/>
                      </a:lnTo>
                      <a:lnTo>
                        <a:pt x="33942" y="1006594"/>
                      </a:lnTo>
                      <a:lnTo>
                        <a:pt x="146395" y="710375"/>
                      </a:lnTo>
                      <a:close/>
                      <a:moveTo>
                        <a:pt x="859514" y="1006594"/>
                      </a:moveTo>
                      <a:lnTo>
                        <a:pt x="741576" y="852999"/>
                      </a:lnTo>
                      <a:lnTo>
                        <a:pt x="914370" y="789916"/>
                      </a:lnTo>
                      <a:lnTo>
                        <a:pt x="996653" y="1006594"/>
                      </a:lnTo>
                      <a:lnTo>
                        <a:pt x="859514" y="1006594"/>
                      </a:lnTo>
                      <a:close/>
                    </a:path>
                  </a:pathLst>
                </a:custGeom>
                <a:grpFill/>
                <a:ln w="27426" cap="flat">
                  <a:noFill/>
                  <a:prstDash val="solid"/>
                  <a:miter/>
                </a:ln>
              </p:spPr>
              <p:txBody>
                <a:bodyPr rtlCol="0" anchor="ctr"/>
                <a:lstStyle/>
                <a:p>
                  <a:endParaRPr lang="en-US" dirty="0"/>
                </a:p>
              </p:txBody>
            </p:sp>
          </p:grpSp>
        </p:grpSp>
        <p:sp>
          <p:nvSpPr>
            <p:cNvPr id="192" name="Text Placeholder 3">
              <a:extLst>
                <a:ext uri="{FF2B5EF4-FFF2-40B4-BE49-F238E27FC236}">
                  <a16:creationId xmlns:a16="http://schemas.microsoft.com/office/drawing/2014/main" id="{7935E784-A936-C3D6-6A4D-72A7D0A78F7B}"/>
                </a:ext>
              </a:extLst>
            </p:cNvPr>
            <p:cNvSpPr txBox="1">
              <a:spLocks/>
            </p:cNvSpPr>
            <p:nvPr/>
          </p:nvSpPr>
          <p:spPr>
            <a:xfrm>
              <a:off x="1422623" y="5035349"/>
              <a:ext cx="1934259" cy="470921"/>
            </a:xfrm>
            <a:prstGeom prst="rect">
              <a:avLst/>
            </a:prstGeom>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lgn="r">
                <a:lnSpc>
                  <a:spcPts val="1480"/>
                </a:lnSpc>
                <a:spcBef>
                  <a:spcPts val="0"/>
                </a:spcBef>
                <a:buNone/>
                <a:tabLst>
                  <a:tab pos="304800" algn="l"/>
                </a:tabLst>
              </a:pPr>
              <a:r>
                <a:rPr lang="en-GB" sz="1400" b="1" dirty="0">
                  <a:solidFill>
                    <a:srgbClr val="915F9E"/>
                  </a:solidFill>
                  <a:ea typeface="Open Sans" panose="020B0606030504020204" pitchFamily="34" charset="0"/>
                </a:rPr>
                <a:t>Analysis: desk research, interviews, and surveys</a:t>
              </a:r>
            </a:p>
          </p:txBody>
        </p:sp>
        <p:sp>
          <p:nvSpPr>
            <p:cNvPr id="193" name="Text Placeholder 4">
              <a:extLst>
                <a:ext uri="{FF2B5EF4-FFF2-40B4-BE49-F238E27FC236}">
                  <a16:creationId xmlns:a16="http://schemas.microsoft.com/office/drawing/2014/main" id="{CF2E3B41-068C-CA3B-5A6F-03735BE33BDC}"/>
                </a:ext>
              </a:extLst>
            </p:cNvPr>
            <p:cNvSpPr txBox="1">
              <a:spLocks/>
            </p:cNvSpPr>
            <p:nvPr/>
          </p:nvSpPr>
          <p:spPr>
            <a:xfrm>
              <a:off x="1053609" y="5504817"/>
              <a:ext cx="2284577" cy="482456"/>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lnSpc>
                  <a:spcPts val="1120"/>
                </a:lnSpc>
              </a:pPr>
              <a:r>
                <a:rPr lang="en-GB" dirty="0"/>
                <a:t>Conduction of desk-research, interviews with experts on migrant entrepreneurship and surveys to business coaches and entrepreneurs.</a:t>
              </a:r>
            </a:p>
          </p:txBody>
        </p:sp>
        <p:sp>
          <p:nvSpPr>
            <p:cNvPr id="194" name="Text Placeholder 17">
              <a:extLst>
                <a:ext uri="{FF2B5EF4-FFF2-40B4-BE49-F238E27FC236}">
                  <a16:creationId xmlns:a16="http://schemas.microsoft.com/office/drawing/2014/main" id="{434D408A-40B8-995D-828F-5795EB283850}"/>
                </a:ext>
              </a:extLst>
            </p:cNvPr>
            <p:cNvSpPr txBox="1">
              <a:spLocks/>
            </p:cNvSpPr>
            <p:nvPr/>
          </p:nvSpPr>
          <p:spPr>
            <a:xfrm>
              <a:off x="3210741" y="5126699"/>
              <a:ext cx="593831" cy="350990"/>
            </a:xfrm>
            <a:prstGeom prst="rect">
              <a:avLst/>
            </a:prstGeom>
            <a:noFill/>
          </p:spPr>
          <p:txBody>
            <a:bodyPr numCol="1" spcCol="288000" anchor="b">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262626"/>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lnSpc>
                  <a:spcPts val="1720"/>
                </a:lnSpc>
              </a:pPr>
              <a:r>
                <a:rPr lang="en-US" sz="2800" b="1" dirty="0">
                  <a:solidFill>
                    <a:srgbClr val="E97924"/>
                  </a:solidFill>
                </a:rPr>
                <a:t>01</a:t>
              </a:r>
              <a:endParaRPr lang="en-US" sz="1600" dirty="0">
                <a:solidFill>
                  <a:srgbClr val="E97924"/>
                </a:solidFill>
              </a:endParaRPr>
            </a:p>
          </p:txBody>
        </p:sp>
        <p:sp>
          <p:nvSpPr>
            <p:cNvPr id="195" name="Text Placeholder 3">
              <a:extLst>
                <a:ext uri="{FF2B5EF4-FFF2-40B4-BE49-F238E27FC236}">
                  <a16:creationId xmlns:a16="http://schemas.microsoft.com/office/drawing/2014/main" id="{90882AD8-C656-2AAA-2146-AECD1B5A40F0}"/>
                </a:ext>
              </a:extLst>
            </p:cNvPr>
            <p:cNvSpPr txBox="1">
              <a:spLocks/>
            </p:cNvSpPr>
            <p:nvPr/>
          </p:nvSpPr>
          <p:spPr>
            <a:xfrm>
              <a:off x="4032937" y="6478740"/>
              <a:ext cx="1934259" cy="470921"/>
            </a:xfrm>
            <a:prstGeom prst="rect">
              <a:avLst/>
            </a:prstGeom>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lnSpc>
                  <a:spcPts val="1480"/>
                </a:lnSpc>
                <a:buNone/>
              </a:pPr>
              <a:r>
                <a:rPr lang="en-GB" sz="1400" b="1" dirty="0">
                  <a:solidFill>
                    <a:srgbClr val="915F9E"/>
                  </a:solidFill>
                  <a:ea typeface="Open Sans" panose="020B0606030504020204" pitchFamily="34" charset="0"/>
                </a:rPr>
                <a:t>Categorization of needs &amp; knowledge gaps</a:t>
              </a:r>
            </a:p>
          </p:txBody>
        </p:sp>
        <p:sp>
          <p:nvSpPr>
            <p:cNvPr id="196" name="Text Placeholder 4">
              <a:extLst>
                <a:ext uri="{FF2B5EF4-FFF2-40B4-BE49-F238E27FC236}">
                  <a16:creationId xmlns:a16="http://schemas.microsoft.com/office/drawing/2014/main" id="{652B2DB6-7970-E1DA-71D0-501F8B8CC831}"/>
                </a:ext>
              </a:extLst>
            </p:cNvPr>
            <p:cNvSpPr txBox="1">
              <a:spLocks/>
            </p:cNvSpPr>
            <p:nvPr/>
          </p:nvSpPr>
          <p:spPr>
            <a:xfrm>
              <a:off x="4032516" y="6921314"/>
              <a:ext cx="2569905" cy="482456"/>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1120"/>
                </a:lnSpc>
                <a:buNone/>
              </a:pPr>
              <a:r>
                <a:rPr lang="en-GB" sz="1100" dirty="0">
                  <a:solidFill>
                    <a:srgbClr val="0C2D45"/>
                  </a:solidFill>
                  <a:ea typeface="Open Sans" panose="020B0606030504020204" pitchFamily="34" charset="0"/>
                </a:rPr>
                <a:t>Development of five categories of action </a:t>
              </a:r>
              <a:r>
                <a:rPr lang="en-US" sz="1100" dirty="0">
                  <a:solidFill>
                    <a:srgbClr val="0C2D45"/>
                  </a:solidFill>
                  <a:ea typeface="Open Sans" panose="020B0606030504020204" pitchFamily="34" charset="0"/>
                </a:rPr>
                <a:t>and aligning them with EntreComp.</a:t>
              </a:r>
              <a:endParaRPr lang="en-GB" sz="1100" dirty="0">
                <a:solidFill>
                  <a:srgbClr val="0C2D45"/>
                </a:solidFill>
                <a:ea typeface="Open Sans" panose="020B0606030504020204" pitchFamily="34" charset="0"/>
              </a:endParaRPr>
            </a:p>
          </p:txBody>
        </p:sp>
        <p:sp>
          <p:nvSpPr>
            <p:cNvPr id="197" name="Text Placeholder 17">
              <a:extLst>
                <a:ext uri="{FF2B5EF4-FFF2-40B4-BE49-F238E27FC236}">
                  <a16:creationId xmlns:a16="http://schemas.microsoft.com/office/drawing/2014/main" id="{055582CD-6A82-53F1-A1BD-E6EE4D5EEF20}"/>
                </a:ext>
              </a:extLst>
            </p:cNvPr>
            <p:cNvSpPr txBox="1">
              <a:spLocks/>
            </p:cNvSpPr>
            <p:nvPr/>
          </p:nvSpPr>
          <p:spPr>
            <a:xfrm>
              <a:off x="3820167" y="9420357"/>
              <a:ext cx="593831" cy="350990"/>
            </a:xfrm>
            <a:prstGeom prst="rect">
              <a:avLst/>
            </a:prstGeom>
            <a:solidFill>
              <a:schemeClr val="bg1"/>
            </a:solidFill>
          </p:spPr>
          <p:txBody>
            <a:bodyPr numCol="1" spcCol="288000" anchor="b">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262626"/>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720"/>
                </a:lnSpc>
              </a:pPr>
              <a:r>
                <a:rPr lang="en-US" sz="2800" b="1" dirty="0">
                  <a:solidFill>
                    <a:srgbClr val="E97924"/>
                  </a:solidFill>
                </a:rPr>
                <a:t>04</a:t>
              </a:r>
              <a:endParaRPr lang="en-US" sz="1600" dirty="0">
                <a:solidFill>
                  <a:srgbClr val="E97924"/>
                </a:solidFill>
              </a:endParaRPr>
            </a:p>
          </p:txBody>
        </p:sp>
        <p:sp>
          <p:nvSpPr>
            <p:cNvPr id="198" name="Text Placeholder 4">
              <a:extLst>
                <a:ext uri="{FF2B5EF4-FFF2-40B4-BE49-F238E27FC236}">
                  <a16:creationId xmlns:a16="http://schemas.microsoft.com/office/drawing/2014/main" id="{E638573B-B438-ACF1-29B1-4C5A7ECFEBBA}"/>
                </a:ext>
              </a:extLst>
            </p:cNvPr>
            <p:cNvSpPr txBox="1">
              <a:spLocks/>
            </p:cNvSpPr>
            <p:nvPr/>
          </p:nvSpPr>
          <p:spPr>
            <a:xfrm>
              <a:off x="4297825" y="9793504"/>
              <a:ext cx="2492940" cy="482456"/>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pPr>
              <a:r>
                <a:rPr lang="en-US" dirty="0"/>
                <a:t>Refinement of the Ingrow Competence Framework based on thorough user testing and feedback from experts</a:t>
              </a:r>
              <a:endParaRPr lang="en-GB" dirty="0"/>
            </a:p>
          </p:txBody>
        </p:sp>
        <p:sp>
          <p:nvSpPr>
            <p:cNvPr id="199" name="Text Placeholder 5">
              <a:extLst>
                <a:ext uri="{FF2B5EF4-FFF2-40B4-BE49-F238E27FC236}">
                  <a16:creationId xmlns:a16="http://schemas.microsoft.com/office/drawing/2014/main" id="{80F2CDFE-6F20-3008-EB58-FA631EFA37D0}"/>
                </a:ext>
              </a:extLst>
            </p:cNvPr>
            <p:cNvSpPr txBox="1">
              <a:spLocks/>
            </p:cNvSpPr>
            <p:nvPr/>
          </p:nvSpPr>
          <p:spPr>
            <a:xfrm>
              <a:off x="4278093" y="9337137"/>
              <a:ext cx="2191935" cy="371888"/>
            </a:xfrm>
            <a:prstGeom prst="rect">
              <a:avLst/>
            </a:prstGeom>
          </p:spPr>
          <p:txBody>
            <a:bodyPr>
              <a:noAutofit/>
            </a:bodyPr>
            <a:lstStyle>
              <a:lvl1pPr marL="0" indent="0" algn="l" defTabSz="3343281" rtl="0" eaLnBrk="1" latinLnBrk="0" hangingPunct="1">
                <a:lnSpc>
                  <a:spcPct val="100000"/>
                </a:lnSpc>
                <a:spcBef>
                  <a:spcPts val="0"/>
                </a:spcBef>
                <a:buFont typeface="Arial" panose="020B0604020202020204" pitchFamily="34" charset="0"/>
                <a:buNone/>
                <a:defRPr sz="1800" b="1" i="0" kern="120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3343281" rtl="0" eaLnBrk="1" latinLnBrk="0" hangingPunct="1">
                <a:lnSpc>
                  <a:spcPct val="100000"/>
                </a:lnSpc>
                <a:spcBef>
                  <a:spcPts val="1828"/>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3343281" rtl="0" eaLnBrk="1" latinLnBrk="0" hangingPunct="1">
                <a:lnSpc>
                  <a:spcPct val="100000"/>
                </a:lnSpc>
                <a:spcBef>
                  <a:spcPts val="1828"/>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3343281" rtl="0" eaLnBrk="1" latinLnBrk="0" hangingPunct="1">
                <a:lnSpc>
                  <a:spcPct val="100000"/>
                </a:lnSpc>
                <a:spcBef>
                  <a:spcPts val="1828"/>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3343281" rtl="0" eaLnBrk="1" latinLnBrk="0" hangingPunct="1">
                <a:lnSpc>
                  <a:spcPct val="100000"/>
                </a:lnSpc>
                <a:spcBef>
                  <a:spcPts val="1828"/>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lnSpc>
                  <a:spcPts val="1480"/>
                </a:lnSpc>
              </a:pPr>
              <a:r>
                <a:rPr lang="en-GB" sz="1400" dirty="0"/>
                <a:t>Finalization of the Ingrow Competence Framework</a:t>
              </a:r>
            </a:p>
          </p:txBody>
        </p:sp>
        <p:sp>
          <p:nvSpPr>
            <p:cNvPr id="200" name="Oval 199">
              <a:extLst>
                <a:ext uri="{FF2B5EF4-FFF2-40B4-BE49-F238E27FC236}">
                  <a16:creationId xmlns:a16="http://schemas.microsoft.com/office/drawing/2014/main" id="{548C8839-90A1-A1AA-077C-BD817CE38307}"/>
                </a:ext>
              </a:extLst>
            </p:cNvPr>
            <p:cNvSpPr>
              <a:spLocks noChangeAspect="1"/>
            </p:cNvSpPr>
            <p:nvPr/>
          </p:nvSpPr>
          <p:spPr>
            <a:xfrm>
              <a:off x="2619283" y="10016565"/>
              <a:ext cx="126000" cy="126000"/>
            </a:xfrm>
            <a:prstGeom prst="ellipse">
              <a:avLst/>
            </a:prstGeom>
            <a:solidFill>
              <a:srgbClr val="E979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Text Placeholder 3">
              <a:extLst>
                <a:ext uri="{FF2B5EF4-FFF2-40B4-BE49-F238E27FC236}">
                  <a16:creationId xmlns:a16="http://schemas.microsoft.com/office/drawing/2014/main" id="{9801A8E3-C726-70BB-EC8D-1B063A6939F0}"/>
                </a:ext>
              </a:extLst>
            </p:cNvPr>
            <p:cNvSpPr txBox="1">
              <a:spLocks/>
            </p:cNvSpPr>
            <p:nvPr/>
          </p:nvSpPr>
          <p:spPr>
            <a:xfrm>
              <a:off x="2785268" y="4253960"/>
              <a:ext cx="2283237" cy="438894"/>
            </a:xfrm>
            <a:prstGeom prst="rect">
              <a:avLst/>
            </a:prstGeom>
            <a:noFill/>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ts val="1860"/>
                </a:lnSpc>
              </a:pPr>
              <a:r>
                <a:rPr lang="de-DE" sz="2400" dirty="0">
                  <a:solidFill>
                    <a:srgbClr val="E97924"/>
                  </a:solidFill>
                </a:rPr>
                <a:t>METHODOLOGY</a:t>
              </a:r>
            </a:p>
            <a:p>
              <a:pPr algn="ctr">
                <a:lnSpc>
                  <a:spcPts val="1860"/>
                </a:lnSpc>
              </a:pPr>
              <a:endParaRPr lang="en-US" dirty="0"/>
            </a:p>
          </p:txBody>
        </p:sp>
        <p:sp>
          <p:nvSpPr>
            <p:cNvPr id="203" name="Oval 202">
              <a:extLst>
                <a:ext uri="{FF2B5EF4-FFF2-40B4-BE49-F238E27FC236}">
                  <a16:creationId xmlns:a16="http://schemas.microsoft.com/office/drawing/2014/main" id="{FB909E12-A7CE-E608-1868-CD12F5948C42}"/>
                </a:ext>
              </a:extLst>
            </p:cNvPr>
            <p:cNvSpPr>
              <a:spLocks noChangeAspect="1"/>
            </p:cNvSpPr>
            <p:nvPr/>
          </p:nvSpPr>
          <p:spPr>
            <a:xfrm>
              <a:off x="2637475" y="4349649"/>
              <a:ext cx="129600" cy="129600"/>
            </a:xfrm>
            <a:prstGeom prst="ellipse">
              <a:avLst/>
            </a:prstGeom>
            <a:solidFill>
              <a:srgbClr val="E979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10346285"/>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docProps/app.xml><?xml version="1.0" encoding="utf-8"?>
<Properties xmlns="http://schemas.openxmlformats.org/officeDocument/2006/extended-properties" xmlns:vt="http://schemas.openxmlformats.org/officeDocument/2006/docPropsVTypes">
  <Template>Magazine layout</Template>
  <TotalTime>1</TotalTime>
  <Words>10473</Words>
  <Application>Microsoft Office PowerPoint</Application>
  <PresentationFormat>Custom</PresentationFormat>
  <Paragraphs>718</Paragraphs>
  <Slides>41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Montserrat</vt:lpstr>
      <vt:lpstr>Open Sans</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aine hamill</cp:lastModifiedBy>
  <cp:revision>465</cp:revision>
  <dcterms:created xsi:type="dcterms:W3CDTF">2021-06-15T11:45:52Z</dcterms:created>
  <dcterms:modified xsi:type="dcterms:W3CDTF">2024-05-23T10:44:22Z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